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4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5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6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7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9.xml" ContentType="application/vnd.openxmlformats-officedocument.theme+xml"/>
  <Override PartName="/ppt/slideLayouts/slideLayout155.xml" ContentType="application/vnd.openxmlformats-officedocument.presentationml.slideLayout+xml"/>
  <Override PartName="/ppt/theme/theme10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2.xml" ContentType="application/vnd.openxmlformats-officedocument.theme+xml"/>
  <Override PartName="/ppt/slideLayouts/slideLayout161.xml" ContentType="application/vnd.openxmlformats-officedocument.presentationml.slideLayout+xml"/>
  <Override PartName="/ppt/theme/theme13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  <p:sldMasterId id="2147483669" r:id="rId6"/>
    <p:sldMasterId id="2147483730" r:id="rId7"/>
    <p:sldMasterId id="2147483757" r:id="rId8"/>
    <p:sldMasterId id="2147483764" r:id="rId9"/>
    <p:sldMasterId id="2147483778" r:id="rId10"/>
    <p:sldMasterId id="2147483788" r:id="rId11"/>
    <p:sldMasterId id="2147483796" r:id="rId12"/>
    <p:sldMasterId id="2147483804" r:id="rId13"/>
    <p:sldMasterId id="2147483789" r:id="rId14"/>
    <p:sldMasterId id="2147483810" r:id="rId15"/>
    <p:sldMasterId id="2147484137" r:id="rId16"/>
    <p:sldMasterId id="2147483675" r:id="rId17"/>
    <p:sldMasterId id="2147483934" r:id="rId18"/>
  </p:sldMasterIdLst>
  <p:notesMasterIdLst>
    <p:notesMasterId r:id="rId83"/>
  </p:notesMasterIdLst>
  <p:sldIdLst>
    <p:sldId id="2147482215" r:id="rId19"/>
    <p:sldId id="2147482216" r:id="rId20"/>
    <p:sldId id="2147482217" r:id="rId21"/>
    <p:sldId id="2147482218" r:id="rId22"/>
    <p:sldId id="2147482219" r:id="rId23"/>
    <p:sldId id="2147482234" r:id="rId24"/>
    <p:sldId id="2147482235" r:id="rId25"/>
    <p:sldId id="2147482237" r:id="rId26"/>
    <p:sldId id="2147482238" r:id="rId27"/>
    <p:sldId id="2147482240" r:id="rId28"/>
    <p:sldId id="2147482241" r:id="rId29"/>
    <p:sldId id="2147482242" r:id="rId30"/>
    <p:sldId id="2147482244" r:id="rId31"/>
    <p:sldId id="2147482246" r:id="rId32"/>
    <p:sldId id="2147482247" r:id="rId33"/>
    <p:sldId id="2147482248" r:id="rId34"/>
    <p:sldId id="2147482249" r:id="rId35"/>
    <p:sldId id="2147482250" r:id="rId36"/>
    <p:sldId id="2147482251" r:id="rId37"/>
    <p:sldId id="2147482252" r:id="rId38"/>
    <p:sldId id="2147482253" r:id="rId39"/>
    <p:sldId id="2147482236" r:id="rId40"/>
    <p:sldId id="2147481005" r:id="rId41"/>
    <p:sldId id="2147481082" r:id="rId42"/>
    <p:sldId id="2147481067" r:id="rId43"/>
    <p:sldId id="2147481096" r:id="rId44"/>
    <p:sldId id="2147482254" r:id="rId45"/>
    <p:sldId id="2147482255" r:id="rId46"/>
    <p:sldId id="2147481068" r:id="rId47"/>
    <p:sldId id="2147482256" r:id="rId48"/>
    <p:sldId id="2147482257" r:id="rId49"/>
    <p:sldId id="10792" r:id="rId50"/>
    <p:sldId id="2147482258" r:id="rId51"/>
    <p:sldId id="2147482259" r:id="rId52"/>
    <p:sldId id="2147481071" r:id="rId53"/>
    <p:sldId id="2147481085" r:id="rId54"/>
    <p:sldId id="2147481081" r:id="rId55"/>
    <p:sldId id="2147481072" r:id="rId56"/>
    <p:sldId id="2147481095" r:id="rId57"/>
    <p:sldId id="2147481074" r:id="rId58"/>
    <p:sldId id="2147481077" r:id="rId59"/>
    <p:sldId id="2147481076" r:id="rId60"/>
    <p:sldId id="2147481083" r:id="rId61"/>
    <p:sldId id="2147481084" r:id="rId62"/>
    <p:sldId id="2147482260" r:id="rId63"/>
    <p:sldId id="2147482261" r:id="rId64"/>
    <p:sldId id="2147482262" r:id="rId65"/>
    <p:sldId id="2147482263" r:id="rId66"/>
    <p:sldId id="2147482264" r:id="rId67"/>
    <p:sldId id="2147482265" r:id="rId68"/>
    <p:sldId id="2147481078" r:id="rId69"/>
    <p:sldId id="2147482223" r:id="rId70"/>
    <p:sldId id="2147482224" r:id="rId71"/>
    <p:sldId id="2147482225" r:id="rId72"/>
    <p:sldId id="2147482226" r:id="rId73"/>
    <p:sldId id="2147482227" r:id="rId74"/>
    <p:sldId id="2147482228" r:id="rId75"/>
    <p:sldId id="2147482229" r:id="rId76"/>
    <p:sldId id="2147482230" r:id="rId77"/>
    <p:sldId id="2147482231" r:id="rId78"/>
    <p:sldId id="2147482232" r:id="rId79"/>
    <p:sldId id="2147482233" r:id="rId80"/>
    <p:sldId id="2147481063" r:id="rId81"/>
    <p:sldId id="2147482222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7FA04D-88E0-44CE-A251-5EDF782C397D}" v="18" dt="2025-11-25T09:01:01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Master" Target="slideMasters/slideMaster13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5" Type="http://schemas.openxmlformats.org/officeDocument/2006/relationships/slideMaster" Target="slideMasters/slideMaster2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2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3.xml"/><Relationship Id="rId2" Type="http://schemas.openxmlformats.org/officeDocument/2006/relationships/customXml" Target="../customXml/item2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87" Type="http://schemas.openxmlformats.org/officeDocument/2006/relationships/tableStyles" Target="tableStyles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1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ting Hu" userId="8c9bf571-2e42-4464-8e23-d6a525068df5" providerId="ADAL" clId="{FC5F9E1D-7DE1-4A27-BEE7-3CCF4D6E0D97}"/>
    <pc:docChg chg="delSld modSld">
      <pc:chgData name="Wenting Hu" userId="8c9bf571-2e42-4464-8e23-d6a525068df5" providerId="ADAL" clId="{FC5F9E1D-7DE1-4A27-BEE7-3CCF4D6E0D97}" dt="2025-11-25T09:01:57.580" v="25" actId="14100"/>
      <pc:docMkLst>
        <pc:docMk/>
      </pc:docMkLst>
      <pc:sldChg chg="modSp mod modAnim">
        <pc:chgData name="Wenting Hu" userId="8c9bf571-2e42-4464-8e23-d6a525068df5" providerId="ADAL" clId="{FC5F9E1D-7DE1-4A27-BEE7-3CCF4D6E0D97}" dt="2025-11-25T09:01:01.609" v="19"/>
        <pc:sldMkLst>
          <pc:docMk/>
          <pc:sldMk cId="2301045067" sldId="2147482258"/>
        </pc:sldMkLst>
        <pc:spChg chg="mod">
          <ac:chgData name="Wenting Hu" userId="8c9bf571-2e42-4464-8e23-d6a525068df5" providerId="ADAL" clId="{FC5F9E1D-7DE1-4A27-BEE7-3CCF4D6E0D97}" dt="2025-11-25T09:00:12.855" v="3"/>
          <ac:spMkLst>
            <pc:docMk/>
            <pc:sldMk cId="2301045067" sldId="2147482258"/>
            <ac:spMk id="3" creationId="{082C9D94-7282-3B77-FEA0-B8C93F9AAE88}"/>
          </ac:spMkLst>
        </pc:spChg>
        <pc:spChg chg="mod">
          <ac:chgData name="Wenting Hu" userId="8c9bf571-2e42-4464-8e23-d6a525068df5" providerId="ADAL" clId="{FC5F9E1D-7DE1-4A27-BEE7-3CCF4D6E0D97}" dt="2025-11-25T09:01:01.609" v="19"/>
          <ac:spMkLst>
            <pc:docMk/>
            <pc:sldMk cId="2301045067" sldId="2147482258"/>
            <ac:spMk id="4" creationId="{1A7AB46F-C08C-43C5-CD16-F0269A5A7109}"/>
          </ac:spMkLst>
        </pc:spChg>
      </pc:sldChg>
      <pc:sldChg chg="addSp modSp mod">
        <pc:chgData name="Wenting Hu" userId="8c9bf571-2e42-4464-8e23-d6a525068df5" providerId="ADAL" clId="{FC5F9E1D-7DE1-4A27-BEE7-3CCF4D6E0D97}" dt="2025-11-25T09:01:57.580" v="25" actId="14100"/>
        <pc:sldMkLst>
          <pc:docMk/>
          <pc:sldMk cId="176569136" sldId="2147482259"/>
        </pc:sldMkLst>
        <pc:picChg chg="add mod">
          <ac:chgData name="Wenting Hu" userId="8c9bf571-2e42-4464-8e23-d6a525068df5" providerId="ADAL" clId="{FC5F9E1D-7DE1-4A27-BEE7-3CCF4D6E0D97}" dt="2025-11-25T09:01:57.580" v="25" actId="14100"/>
          <ac:picMkLst>
            <pc:docMk/>
            <pc:sldMk cId="176569136" sldId="2147482259"/>
            <ac:picMk id="7" creationId="{CF097B70-386A-E9E9-FEF3-88A054066C9A}"/>
          </ac:picMkLst>
        </pc:picChg>
      </pc:sldChg>
      <pc:sldChg chg="del">
        <pc:chgData name="Wenting Hu" userId="8c9bf571-2e42-4464-8e23-d6a525068df5" providerId="ADAL" clId="{FC5F9E1D-7DE1-4A27-BEE7-3CCF4D6E0D97}" dt="2025-11-25T08:55:04.319" v="0" actId="47"/>
        <pc:sldMkLst>
          <pc:docMk/>
          <pc:sldMk cId="1080486081" sldId="2147482266"/>
        </pc:sldMkLst>
      </pc:sldChg>
      <pc:sldChg chg="del">
        <pc:chgData name="Wenting Hu" userId="8c9bf571-2e42-4464-8e23-d6a525068df5" providerId="ADAL" clId="{FC5F9E1D-7DE1-4A27-BEE7-3CCF4D6E0D97}" dt="2025-11-25T08:55:04.642" v="1" actId="47"/>
        <pc:sldMkLst>
          <pc:docMk/>
          <pc:sldMk cId="1653242420" sldId="2147482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CEE2C-91EB-4BE3-812C-97C2A008C9C5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5A063-AB57-41D7-8F5A-335EC792C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7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ez5.short.gy/OU0dPM" TargetMode="External"/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E496F-DA11-5426-0A67-46AC02B07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B1A6F1-5D0E-76A1-697E-1A980C4B9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881BA7-4063-FC9C-B13B-D85F93962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3A3BF-77F0-21F4-C1ED-AF3228BFA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7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BDFDA-5328-CA16-67DB-078C993C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D6FFF5-52C0-5AAE-053A-0678F9D7C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06034E-7B5D-8CF7-8A16-1076D4BCA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B5E911-8330-8347-63EA-C72FB35E2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293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14858-E619-D534-D132-06506A389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9FABCA-8111-E6BA-91D8-16A2658BB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52A36-1E80-5878-BF65-824D7C16F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817B0-67B8-0277-D326-F46D9AD73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08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B3A04-2B80-A98A-4C3F-0542EB2E2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BFDE0-633A-74D7-6F8A-F3AEBE4F4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8F8D42-79BF-F5C5-C762-CA84EC68B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C5D80-4CB3-B87A-D600-2C0F25F84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266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924361-B9D4-479B-9482-7B6C5E5DB82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279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CEA3E-DD68-74F7-EADD-26ABCE051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B4A4E8-2485-2D81-9D5A-A8AD18FFA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C5B70-EC01-86C4-D01E-44931C420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57263-161E-48CC-F03E-C737B0055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234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3DF1F-CC25-EC00-D475-216E26923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BB1DA6-12EE-DD3C-F367-81B881D2B4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5FE5CB-4FD2-3AD0-D998-ECCC0C0CC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6D524-673D-7425-4A78-361FD602A2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25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F704E-81FE-B500-6764-B14CA03C6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0B90CD-E8C1-A5F4-001C-0A7497B10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25A7B5-2C41-20D3-C509-8B83CE752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E8D89-DC75-7766-4E8A-123D34996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143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DF13D-EEE6-BF31-AF50-3E46514DD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162458-13E0-D19E-04A1-4EDAAC0E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C48551-E65D-01A2-406A-C1E76F975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602FD-D886-2FF1-1AF4-4F94E15B5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75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BC500-EB3F-4F57-0CBA-B99B59B46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42CD7-CCCA-E39D-5FD2-7A5A33CFB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EA98E-7169-93EB-EE95-718E7072D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DA1E4-A7D8-AD67-2610-AC38AA102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423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6370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4E171-B441-FA53-F79C-7DEB53313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3A96E7-FC46-D31C-B38F-846FB48BCE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40DF26-875D-9A62-A271-4C8E273B4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0839-C22C-48E3-F64B-A280355B4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4715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A9163-3C47-F0D0-58FD-61E8D0F99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18276-24FF-776B-FCDA-5BBCB1687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665283-8F4B-5547-3F14-9FCD32344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3C2B0-8409-4BDC-8EDE-0C753A697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4336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37A65-5D20-ACEB-A26E-DD3368D8B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C9928-3A06-31C7-C4ED-01F279F8F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56848F-7FFA-AF29-A1A7-9951B9B43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F3320-634D-87B7-1EC0-88BA1583FE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19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699D9-04C2-452C-8665-0C55A74A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EB8BB-A0F4-0FEA-F432-1C422F9D35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D41992-3048-D91C-014C-F55C34F23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7EF06-D254-8B3B-AEED-35AAE3668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321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ACAB4-D4A3-9F2E-DA77-7F1F2241C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665329-9804-E8CB-D342-30A85FF87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65AB0-AA1E-01C5-7E21-16E052FB81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EF75A-F3C7-8B34-9A9A-21271873D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1492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DC4A6-B4A3-C6FD-9D4B-A1A9D5299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5FD5AD-2977-D1E8-DD4D-64BFDA914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5D9FC0-5E1B-4863-06DE-AC75296F16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EB17D-3F83-B805-D3B7-BAA07BC75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48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Follow along with this session using the link: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https://bez5.short.gy/OU0dPM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en-AU" sz="1200" b="1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1C604-7D70-44D3-A473-1CFDF6C27C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5567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9572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5365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9997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8734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13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13859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5968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4750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62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3B442-7DAA-4411-9C6A-10EA46574048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872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436C0E-64D0-4F38-8405-0B82F1BAB726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046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solidFill>
                  <a:srgbClr val="000000"/>
                </a:solidFill>
              </a:rPr>
              <a:t>党卫军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BF07B-A43B-4CC4-8A87-BA91BBE76D47}" type="slidenum">
              <a:rPr lang="en-US" altLang="en-US" smtClean="0"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  <a:p>
            <a:endParaRPr lang="en-US" sz="4400" dirty="0">
              <a:latin typeface="思源黑体 CN Normal" panose="020B04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05D8-28D1-4D1B-854D-C694716AF8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75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1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8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9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9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5D72E3-E283-0629-05C9-E91440CDD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2FD1C10-1665-9F33-451C-64165E52C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800FAE-5A04-8DF9-BC74-B124AECC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D0992-0391-080A-6290-03367A73E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484F2B-A289-616B-EDBA-0CC0F5D18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3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A2074A-34B0-D5A3-FE1D-060DDD34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40A4710-0780-855F-C886-F763511B3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E2DCF7-1048-69E9-ECAF-8096F6C3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60F903-1035-86EE-5025-01FC01F1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430058-7AF0-B6F1-A429-FEEF39E4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041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115827" cy="1990799"/>
          </a:xfrm>
        </p:spPr>
        <p:txBody>
          <a:bodyPr anchor="b"/>
          <a:lstStyle>
            <a:lvl1pPr algn="ctr">
              <a:defRPr sz="27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89322"/>
            <a:ext cx="7114753" cy="177828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8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579" y="171485"/>
            <a:ext cx="6180221" cy="132556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579" y="1631981"/>
            <a:ext cx="61802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690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97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8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918" y="1686260"/>
            <a:ext cx="8242449" cy="3342941"/>
          </a:xfrm>
        </p:spPr>
        <p:txBody>
          <a:bodyPr/>
          <a:lstStyle>
            <a:lvl1pPr marL="68580" indent="-342900">
              <a:lnSpc>
                <a:spcPct val="110000"/>
              </a:lnSpc>
              <a:buNone/>
              <a:defRPr sz="270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26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74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0690"/>
            <a:ext cx="10515600" cy="4012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182057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952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91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0496"/>
            <a:ext cx="5181600" cy="4535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30496"/>
            <a:ext cx="5181600" cy="4535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86881"/>
      </p:ext>
    </p:extLst>
  </p:cSld>
  <p:clrMapOvr>
    <a:masterClrMapping/>
  </p:clrMapOvr>
  <p:transition spd="med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4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252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446AE1-12EA-E750-959A-6ACFA8D8F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752809-604E-02F3-8097-9FFF2D1033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BBCD15-498E-62A7-D300-F274DC34D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49583C-0E74-E0A9-5911-90FEB9A9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D0D275-194D-8401-6C9C-466A2E7F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018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30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168"/>
            <a:ext cx="10515600" cy="54164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3816"/>
            <a:ext cx="10515600" cy="52922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98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168"/>
            <a:ext cx="10515600" cy="54164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9547"/>
            <a:ext cx="10515600" cy="20948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C5489F-DAB1-415F-AE09-2BB89741FF1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4155747"/>
            <a:ext cx="10515600" cy="23275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DE31CF-E514-4082-882E-D9CAC01E657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401354"/>
            <a:ext cx="10515600" cy="53866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170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69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193633"/>
            <a:ext cx="10363200" cy="756005"/>
          </a:xfrm>
        </p:spPr>
        <p:txBody>
          <a:bodyPr anchor="t" anchorCtr="0"/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2633583"/>
            <a:ext cx="10363200" cy="1125537"/>
          </a:xfrm>
        </p:spPr>
        <p:txBody>
          <a:bodyPr anchor="ctr"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000" b="0" kern="120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255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5939"/>
            <a:ext cx="10515600" cy="36873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65961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tx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40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8463917"/>
      </p:ext>
    </p:extLst>
  </p:cSld>
  <p:clrMapOvr>
    <a:masterClrMapping/>
  </p:clrMapOvr>
  <p:transition spd="med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0690"/>
            <a:ext cx="10515600" cy="4012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182057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2588642"/>
      </p:ext>
    </p:extLst>
  </p:cSld>
  <p:clrMapOvr>
    <a:masterClrMapping/>
  </p:clrMapOvr>
  <p:transition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1254900"/>
      </p:ext>
    </p:extLst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766"/>
            <a:ext cx="10607213" cy="415710"/>
          </a:xfrm>
        </p:spPr>
        <p:txBody>
          <a:bodyPr/>
          <a:lstStyle>
            <a:lvl1pPr algn="l">
              <a:defRPr sz="1800" b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134785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background with blue and green design&#10;&#10;Description automatically generated">
            <a:extLst>
              <a:ext uri="{FF2B5EF4-FFF2-40B4-BE49-F238E27FC236}">
                <a16:creationId xmlns:a16="http://schemas.microsoft.com/office/drawing/2014/main" id="{230FC409-2984-C24C-DE7F-C0D979325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7D1CEAA-EB8C-55EF-C1C5-8C053FEDB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517045"/>
            <a:ext cx="10515600" cy="1500187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  <a:latin typeface="思源黑体 CN Normal" panose="020B0400000000000000" pitchFamily="34" charset="-122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3371369-BF9D-177D-1279-46561F078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2305503"/>
            <a:ext cx="10515600" cy="953512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思源黑体 CN Normal" panose="020B0400000000000000" pitchFamily="34" charset="-122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53598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168"/>
            <a:ext cx="10515600" cy="54164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3816"/>
            <a:ext cx="10515600" cy="529223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15636"/>
      </p:ext>
    </p:extLst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2168"/>
            <a:ext cx="10515600" cy="54164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9547"/>
            <a:ext cx="10515600" cy="20948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838200" y="4155747"/>
            <a:ext cx="10515600" cy="23275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838200" y="3401354"/>
            <a:ext cx="10515600" cy="53866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10010376"/>
      </p:ext>
    </p:extLst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11971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F8FC6-FD99-CFCA-D557-FABC3C26C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335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919076-29F7-0909-A077-62E8CC193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335" y="3602038"/>
            <a:ext cx="9144000" cy="1655762"/>
          </a:xfrm>
        </p:spPr>
        <p:txBody>
          <a:bodyPr/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85390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278CC-DC26-5E2E-C6AF-3E4211BF2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5B2F-E235-DEAC-C13C-6C53E14AA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43364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AC716-7F69-52E5-FB93-D67ED48C6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95120-A67F-623E-B05C-3971EDAE13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3577" y="1825625"/>
            <a:ext cx="551318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D8AF0-4A6B-DD0E-A763-5A834282A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5237" y="1825625"/>
            <a:ext cx="551318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79360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095B-7F0A-3FE6-F695-400FB628A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030275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8311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5129"/>
            <a:ext cx="10515600" cy="1018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557193"/>
            <a:ext cx="5157787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317789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557193"/>
            <a:ext cx="5183188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31778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035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298059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616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13545"/>
            <a:ext cx="10363200" cy="756005"/>
          </a:xfrm>
        </p:spPr>
        <p:txBody>
          <a:bodyPr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69550"/>
            <a:ext cx="10363200" cy="760868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68826"/>
            <a:ext cx="10363200" cy="1125537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4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3517735"/>
      </p:ext>
    </p:extLst>
  </p:cSld>
  <p:clrMapOvr>
    <a:masterClrMapping/>
  </p:clrMapOvr>
  <p:transition spd="med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193633"/>
            <a:ext cx="10363200" cy="756005"/>
          </a:xfrm>
        </p:spPr>
        <p:txBody>
          <a:bodyPr/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2633583"/>
            <a:ext cx="10363200" cy="1125537"/>
          </a:xfrm>
        </p:spPr>
        <p:txBody>
          <a:bodyPr anchor="ctr"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000" b="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4163062"/>
      </p:ext>
    </p:extLst>
  </p:cSld>
  <p:clrMapOvr>
    <a:masterClrMapping/>
  </p:clrMapOvr>
  <p:transition spd="med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039754"/>
      </p:ext>
    </p:extLst>
  </p:cSld>
  <p:clrMapOvr>
    <a:masterClrMapping/>
  </p:clrMapOvr>
  <p:transition spd="med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7030"/>
            <a:ext cx="434757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4" y="977030"/>
            <a:ext cx="5817296" cy="5006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2257840"/>
      </p:ext>
    </p:extLst>
  </p:cSld>
  <p:clrMapOvr>
    <a:masterClrMapping/>
  </p:clrMapOvr>
  <p:transition spd="med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0690"/>
            <a:ext cx="10515600" cy="4012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182057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292597"/>
      </p:ext>
    </p:extLst>
  </p:cSld>
  <p:clrMapOvr>
    <a:masterClrMapping/>
  </p:clrMapOvr>
  <p:transition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5085569"/>
      </p:ext>
    </p:extLst>
  </p:cSld>
  <p:clrMapOvr>
    <a:masterClrMapping/>
  </p:clrMapOvr>
  <p:transition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8309"/>
            <a:ext cx="434757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4" y="1068309"/>
            <a:ext cx="5817295" cy="435133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184036"/>
      </p:ext>
    </p:extLst>
  </p:cSld>
  <p:clrMapOvr>
    <a:masterClrMapping/>
  </p:clrMapOvr>
  <p:transition spd="med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4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6091399"/>
      </p:ext>
    </p:extLst>
  </p:cSld>
  <p:clrMapOvr>
    <a:masterClrMapping/>
  </p:clrMapOvr>
  <p:transition spd="med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5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87993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7904977"/>
      </p:ext>
    </p:extLst>
  </p:cSld>
  <p:clrMapOvr>
    <a:masterClrMapping/>
  </p:clrMapOvr>
  <p:transition spd="med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0496"/>
            <a:ext cx="5181600" cy="4535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30496"/>
            <a:ext cx="5181600" cy="4535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69474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6130"/>
            <a:ext cx="10515600" cy="36785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977135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425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543300" cy="45354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1" y="1630496"/>
            <a:ext cx="3543300" cy="45354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59934"/>
      </p:ext>
    </p:extLst>
  </p:cSld>
  <p:clrMapOvr>
    <a:masterClrMapping/>
  </p:clrMapOvr>
  <p:transition spd="med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28383"/>
            <a:ext cx="10515600" cy="66755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7862560"/>
      </p:ext>
    </p:extLst>
  </p:cSld>
  <p:clrMapOvr>
    <a:masterClrMapping/>
  </p:clrMapOvr>
  <p:transition spd="med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5129"/>
            <a:ext cx="10515600" cy="1018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557193"/>
            <a:ext cx="5157787" cy="697509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317789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557193"/>
            <a:ext cx="5183188" cy="697509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31778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3005925"/>
      </p:ext>
    </p:extLst>
  </p:cSld>
  <p:clrMapOvr>
    <a:masterClrMapping/>
  </p:clrMapOvr>
  <p:transition spd="med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6460425"/>
      </p:ext>
    </p:extLst>
  </p:cSld>
  <p:clrMapOvr>
    <a:masterClrMapping/>
  </p:clrMapOvr>
  <p:transition spd="med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492" y="4701211"/>
            <a:ext cx="7346674" cy="1325563"/>
          </a:xfrm>
        </p:spPr>
        <p:txBody>
          <a:bodyPr/>
          <a:lstStyle>
            <a:lvl1pPr algn="r"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492" y="1808922"/>
            <a:ext cx="7346674" cy="2733261"/>
          </a:xfrm>
        </p:spPr>
        <p:txBody>
          <a:bodyPr/>
          <a:lstStyle>
            <a:lvl1pPr marL="91440" indent="-45720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2456899"/>
      </p:ext>
    </p:extLst>
  </p:cSld>
  <p:clrMapOvr>
    <a:masterClrMapping/>
  </p:clrMapOvr>
  <p:transition spd="med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9795733"/>
      </p:ext>
    </p:extLst>
  </p:cSld>
  <p:clrMapOvr>
    <a:masterClrMapping/>
  </p:clrMapOvr>
  <p:transition spd="med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520687"/>
            <a:ext cx="10515600" cy="775252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574773"/>
      </p:ext>
    </p:extLst>
  </p:cSld>
  <p:clrMapOvr>
    <a:masterClrMapping/>
  </p:clrMapOvr>
  <p:transition spd="med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2814"/>
            <a:ext cx="10515600" cy="648127"/>
          </a:xfrm>
        </p:spPr>
        <p:txBody>
          <a:bodyPr anchor="b"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1557758"/>
            <a:ext cx="10514012" cy="426308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3038693"/>
      </p:ext>
    </p:extLst>
  </p:cSld>
  <p:clrMapOvr>
    <a:masterClrMapping/>
  </p:clrMapOvr>
  <p:transition spd="med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2085"/>
            <a:ext cx="10515600" cy="648127"/>
          </a:xfrm>
        </p:spPr>
        <p:txBody>
          <a:bodyPr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429396"/>
      </p:ext>
    </p:extLst>
  </p:cSld>
  <p:clrMapOvr>
    <a:masterClrMapping/>
  </p:clrMapOvr>
  <p:transition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4354157" cy="1990799"/>
          </a:xfrm>
        </p:spPr>
        <p:txBody>
          <a:bodyPr anchor="b"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589322"/>
            <a:ext cx="4353500" cy="177828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5394281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8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7115827" cy="1990799"/>
          </a:xfrm>
        </p:spPr>
        <p:txBody>
          <a:bodyPr anchor="b"/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6" y="2589322"/>
            <a:ext cx="7114753" cy="17782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3692818"/>
      </p:ext>
    </p:extLst>
  </p:cSld>
  <p:clrMapOvr>
    <a:masterClrMapping/>
  </p:clrMapOvr>
  <p:transition spd="med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578" y="171483"/>
            <a:ext cx="6180221" cy="132556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578" y="1631981"/>
            <a:ext cx="61802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243916"/>
      </p:ext>
    </p:extLst>
  </p:cSld>
  <p:clrMapOvr>
    <a:masterClrMapping/>
  </p:clrMapOvr>
  <p:transition spd="med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4696285"/>
      </p:ext>
    </p:extLst>
  </p:cSld>
  <p:clrMapOvr>
    <a:masterClrMapping/>
  </p:clrMapOvr>
  <p:transition spd="med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238644"/>
      </p:ext>
    </p:extLst>
  </p:cSld>
  <p:clrMapOvr>
    <a:masterClrMapping/>
  </p:clrMapOvr>
  <p:transition spd="med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917" y="1686258"/>
            <a:ext cx="8242449" cy="3342941"/>
          </a:xfrm>
        </p:spPr>
        <p:txBody>
          <a:bodyPr/>
          <a:lstStyle>
            <a:lvl1pPr marL="91440" indent="-457200">
              <a:lnSpc>
                <a:spcPct val="110000"/>
              </a:lnSpc>
              <a:buNone/>
              <a:defRPr sz="360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1550556"/>
      </p:ext>
    </p:extLst>
  </p:cSld>
  <p:clrMapOvr>
    <a:masterClrMapping/>
  </p:clrMapOvr>
  <p:transition spd="med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057400"/>
            <a:ext cx="10515600" cy="1997555"/>
          </a:xfrm>
        </p:spPr>
        <p:txBody>
          <a:bodyPr anchor="t"/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075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62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26507"/>
            <a:ext cx="5181600" cy="4102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26507"/>
            <a:ext cx="5181600" cy="4102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91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200014"/>
      </p:ext>
    </p:extLst>
  </p:cSld>
  <p:clrMapOvr>
    <a:masterClrMapping/>
  </p:clrMapOvr>
  <p:transition spd="med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4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08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909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5129"/>
            <a:ext cx="10515600" cy="1018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026750"/>
            <a:ext cx="5157787" cy="697509"/>
          </a:xfrm>
          <a:solidFill>
            <a:schemeClr val="accent3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78734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026750"/>
            <a:ext cx="5183188" cy="697509"/>
          </a:xfrm>
          <a:solidFill>
            <a:schemeClr val="accent3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78734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42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2038864"/>
            <a:ext cx="3438938" cy="43457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2038864"/>
            <a:ext cx="3438938" cy="43457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2038864"/>
            <a:ext cx="3438938" cy="434579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265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298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6E861E-85F9-B3D8-2C0B-D52396940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632ECC-826B-41CB-2906-4DC9F0CFF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378931-12FE-CDBE-DC13-8A418BD24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4BF635-1E63-F8E6-2D07-A9FBBEE3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C03DA2-388D-CF8B-4580-DB9A3B5BC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26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BSCO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02038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9814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7B122B-3148-B323-5FAB-F21B14113C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014" b="41014"/>
          <a:stretch/>
        </p:blipFill>
        <p:spPr>
          <a:xfrm>
            <a:off x="629478" y="824881"/>
            <a:ext cx="5254487" cy="9442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6E03AA-0FA7-7ED9-07BF-736F284F2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D2425C2-ED19-913C-9543-E52271964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751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179365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FEE6D7-FC8F-75E0-3119-555F90EF3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D2E02A-6BD9-D4E8-64EF-D423915A6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E987930-D2D8-AB27-92AA-96824AC935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705" y="531901"/>
            <a:ext cx="51562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4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Book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159487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DAD0AE-23DE-3DCC-D87F-4ADD834C74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17" b="39489"/>
          <a:stretch/>
        </p:blipFill>
        <p:spPr>
          <a:xfrm>
            <a:off x="914400" y="366536"/>
            <a:ext cx="3995530" cy="13981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DB48D38-214C-F686-05C4-3D51C6342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F1727B-71CA-7CA0-8242-B0BC55D4F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594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BSCONE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630B09-8ABC-3B21-5D53-FF429A3581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014" b="41014"/>
          <a:stretch/>
        </p:blipFill>
        <p:spPr>
          <a:xfrm>
            <a:off x="841513" y="957471"/>
            <a:ext cx="4516687" cy="8116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C07897C-8BE4-0609-56A5-291FFE9F7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2A51224-80E0-5937-B79C-13EF4DB64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319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040217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D79C37-6FC9-7F1F-D362-B69360CF9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E7DC3C5-1351-2F72-1D28-A494F3B6F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2A806FF-F9E5-147B-2901-371A70D8FD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6455" y="520358"/>
            <a:ext cx="4452732" cy="182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1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Hos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089913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9A3E16-DC77-C6B5-A86B-8BC61AA1B8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421" b="44987"/>
          <a:stretch/>
        </p:blipFill>
        <p:spPr>
          <a:xfrm>
            <a:off x="699052" y="785191"/>
            <a:ext cx="5254487" cy="9243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9A8242-BC76-DCB1-EB98-CD0D645FF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BF66901-C382-7924-D33D-148784CA8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850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erience Manag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6761921" y="-83586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7F6A1D-ACC7-590E-82CE-0836935662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19540" y="520358"/>
            <a:ext cx="4452732" cy="19287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77E097A-F2A6-0031-2256-352F5DED8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4F4449-B06C-B400-0D52-898BFE021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884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ora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6950764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7828EC-A589-BED0-8095-16781DDC85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88505" y="409131"/>
            <a:ext cx="3872947" cy="16776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4AF5934-A81C-AB2E-E6F7-330CDC09A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3D0B1A2-4027-33A9-7470-05E97CA7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30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p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9AE861-A2DF-FBC5-9195-DEC945B06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59297" y="337930"/>
            <a:ext cx="4031973" cy="174648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458564F-A968-F9FE-82F5-40A86231C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969254-DEAA-5DE5-F138-9AFDF672C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290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84826A-61A5-8CF7-5E10-CE4C0F820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A68157-DA0A-665A-21FE-E0E3D73B4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FBD088-A6D4-A6E3-64C4-1C090D094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FFD464-B277-3939-4A87-A1869728B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6582D7-D0DB-F174-75BE-920F87403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03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B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020339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251794F-8256-26E8-0341-09581BCBB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352F326-1908-01B2-F5F8-43416648D2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A411FF9-6B20-3D59-1A76-75F8277130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787" y="817562"/>
            <a:ext cx="5299213" cy="192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8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urnal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AF921D-BAED-B61A-C672-4F45E1ABE0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549965" y="220533"/>
            <a:ext cx="6965904" cy="30173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61ADADA-11D2-46A2-3BB5-AE8202F01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E4B4B69-BC69-C03C-7350-55A7C65C3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81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plac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268817" y="-89452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F62BF1-2565-4C9B-0F20-7AAFBEDFB3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89114" y="337930"/>
            <a:ext cx="4452732" cy="19287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2F1630-D89F-BDE0-79A7-996FB56E2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8848627-8BB4-547E-F976-7DE8D0C25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65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ai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050156" y="-99391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70C73B-743D-84E8-CDCB-CBF039697F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95129" y="337930"/>
            <a:ext cx="4008785" cy="17364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CC211C-6D4C-13F2-90FE-3D4BD2C75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4F9D9C-6C58-BA44-10A3-93C7D13FA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17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a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7268817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790860-D03D-6879-09E7-581FD9BB9B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98445" y="510419"/>
            <a:ext cx="4452732" cy="19287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F624CD2-0E11-8D1A-2716-D23F9483F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34104-0B08-3346-35D0-A8CCEB7B9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6401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CM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737D-7F61-C80D-13D3-A6C19FE55248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25358FF-8F66-8064-F644-1BE8719C0B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445" y="913188"/>
            <a:ext cx="7086381" cy="1475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250622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730297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64243D-9212-B64F-C0CA-4B0865F60C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</a:blip>
          <a:srcRect/>
          <a:stretch/>
        </p:blipFill>
        <p:spPr>
          <a:xfrm>
            <a:off x="7089913" y="-17303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8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ibliograp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33970B-D6C9-7E6D-97F5-83864D92D7F0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DB2E8E2-F455-2018-F117-B264C7F7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014" b="41014"/>
          <a:stretch/>
        </p:blipFill>
        <p:spPr>
          <a:xfrm>
            <a:off x="629478" y="824881"/>
            <a:ext cx="5254487" cy="94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8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nec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E8FAF1-7477-9CB8-B605-0F235DCC4487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79365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C20E89A-4255-C444-4206-C080F8251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AAB703-5D55-CA5C-264A-101C3113F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53C325-90BF-8DE3-6136-4F237C9B7B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687378"/>
            <a:ext cx="51562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7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Book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E02231-C7EF-09F0-B465-FC61BC02F546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9487" y="-173038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0BE3DD-302D-1D53-4F87-F79842277E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314" b="39690"/>
          <a:stretch/>
        </p:blipFill>
        <p:spPr>
          <a:xfrm>
            <a:off x="914400" y="366536"/>
            <a:ext cx="3995530" cy="13981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3BEA541-C52F-4F16-9414-D8D673163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6B0F673-28AC-B599-348D-56FBA80595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826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BSCONE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0D152C0-A46A-568B-08B8-7AE84BC6E5CE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6A2BB8-662B-F88D-8482-EB58A39CE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014" b="41014"/>
          <a:stretch/>
        </p:blipFill>
        <p:spPr>
          <a:xfrm>
            <a:off x="841513" y="957471"/>
            <a:ext cx="4516687" cy="8116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D435B03-ADDE-E4E9-3B6A-6A2842990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C798B1D-2593-DD10-D7D1-A59CB609A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091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354B3B-8191-3785-8CDF-CC91BE8D8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035B75-E99D-E320-D3DD-522718884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F1CCDF6-1242-5220-716D-BA0DAA900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BCD35B-F7D7-B171-F48A-C573F3E4D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8C754DA-6EEB-5E2A-7942-A7813539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E1A4A-9A67-9E90-077D-8EE4F6E5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008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D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A6AF33-D58C-0D0F-E7DD-66ACF7D2E602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40217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56C6A33-F833-C96D-DB93-8BDC92D8D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B43587B-91AB-A437-3EA0-9B55A9F85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9AEB876-D2F4-D845-5326-D2C21B0068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652347"/>
            <a:ext cx="4657992" cy="191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3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Hos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4FA7CC-F17F-760F-E501-380AB0442A07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89913" y="-173038"/>
            <a:ext cx="6858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D1346-60A9-9792-7775-6E7B69F8A4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178" b="44230"/>
          <a:stretch/>
        </p:blipFill>
        <p:spPr>
          <a:xfrm>
            <a:off x="699052" y="785191"/>
            <a:ext cx="5254487" cy="9243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C93A7B1-557B-714E-67F4-9479CC75C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D238464-D25C-6B1C-25F6-18DDF11D1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955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perience Manag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2C42F0-DEE7-4F49-27D7-94F10D4CE58C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761921" y="-83586"/>
            <a:ext cx="6858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FC1549-4CD1-5BFA-3870-5A8157372A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19540" y="520358"/>
            <a:ext cx="4810540" cy="208372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C899B37-14F6-EA07-AA82-682DD80D8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8FDA6C8-6C85-BFBC-B2F2-EF29ADE66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plora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DA504E-3919-372E-4601-7E56958870A4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950764" y="-173038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6A45A4-430D-6D54-9B0E-27764627F5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88505" y="409131"/>
            <a:ext cx="3872947" cy="16776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C78D586-0291-30EC-3208-3773FC51B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9A046BB-383E-8EEF-53CA-8E0E26921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3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ip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7C6FBA-2FA7-D97D-AC93-B1A1EE13CE30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FF4386-9A3F-E9BC-EF7F-B286FACFBF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59297" y="337930"/>
            <a:ext cx="4031973" cy="174648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E109FD0-92C1-A3D9-F05E-CD2303B6F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0BC53ED-1762-B677-F199-D956EBA66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6297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OB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6627ED-FBD9-3A17-B5EF-26FFB357C664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20339" y="-173038"/>
            <a:ext cx="6858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BAAE81B-5F54-B779-599C-98E80BED5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954DBD-33AA-11B2-3CFF-6714FF6DB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9AEA31-AE71-D2DB-1802-0F23A32E7C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822690"/>
            <a:ext cx="4826833" cy="175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0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ournal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4E2ECB-19A9-4531-1912-C4B8F299B056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-173038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542D42-A9F6-B597-E247-F56B5B2311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534975" y="103422"/>
            <a:ext cx="7104333" cy="307730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0189CC5-DEBD-53B2-90DD-9474EA0AC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B4C38EE-13D9-5D73-07F7-95F885B50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888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rketplac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9B0CF3-F58C-C6E1-A79F-6E1AB16C3910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-89452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0817E9-64D7-A06B-DB20-B01D7EB314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689113" y="337929"/>
            <a:ext cx="4964547" cy="215043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C2A1700-2A1A-D83E-A3A0-863C08F88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833615B-47F0-2887-4630-51AE778FA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55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sai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41FF2A1-EAAF-42E1-E299-0AADCCF76736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50156" y="-99391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7DB06D-071A-909C-A9A3-32015233FF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95129" y="337930"/>
            <a:ext cx="4008785" cy="17364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DDB3F0-BEBD-BEAB-7990-113D5B48A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199975F-94F7-69C8-542B-6EA40B4D5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7950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norama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54A731-CED1-6EB6-8F92-6D19AE1EFE82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8817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11FBD2-D8A2-634D-422E-E6A019E36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42" b="28342"/>
          <a:stretch/>
        </p:blipFill>
        <p:spPr>
          <a:xfrm>
            <a:off x="798445" y="510419"/>
            <a:ext cx="4452732" cy="19287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8F982A6-F2FC-CBAE-89A9-16231B29B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58207"/>
            <a:ext cx="6470374" cy="2387600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75548E8-4B45-A2E9-C675-DBEF8C0ED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632326"/>
            <a:ext cx="647037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934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74554-35EE-01EF-9106-EFBDE56E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48DCF8-338F-1824-AC1D-3602EBF36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8125879-CBA3-4DF5-D4E3-B69F030E9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2FE1A9F-B8FA-9EFD-956F-7158D5125B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5FCC74E-7FBB-C210-34EB-01AEBF99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4F0F976-1699-9DEF-CC7B-AF2A15BBE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142451D-BE2E-06D2-F9AA-3F5B47BCC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8010B9E-70A0-56CF-F488-01DE905AD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503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4FA7CC-F17F-760F-E501-380AB0442A07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72C346-F12B-9A68-F322-7E26A8485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89913" y="-173038"/>
            <a:ext cx="6858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9B86BCC-7009-D0AD-B15E-AF90469686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607" y="756172"/>
            <a:ext cx="4929586" cy="249979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5068B29-E483-A966-D1EE-461DC240A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3878665"/>
            <a:ext cx="6470374" cy="1622725"/>
          </a:xfrm>
        </p:spPr>
        <p:txBody>
          <a:bodyPr anchor="b"/>
          <a:lstStyle>
            <a:lvl1pPr algn="l"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6985B85-F28B-96F4-674D-22F836CB0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666282"/>
            <a:ext cx="6470374" cy="6218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1826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13545"/>
            <a:ext cx="10363200" cy="756005"/>
          </a:xfrm>
        </p:spPr>
        <p:txBody>
          <a:bodyPr anchor="t" anchorCtr="0"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69550"/>
            <a:ext cx="10363200" cy="760868"/>
          </a:xfrm>
        </p:spPr>
        <p:txBody>
          <a:bodyPr anchor="t" anchorCtr="0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68826"/>
            <a:ext cx="10363200" cy="1125537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400" b="0" kern="1200" dirty="0" smtClean="0">
                <a:solidFill>
                  <a:schemeClr val="accent1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464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193633"/>
            <a:ext cx="10363200" cy="756005"/>
          </a:xfrm>
        </p:spPr>
        <p:txBody>
          <a:bodyPr anchor="t" anchorCtr="0"/>
          <a:lstStyle>
            <a:lvl1pPr algn="ctr"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2633583"/>
            <a:ext cx="10363200" cy="1125537"/>
          </a:xfrm>
        </p:spPr>
        <p:txBody>
          <a:bodyPr anchor="ctr"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40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6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763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524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7030"/>
            <a:ext cx="4347575" cy="1325563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4" y="977030"/>
            <a:ext cx="5817296" cy="5006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026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0690"/>
            <a:ext cx="10515600" cy="4012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182057"/>
            <a:ext cx="10515600" cy="629977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76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99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8309"/>
            <a:ext cx="4347575" cy="1325563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4" y="1068309"/>
            <a:ext cx="5817295" cy="435133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70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4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396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5"/>
            <a:ext cx="10515600" cy="1997555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87993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323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B1D4B9-D1D1-D5FE-C5A1-0AA40606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A5D5EE-46D3-4251-9CAD-4075713D8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BAFA191-8702-835A-BCFD-8BDCE2787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7F1ACB-9958-018F-C2FE-824ED1E5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211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A67E8-C07E-73D7-EDD6-8416CAB228E5}"/>
              </a:ext>
            </a:extLst>
          </p:cNvPr>
          <p:cNvSpPr/>
          <p:nvPr userDrawn="1"/>
        </p:nvSpPr>
        <p:spPr>
          <a:xfrm>
            <a:off x="0" y="0"/>
            <a:ext cx="12192000" cy="65180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5"/>
            <a:ext cx="10515600" cy="1500187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305503"/>
            <a:ext cx="10515600" cy="95351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639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DFC4983-7485-1282-E933-8FB891A85A79}"/>
              </a:ext>
            </a:extLst>
          </p:cNvPr>
          <p:cNvSpPr/>
          <p:nvPr userDrawn="1"/>
        </p:nvSpPr>
        <p:spPr>
          <a:xfrm>
            <a:off x="0" y="0"/>
            <a:ext cx="12192000" cy="6520070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5"/>
            <a:ext cx="10515600" cy="1500187"/>
          </a:xfrm>
        </p:spPr>
        <p:txBody>
          <a:bodyPr anchor="b"/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305503"/>
            <a:ext cx="10515600" cy="95351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56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817743E0-0A1F-878B-499E-2B4AC057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C45A952-406E-D608-8B3A-D68D1017D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A1780-1D20-B3DE-3778-67FEA1DA9BE7}"/>
              </a:ext>
            </a:extLst>
          </p:cNvPr>
          <p:cNvSpPr/>
          <p:nvPr userDrawn="1"/>
        </p:nvSpPr>
        <p:spPr>
          <a:xfrm>
            <a:off x="0" y="-1"/>
            <a:ext cx="7732059" cy="338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1A0AE7-313A-EDE1-A3BD-0D6320F3E69D}"/>
              </a:ext>
            </a:extLst>
          </p:cNvPr>
          <p:cNvSpPr/>
          <p:nvPr userDrawn="1"/>
        </p:nvSpPr>
        <p:spPr>
          <a:xfrm>
            <a:off x="6427694" y="-1"/>
            <a:ext cx="3792071" cy="338401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8AD430-C329-EFD8-0C78-5CE7B585A59A}"/>
              </a:ext>
            </a:extLst>
          </p:cNvPr>
          <p:cNvSpPr/>
          <p:nvPr userDrawn="1"/>
        </p:nvSpPr>
        <p:spPr>
          <a:xfrm>
            <a:off x="10219765" y="-1"/>
            <a:ext cx="1990164" cy="3384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702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543300" cy="45354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1" y="1630496"/>
            <a:ext cx="3543300" cy="453545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165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28383"/>
            <a:ext cx="10515600" cy="66755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tx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941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5129"/>
            <a:ext cx="10515600" cy="1018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557193"/>
            <a:ext cx="5157787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317789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557193"/>
            <a:ext cx="5183188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31778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45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1630496"/>
            <a:ext cx="3438938" cy="45354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079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492" y="4701211"/>
            <a:ext cx="7346674" cy="1325563"/>
          </a:xfrm>
        </p:spPr>
        <p:txBody>
          <a:bodyPr anchor="t"/>
          <a:lstStyle>
            <a:lvl1pPr algn="r">
              <a:defRPr sz="2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492" y="1808922"/>
            <a:ext cx="7346674" cy="2733261"/>
          </a:xfrm>
        </p:spPr>
        <p:txBody>
          <a:bodyPr/>
          <a:lstStyle>
            <a:lvl1pPr marL="91440" indent="-45720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4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621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520687"/>
            <a:ext cx="10515600" cy="775252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tx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66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CA8F904-8822-04EB-677F-0860003E9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6325D56-E7D6-1C67-9218-8BDB326AD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2A8DFC-2C78-91D3-AB59-0650B07CA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694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2814"/>
            <a:ext cx="10515600" cy="648127"/>
          </a:xfrm>
        </p:spPr>
        <p:txBody>
          <a:bodyPr anchor="b"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1557758"/>
            <a:ext cx="10514012" cy="426308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36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2085"/>
            <a:ext cx="10515600" cy="648127"/>
          </a:xfrm>
        </p:spPr>
        <p:txBody>
          <a:bodyPr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600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4354157" cy="1990799"/>
          </a:xfrm>
        </p:spPr>
        <p:txBody>
          <a:bodyPr anchor="b"/>
          <a:lstStyle>
            <a:lvl1pPr algn="ctr"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589322"/>
            <a:ext cx="4353500" cy="177828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247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7115827" cy="1990799"/>
          </a:xfrm>
        </p:spPr>
        <p:txBody>
          <a:bodyPr anchor="b"/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6" y="2589322"/>
            <a:ext cx="7114753" cy="17782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353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578" y="171483"/>
            <a:ext cx="6180221" cy="132556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578" y="1631981"/>
            <a:ext cx="61802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18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12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5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917" y="1686258"/>
            <a:ext cx="8242449" cy="3342941"/>
          </a:xfrm>
        </p:spPr>
        <p:txBody>
          <a:bodyPr/>
          <a:lstStyle>
            <a:lvl1pPr marL="91440" indent="-457200">
              <a:lnSpc>
                <a:spcPct val="110000"/>
              </a:lnSpc>
              <a:buNone/>
              <a:defRPr sz="360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650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7521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440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FE71AB-B278-1C5E-86B1-10F6BC825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924C9E-0D98-820F-AD9F-4EBECA1DE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A4E8DA-3EFC-C1CD-06A5-49FE4C93A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A253EF-1F00-6F58-2A79-835A56CDE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01210B-FBC4-B906-29D7-7EEA8AAE4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934D79-3712-D3EE-235F-4AA35B5D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893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13546"/>
            <a:ext cx="10363200" cy="756005"/>
          </a:xfrm>
        </p:spPr>
        <p:txBody>
          <a:bodyPr anchor="t" anchorCtr="0"/>
          <a:lstStyle>
            <a:lvl1pPr algn="ctr"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69550"/>
            <a:ext cx="10363200" cy="760868"/>
          </a:xfrm>
        </p:spPr>
        <p:txBody>
          <a:bodyPr anchor="t" anchorCtr="0"/>
          <a:lstStyle>
            <a:lvl1pPr marL="0" indent="0" algn="ctr">
              <a:buNone/>
              <a:defRPr sz="135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68828"/>
            <a:ext cx="10363200" cy="1125537"/>
          </a:xfrm>
        </p:spPr>
        <p:txBody>
          <a:bodyPr/>
          <a:lstStyle>
            <a:lvl1pPr marL="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300" b="0" kern="1200" dirty="0" smtClean="0">
                <a:solidFill>
                  <a:schemeClr val="accent1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5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193635"/>
            <a:ext cx="10363200" cy="756005"/>
          </a:xfrm>
        </p:spPr>
        <p:txBody>
          <a:bodyPr anchor="t" anchorCtr="0"/>
          <a:lstStyle>
            <a:lvl1pPr algn="ctr">
              <a:defRPr sz="1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2633585"/>
            <a:ext cx="10363200" cy="1125537"/>
          </a:xfrm>
        </p:spPr>
        <p:txBody>
          <a:bodyPr anchor="ctr"/>
          <a:lstStyle>
            <a:lvl1pPr marL="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30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2700" b="0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748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56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977032"/>
            <a:ext cx="4347575" cy="1325563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4" y="977032"/>
            <a:ext cx="5817296" cy="50062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60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0692"/>
            <a:ext cx="10515600" cy="40126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182059"/>
            <a:ext cx="10515600" cy="629977"/>
          </a:xfrm>
        </p:spPr>
        <p:txBody>
          <a:bodyPr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800" b="0" kern="1200" dirty="0" smtClean="0">
                <a:solidFill>
                  <a:schemeClr val="accent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5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475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1068309"/>
            <a:ext cx="4347575" cy="1325563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6506" y="1068309"/>
            <a:ext cx="5817295" cy="435133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1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6"/>
            <a:ext cx="10515600" cy="1997555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737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7047"/>
            <a:ext cx="10515600" cy="1997555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879936"/>
            <a:ext cx="10515600" cy="15001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97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0496"/>
            <a:ext cx="5181600" cy="4535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30496"/>
            <a:ext cx="5181600" cy="4535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96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2EF03-4578-CB42-263E-B2E24897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78917C9-57AD-619E-AB54-C03046F2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ECBAD4-CB59-14EC-829E-A579D9A98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FEA130-A0C5-01E6-80FA-895E5860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2231F5A-ED92-5F34-4530-3DC8798EA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2DE498-C236-EAB6-89F9-C583655C9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588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1630496"/>
            <a:ext cx="3543300" cy="4535450"/>
          </a:xfrm>
        </p:spPr>
        <p:txBody>
          <a:bodyPr/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2" y="1630496"/>
            <a:ext cx="3543300" cy="4535450"/>
          </a:xfrm>
        </p:spPr>
        <p:txBody>
          <a:bodyPr/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913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95939"/>
            <a:ext cx="5181600" cy="3859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28385"/>
            <a:ext cx="10515600" cy="667555"/>
          </a:xfrm>
        </p:spPr>
        <p:txBody>
          <a:bodyPr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800" b="0" kern="1200" dirty="0" smtClean="0">
                <a:solidFill>
                  <a:schemeClr val="tx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303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5131"/>
            <a:ext cx="10515600" cy="10189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557193"/>
            <a:ext cx="5157787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1500" b="0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317789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7193"/>
            <a:ext cx="5183188" cy="697509"/>
          </a:xfrm>
          <a:solidFill>
            <a:schemeClr val="accent2"/>
          </a:solidFill>
        </p:spPr>
        <p:txBody>
          <a:bodyPr anchor="ctr" anchorCtr="0"/>
          <a:lstStyle>
            <a:lvl1pPr marL="0" indent="0">
              <a:buNone/>
              <a:defRPr sz="1500" b="0">
                <a:solidFill>
                  <a:schemeClr val="bg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31778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02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630496"/>
            <a:ext cx="3438939" cy="45354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6531" y="1630496"/>
            <a:ext cx="3438939" cy="45354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7914861" y="1630496"/>
            <a:ext cx="3438939" cy="453545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18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492" y="4701213"/>
            <a:ext cx="7346675" cy="1325563"/>
          </a:xfrm>
        </p:spPr>
        <p:txBody>
          <a:bodyPr anchor="t"/>
          <a:lstStyle>
            <a:lvl1pPr algn="r">
              <a:defRPr sz="15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492" y="1808924"/>
            <a:ext cx="7346675" cy="2733261"/>
          </a:xfrm>
        </p:spPr>
        <p:txBody>
          <a:bodyPr/>
          <a:lstStyle>
            <a:lvl1pPr marL="68580" indent="-342900">
              <a:lnSpc>
                <a:spcPct val="110000"/>
              </a:lnSpc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094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814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520687"/>
            <a:ext cx="10515600" cy="775252"/>
          </a:xfrm>
        </p:spPr>
        <p:txBody>
          <a:bodyPr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tx2"/>
                </a:solidFill>
                <a:latin typeface="思源黑体 CN Normal" panose="020B0400000000000000" pitchFamily="34" charset="-122"/>
                <a:ea typeface="+mj-ea"/>
                <a:cs typeface="+mj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  <a:lvl3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3pPr>
            <a:lvl4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4pPr>
            <a:lvl5pPr marL="0" indent="0" algn="l" defTabSz="6858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lang="en-US" sz="1500" b="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814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2816"/>
            <a:ext cx="10515600" cy="648127"/>
          </a:xfrm>
        </p:spPr>
        <p:txBody>
          <a:bodyPr anchor="b"/>
          <a:lstStyle>
            <a:lvl1pPr algn="ctr">
              <a:defRPr sz="21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1557758"/>
            <a:ext cx="10514012" cy="426308"/>
          </a:xfrm>
        </p:spPr>
        <p:txBody>
          <a:bodyPr/>
          <a:lstStyle>
            <a:lvl1pPr marL="0" indent="0" algn="ctr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938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2087"/>
            <a:ext cx="10515600" cy="648127"/>
          </a:xfrm>
        </p:spPr>
        <p:txBody>
          <a:bodyPr/>
          <a:lstStyle>
            <a:lvl1pPr algn="ctr">
              <a:defRPr sz="21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218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4354157" cy="1990799"/>
          </a:xfrm>
        </p:spPr>
        <p:txBody>
          <a:bodyPr anchor="b"/>
          <a:lstStyle>
            <a:lvl1pPr algn="ctr">
              <a:defRPr sz="21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7" y="2589322"/>
            <a:ext cx="4353500" cy="1778282"/>
          </a:xfrm>
        </p:spPr>
        <p:txBody>
          <a:bodyPr/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835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55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7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4" Type="http://schemas.openxmlformats.org/officeDocument/2006/relationships/image" Target="../media/image71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6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image" Target="../media/image3.pn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6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9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42" Type="http://schemas.openxmlformats.org/officeDocument/2006/relationships/slideLayout" Target="../slideLayouts/slideLayout60.xml"/><Relationship Id="rId47" Type="http://schemas.openxmlformats.org/officeDocument/2006/relationships/slideLayout" Target="../slideLayouts/slideLayout65.xml"/><Relationship Id="rId50" Type="http://schemas.openxmlformats.org/officeDocument/2006/relationships/slideLayout" Target="../slideLayouts/slideLayout68.xml"/><Relationship Id="rId55" Type="http://schemas.openxmlformats.org/officeDocument/2006/relationships/slideLayout" Target="../slideLayouts/slideLayout73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5.xml"/><Relationship Id="rId40" Type="http://schemas.openxmlformats.org/officeDocument/2006/relationships/slideLayout" Target="../slideLayouts/slideLayout58.xml"/><Relationship Id="rId45" Type="http://schemas.openxmlformats.org/officeDocument/2006/relationships/slideLayout" Target="../slideLayouts/slideLayout63.xml"/><Relationship Id="rId53" Type="http://schemas.openxmlformats.org/officeDocument/2006/relationships/slideLayout" Target="../slideLayouts/slideLayout71.xml"/><Relationship Id="rId58" Type="http://schemas.openxmlformats.org/officeDocument/2006/relationships/slideLayout" Target="../slideLayouts/slideLayout76.xml"/><Relationship Id="rId5" Type="http://schemas.openxmlformats.org/officeDocument/2006/relationships/slideLayout" Target="../slideLayouts/slideLayout23.xml"/><Relationship Id="rId61" Type="http://schemas.openxmlformats.org/officeDocument/2006/relationships/theme" Target="../theme/theme3.xml"/><Relationship Id="rId1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43" Type="http://schemas.openxmlformats.org/officeDocument/2006/relationships/slideLayout" Target="../slideLayouts/slideLayout61.xml"/><Relationship Id="rId48" Type="http://schemas.openxmlformats.org/officeDocument/2006/relationships/slideLayout" Target="../slideLayouts/slideLayout66.xml"/><Relationship Id="rId56" Type="http://schemas.openxmlformats.org/officeDocument/2006/relationships/slideLayout" Target="../slideLayouts/slideLayout74.xml"/><Relationship Id="rId8" Type="http://schemas.openxmlformats.org/officeDocument/2006/relationships/slideLayout" Target="../slideLayouts/slideLayout26.xml"/><Relationship Id="rId51" Type="http://schemas.openxmlformats.org/officeDocument/2006/relationships/slideLayout" Target="../slideLayouts/slideLayout69.xml"/><Relationship Id="rId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38" Type="http://schemas.openxmlformats.org/officeDocument/2006/relationships/slideLayout" Target="../slideLayouts/slideLayout56.xml"/><Relationship Id="rId46" Type="http://schemas.openxmlformats.org/officeDocument/2006/relationships/slideLayout" Target="../slideLayouts/slideLayout64.xml"/><Relationship Id="rId59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38.xml"/><Relationship Id="rId41" Type="http://schemas.openxmlformats.org/officeDocument/2006/relationships/slideLayout" Target="../slideLayouts/slideLayout59.xml"/><Relationship Id="rId54" Type="http://schemas.openxmlformats.org/officeDocument/2006/relationships/slideLayout" Target="../slideLayouts/slideLayout72.xml"/><Relationship Id="rId6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slideLayout" Target="../slideLayouts/slideLayout54.xml"/><Relationship Id="rId49" Type="http://schemas.openxmlformats.org/officeDocument/2006/relationships/slideLayout" Target="../slideLayouts/slideLayout67.xml"/><Relationship Id="rId57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49.xml"/><Relationship Id="rId44" Type="http://schemas.openxmlformats.org/officeDocument/2006/relationships/slideLayout" Target="../slideLayouts/slideLayout62.xml"/><Relationship Id="rId52" Type="http://schemas.openxmlformats.org/officeDocument/2006/relationships/slideLayout" Target="../slideLayouts/slideLayout70.xml"/><Relationship Id="rId6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0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Relationship Id="rId9" Type="http://schemas.openxmlformats.org/officeDocument/2006/relationships/image" Target="../media/image7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9.xml"/><Relationship Id="rId9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slideLayout" Target="../slideLayouts/slideLayout146.xml"/><Relationship Id="rId26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5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20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24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23" Type="http://schemas.openxmlformats.org/officeDocument/2006/relationships/slideLayout" Target="../slideLayouts/slideLayout151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38.xml"/><Relationship Id="rId19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Relationship Id="rId22" Type="http://schemas.openxmlformats.org/officeDocument/2006/relationships/slideLayout" Target="../slideLayouts/slideLayout150.xml"/><Relationship Id="rId27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4DFD00E-B0C7-15BA-A8ED-642D8BBC0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7082F9-6248-CDF5-4F7E-5BB2B58E5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164907-0D82-C7CA-92A2-E0F14A954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C0011A-611B-4417-9FED-A5D2DC879410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1B72E6-FEBB-15AD-D851-E77AEEA90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0167589-D725-14C7-E1A9-AB9772B8C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FAB8C2-D030-4785-A615-31F06998B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8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20040" y="320041"/>
            <a:ext cx="11551920" cy="62034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08212"/>
            <a:ext cx="10515600" cy="7888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rgbClr val="0E316B"/>
                </a:solidFill>
              </a:rPr>
              <a:t>|  www.ebsco.com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</a:rPr>
              <a:t>‹#›</a:t>
            </a:fld>
            <a:endParaRPr lang="en-US" sz="1000">
              <a:solidFill>
                <a:schemeClr val="tx2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538869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4" y="6599832"/>
            <a:ext cx="830889" cy="198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</a:rPr>
              <a:t>|  www.ebsco.com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538869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4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4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Abadi" panose="020F0502020204030204" pitchFamily="34" charset="0"/>
              </a:rPr>
              <a:t>|  www.ebsco.com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Abadi" panose="020F0502020204030204" pitchFamily="34" charset="0"/>
              </a:rPr>
              <a:t>‹#›</a:t>
            </a:fld>
            <a:endParaRPr lang="en-US" sz="1000" dirty="0">
              <a:solidFill>
                <a:schemeClr val="tx2"/>
              </a:solidFill>
              <a:latin typeface="Abadi" panose="020F0502020204030204" pitchFamily="34" charset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538869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4" y="6599832"/>
            <a:ext cx="830889" cy="198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3811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bad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Abad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bad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bad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bad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6A56AFAF-54A0-8700-88A5-960BDCE1D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73075"/>
            <a:ext cx="105156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3C5452B1-014A-CBDF-905D-CC1578B535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3195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2" name="TextBox 8">
            <a:extLst>
              <a:ext uri="{FF2B5EF4-FFF2-40B4-BE49-F238E27FC236}">
                <a16:creationId xmlns:a16="http://schemas.microsoft.com/office/drawing/2014/main" id="{9E8C6ABA-57C9-D691-EE89-0271390E666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5113" y="6577013"/>
            <a:ext cx="17748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000">
                <a:solidFill>
                  <a:srgbClr val="0E316B"/>
                </a:solidFill>
              </a:rPr>
              <a:t>|  www.ebsco.com</a:t>
            </a:r>
          </a:p>
        </p:txBody>
      </p:sp>
      <p:sp>
        <p:nvSpPr>
          <p:cNvPr id="7173" name="TextBox 10">
            <a:extLst>
              <a:ext uri="{FF2B5EF4-FFF2-40B4-BE49-F238E27FC236}">
                <a16:creationId xmlns:a16="http://schemas.microsoft.com/office/drawing/2014/main" id="{D8AF0DFD-75BE-0392-3001-9AD264D4D03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33338" y="6577013"/>
            <a:ext cx="449263" cy="2460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fld id="{9D34AE5C-616C-4969-929D-5C9B0247B5E1}" type="slidenum">
              <a:rPr lang="en-US" altLang="en-US" sz="1000" smtClean="0">
                <a:solidFill>
                  <a:schemeClr val="tx2"/>
                </a:solidFill>
              </a:rPr>
              <a:pPr algn="ctr" eaLnBrk="1" hangingPunct="1">
                <a:defRPr/>
              </a:pPr>
              <a:t>‹#›</a:t>
            </a:fld>
            <a:endParaRPr lang="en-US" altLang="en-US" sz="1000">
              <a:solidFill>
                <a:schemeClr val="tx2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FCB240-B52E-64E9-2D3A-EE72400CD437}"/>
              </a:ext>
            </a:extLst>
          </p:cNvPr>
          <p:cNvCxnSpPr/>
          <p:nvPr userDrawn="1"/>
        </p:nvCxnSpPr>
        <p:spPr>
          <a:xfrm>
            <a:off x="1538288" y="6702425"/>
            <a:ext cx="9615487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5" name="Picture 7">
            <a:extLst>
              <a:ext uri="{FF2B5EF4-FFF2-40B4-BE49-F238E27FC236}">
                <a16:creationId xmlns:a16="http://schemas.microsoft.com/office/drawing/2014/main" id="{1BE41188-BCDC-18D4-863B-E1ABCF9FA1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7913" y="6599238"/>
            <a:ext cx="8302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</p:sldLayoutIdLst>
  <p:transition spd="med">
    <p:fade/>
  </p:transition>
  <p:hf hdr="0" ftr="0" dt="0"/>
  <p:txStyles>
    <p:titleStyle>
      <a:lvl1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rgbClr val="0E316B"/>
                </a:solidFill>
              </a:rPr>
              <a:t>|  www.ebsco.com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</a:rPr>
              <a:t>‹#›</a:t>
            </a:fld>
            <a:endParaRPr lang="en-US" sz="1000">
              <a:solidFill>
                <a:schemeClr val="tx2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538869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4" y="6599832"/>
            <a:ext cx="830889" cy="198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0" r:id="rId2"/>
    <p:sldLayoutId id="2147484180" r:id="rId3"/>
    <p:sldLayoutId id="214748368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9725C-5724-423F-B7F9-8E9021A093C9}"/>
              </a:ext>
            </a:extLst>
          </p:cNvPr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 |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91A0C-026E-4AC3-8006-7B3746675E33}"/>
              </a:ext>
            </a:extLst>
          </p:cNvPr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F8ACD3-3558-4818-BB44-D4A33ADF1E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35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5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3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0429A-A141-AC14-D52A-2F6FF383544D}"/>
              </a:ext>
            </a:extLst>
          </p:cNvPr>
          <p:cNvSpPr/>
          <p:nvPr userDrawn="1"/>
        </p:nvSpPr>
        <p:spPr>
          <a:xfrm>
            <a:off x="0" y="0"/>
            <a:ext cx="12192000" cy="16896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accent2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10288"/>
            <a:ext cx="10515600" cy="4114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9725C-5724-423F-B7F9-8E9021A093C9}"/>
              </a:ext>
            </a:extLst>
          </p:cNvPr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 |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91A0C-026E-4AC3-8006-7B3746675E33}"/>
              </a:ext>
            </a:extLst>
          </p:cNvPr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F8ACD3-3558-4818-BB44-D4A33ADF1EB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35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7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bg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9725C-5724-423F-B7F9-8E9021A093C9}"/>
              </a:ext>
            </a:extLst>
          </p:cNvPr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 |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91A0C-026E-4AC3-8006-7B3746675E33}"/>
              </a:ext>
            </a:extLst>
          </p:cNvPr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F8ACD3-3558-4818-BB44-D4A33ADF1EB3}"/>
              </a:ext>
            </a:extLst>
          </p:cNvPr>
          <p:cNvPicPr>
            <a:picLocks noChangeAspect="1"/>
          </p:cNvPicPr>
          <p:nvPr userDrawn="1"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35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3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4150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4151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4181" r:id="rId21"/>
    <p:sldLayoutId id="2147483691" r:id="rId22"/>
    <p:sldLayoutId id="214748418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  <p:sldLayoutId id="2147483700" r:id="rId31"/>
    <p:sldLayoutId id="2147483701" r:id="rId32"/>
    <p:sldLayoutId id="2147483702" r:id="rId33"/>
    <p:sldLayoutId id="2147483703" r:id="rId34"/>
    <p:sldLayoutId id="2147483704" r:id="rId35"/>
    <p:sldLayoutId id="2147483705" r:id="rId36"/>
    <p:sldLayoutId id="2147483706" r:id="rId37"/>
    <p:sldLayoutId id="2147483707" r:id="rId38"/>
    <p:sldLayoutId id="2147483708" r:id="rId39"/>
    <p:sldLayoutId id="2147483709" r:id="rId40"/>
    <p:sldLayoutId id="2147483710" r:id="rId41"/>
    <p:sldLayoutId id="2147483711" r:id="rId42"/>
    <p:sldLayoutId id="2147483712" r:id="rId43"/>
    <p:sldLayoutId id="2147483713" r:id="rId44"/>
    <p:sldLayoutId id="2147483714" r:id="rId45"/>
    <p:sldLayoutId id="2147483715" r:id="rId46"/>
    <p:sldLayoutId id="2147483716" r:id="rId47"/>
    <p:sldLayoutId id="2147483717" r:id="rId48"/>
    <p:sldLayoutId id="2147483718" r:id="rId49"/>
    <p:sldLayoutId id="2147483719" r:id="rId50"/>
    <p:sldLayoutId id="2147483720" r:id="rId51"/>
    <p:sldLayoutId id="2147483721" r:id="rId52"/>
    <p:sldLayoutId id="2147483722" r:id="rId53"/>
    <p:sldLayoutId id="2147483723" r:id="rId54"/>
    <p:sldLayoutId id="2147483724" r:id="rId55"/>
    <p:sldLayoutId id="2147483725" r:id="rId56"/>
    <p:sldLayoutId id="2147483726" r:id="rId57"/>
    <p:sldLayoutId id="2147483727" r:id="rId58"/>
    <p:sldLayoutId id="2147483728" r:id="rId59"/>
    <p:sldLayoutId id="2147483729" r:id="rId6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65545" y="6576535"/>
            <a:ext cx="177512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-33453" y="6576535"/>
            <a:ext cx="4501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75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t>‹#›</a:t>
            </a:fld>
            <a:endParaRPr lang="en-US" sz="75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538870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5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2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110000"/>
        </a:lnSpc>
        <a:spcBef>
          <a:spcPct val="0"/>
        </a:spcBef>
        <a:buNone/>
        <a:defRPr sz="2400" b="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675"/>
        </a:spcBef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675"/>
        </a:spcBef>
        <a:buFont typeface="Arial" panose="020B0604020202020204" pitchFamily="34" charset="0"/>
        <a:buChar char="−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6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6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6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9725C-5724-423F-B7F9-8E9021A093C9}"/>
              </a:ext>
            </a:extLst>
          </p:cNvPr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 |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991A0C-026E-4AC3-8006-7B3746675E33}"/>
              </a:ext>
            </a:extLst>
          </p:cNvPr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F8ACD3-3558-4818-BB44-D4A33ADF1E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35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3336"/>
            <a:ext cx="10515600" cy="1023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31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265543" y="6576533"/>
            <a:ext cx="1775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09848EAD-0F7B-4937-B01B-BB4372B1E0EA}" type="slidenum">
              <a:rPr 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/>
              <a:t>‹#›</a:t>
            </a:fld>
            <a:endParaRPr 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538869" y="6701882"/>
            <a:ext cx="9614405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144" y="6599832"/>
            <a:ext cx="830889" cy="1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5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8" r:id="rId3"/>
    <p:sldLayoutId id="2147483769" r:id="rId4"/>
    <p:sldLayoutId id="2147483770" r:id="rId5"/>
    <p:sldLayoutId id="2147483774" r:id="rId6"/>
    <p:sldLayoutId id="214748377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9358FA59-03B0-B180-5960-EA298E92F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73075"/>
            <a:ext cx="105156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6E0798A5-9B00-981B-AC27-ED115A0C8D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3195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5124" name="TextBox 9">
            <a:extLst>
              <a:ext uri="{FF2B5EF4-FFF2-40B4-BE49-F238E27FC236}">
                <a16:creationId xmlns:a16="http://schemas.microsoft.com/office/drawing/2014/main" id="{D7808E88-6727-021D-68BE-37F72621E4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5113" y="6577013"/>
            <a:ext cx="17748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000" dirty="0">
                <a:solidFill>
                  <a:srgbClr val="0E316B"/>
                </a:solidFill>
                <a:latin typeface="思源黑体 CN Normal" panose="020B0400000000000000" pitchFamily="34" charset="-122"/>
              </a:rPr>
              <a:t>|  www.ebsco.com |</a:t>
            </a:r>
          </a:p>
        </p:txBody>
      </p:sp>
      <p:sp>
        <p:nvSpPr>
          <p:cNvPr id="5125" name="TextBox 11">
            <a:extLst>
              <a:ext uri="{FF2B5EF4-FFF2-40B4-BE49-F238E27FC236}">
                <a16:creationId xmlns:a16="http://schemas.microsoft.com/office/drawing/2014/main" id="{38427684-28D4-AEFC-8DBE-F575F2972F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33338" y="6577013"/>
            <a:ext cx="449263" cy="2460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fld id="{359B22D8-5B0B-4BE2-93DC-A82F037C0E1F}" type="slidenum">
              <a:rPr lang="en-US" altLang="en-US" sz="1000" smtClean="0">
                <a:solidFill>
                  <a:schemeClr val="tx2"/>
                </a:solidFill>
                <a:latin typeface="思源黑体 CN Normal" panose="020B0400000000000000" pitchFamily="34" charset="-122"/>
              </a:rPr>
              <a:pPr algn="ctr" eaLnBrk="1" hangingPunct="1">
                <a:defRPr/>
              </a:pPr>
              <a:t>‹#›</a:t>
            </a:fld>
            <a:endParaRPr lang="en-US" altLang="en-US" sz="1000" dirty="0">
              <a:solidFill>
                <a:schemeClr val="tx2"/>
              </a:solidFill>
              <a:latin typeface="思源黑体 CN Normal" panose="020B0400000000000000" pitchFamily="34" charset="-122"/>
            </a:endParaRPr>
          </a:p>
        </p:txBody>
      </p:sp>
      <p:pic>
        <p:nvPicPr>
          <p:cNvPr id="5126" name="Picture 14">
            <a:extLst>
              <a:ext uri="{FF2B5EF4-FFF2-40B4-BE49-F238E27FC236}">
                <a16:creationId xmlns:a16="http://schemas.microsoft.com/office/drawing/2014/main" id="{B396AA3E-7705-60AD-4B1A-5C3D39589B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99238"/>
            <a:ext cx="8318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31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ransition spd="med">
    <p:fade/>
  </p:transition>
  <p:hf hdr="0" ftr="0" dt="0"/>
  <p:txStyles>
    <p:titleStyle>
      <a:lvl1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kern="1200">
          <a:solidFill>
            <a:schemeClr val="accent1"/>
          </a:solidFill>
          <a:latin typeface="思源黑体 CN Normal" panose="020B0400000000000000" pitchFamily="34" charset="-122"/>
          <a:ea typeface="+mj-ea"/>
          <a:cs typeface="+mj-cs"/>
        </a:defRPr>
      </a:lvl1pPr>
      <a:lvl2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1pPr>
      <a:lvl2pPr marL="6858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2pPr>
      <a:lvl3pPr marL="11430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3pPr>
      <a:lvl4pPr marL="16002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4pPr>
      <a:lvl5pPr marL="20574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思源黑体 CN Normal" panose="020B04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05B1B4-7631-BAE2-35E6-DFFF8F069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577" y="468923"/>
            <a:ext cx="11224847" cy="11279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431989-119B-D75A-A99C-15209256B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577" y="1731840"/>
            <a:ext cx="112248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43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8" r:id="rId2"/>
    <p:sldLayoutId id="2147483827" r:id="rId3"/>
    <p:sldLayoutId id="2147483826" r:id="rId4"/>
    <p:sldLayoutId id="2147483793" r:id="rId5"/>
    <p:sldLayoutId id="214748379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500"/>
        </a:spcBef>
        <a:buFont typeface="System Font Regular"/>
        <a:buChar char="‒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500"/>
        </a:spcBef>
        <a:buFont typeface="System Font Regular"/>
        <a:buChar char="‒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500"/>
        </a:spcBef>
        <a:buFont typeface="System Font Regular"/>
        <a:buChar char="‒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500"/>
        </a:spcBef>
        <a:buFont typeface="System Font Regular"/>
        <a:buChar char="‒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429D643C-4D8A-9BCA-E7ED-28F24FCD9C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73075"/>
            <a:ext cx="105156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7C90975-A31A-C371-EBFB-DF08D95C8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3195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2" name="TextBox 9">
            <a:extLst>
              <a:ext uri="{FF2B5EF4-FFF2-40B4-BE49-F238E27FC236}">
                <a16:creationId xmlns:a16="http://schemas.microsoft.com/office/drawing/2014/main" id="{3867C105-F7FA-8503-9417-B8E8B703482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5113" y="6577013"/>
            <a:ext cx="17748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000">
                <a:solidFill>
                  <a:srgbClr val="0E316B"/>
                </a:solidFill>
              </a:rPr>
              <a:t>|  www.ebsco.com</a:t>
            </a:r>
          </a:p>
        </p:txBody>
      </p:sp>
      <p:sp>
        <p:nvSpPr>
          <p:cNvPr id="2053" name="TextBox 11">
            <a:extLst>
              <a:ext uri="{FF2B5EF4-FFF2-40B4-BE49-F238E27FC236}">
                <a16:creationId xmlns:a16="http://schemas.microsoft.com/office/drawing/2014/main" id="{862FFD1F-F472-B070-7925-C801CF015B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33338" y="6577013"/>
            <a:ext cx="449263" cy="2460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fld id="{AB08424F-19A2-4511-9486-226FCAD1E1A1}" type="slidenum">
              <a:rPr lang="en-US" altLang="en-US" sz="1000" smtClean="0">
                <a:solidFill>
                  <a:schemeClr val="tx2"/>
                </a:solidFill>
              </a:rPr>
              <a:pPr algn="ctr" eaLnBrk="1" hangingPunct="1">
                <a:defRPr/>
              </a:pPr>
              <a:t>‹#›</a:t>
            </a:fld>
            <a:endParaRPr lang="en-US" altLang="en-US" sz="1000">
              <a:solidFill>
                <a:schemeClr val="tx2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A4BDC6-8BB6-696B-1492-23233B12E75B}"/>
              </a:ext>
            </a:extLst>
          </p:cNvPr>
          <p:cNvCxnSpPr/>
          <p:nvPr userDrawn="1"/>
        </p:nvCxnSpPr>
        <p:spPr>
          <a:xfrm>
            <a:off x="1538288" y="6702425"/>
            <a:ext cx="9615487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14">
            <a:extLst>
              <a:ext uri="{FF2B5EF4-FFF2-40B4-BE49-F238E27FC236}">
                <a16:creationId xmlns:a16="http://schemas.microsoft.com/office/drawing/2014/main" id="{67B902D8-FC47-D825-88A8-D708C3BB62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7913" y="6599238"/>
            <a:ext cx="8302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02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23" r:id="rId8"/>
    <p:sldLayoutId id="2147483824" r:id="rId9"/>
    <p:sldLayoutId id="2147483806" r:id="rId10"/>
    <p:sldLayoutId id="2147483807" r:id="rId11"/>
    <p:sldLayoutId id="2147483808" r:id="rId12"/>
    <p:sldLayoutId id="2147483809" r:id="rId13"/>
    <p:sldLayoutId id="2147483829" r:id="rId14"/>
    <p:sldLayoutId id="2147483830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ransition spd="med">
    <p:fade/>
  </p:transition>
  <p:hf hdr="0" ftr="0" dt="0"/>
  <p:txStyles>
    <p:titleStyle>
      <a:lvl1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2pPr>
      <a:lvl3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3pPr>
      <a:lvl4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4pPr>
      <a:lvl5pPr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5pPr>
      <a:lvl6pPr marL="4572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6pPr>
      <a:lvl7pPr marL="9144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7pPr>
      <a:lvl8pPr marL="13716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8pPr>
      <a:lvl9pPr marL="1828800" algn="l" rtl="0" fontAlgn="base">
        <a:lnSpc>
          <a:spcPct val="11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思源黑体" panose="020B0500000000000000" pitchFamily="34" charset="-122"/>
          <a:ea typeface="思源黑体" panose="020B0500000000000000" pitchFamily="34" charset="-122"/>
        </a:defRPr>
      </a:lvl9pPr>
    </p:titleStyle>
    <p:bodyStyle>
      <a:lvl1pPr marL="2286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−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5.xml"/><Relationship Id="rId6" Type="http://schemas.openxmlformats.org/officeDocument/2006/relationships/image" Target="../media/image75.png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6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ebsco.com/m/60d9dd8f3993bd29/original/FT50-Overlap-AFT-Business-Source-Premier-vs-ABIINFORM-Collection.xlsx" TargetMode="External"/><Relationship Id="rId2" Type="http://schemas.openxmlformats.org/officeDocument/2006/relationships/hyperlink" Target="https://assets.ebsco.com/m/365babd0f1887ed1/original/FT50-NO-AFT-in-Business-Source-Premier-OR-ABIINFORM-Collection.xlsx" TargetMode="Externa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90.png"/><Relationship Id="rId5" Type="http://schemas.openxmlformats.org/officeDocument/2006/relationships/hyperlink" Target="https://assets.ebsco.com/m/954dd4343e7ba59/original/FT50-Unique-AFT-Business-Source-Premier-vs-ABIINFORM-Collection.xlsx" TargetMode="External"/><Relationship Id="rId4" Type="http://schemas.openxmlformats.org/officeDocument/2006/relationships/hyperlink" Target="https://assets.ebsco.com/m/7a7078413251a9da/original/FT50-Unique-AFT-ABIINFORM-Collection-vs-Business-Source-Premier.xls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4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8.png"/><Relationship Id="rId7" Type="http://schemas.openxmlformats.org/officeDocument/2006/relationships/image" Target="../media/image10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11" Type="http://schemas.openxmlformats.org/officeDocument/2006/relationships/image" Target="../media/image108.svg"/><Relationship Id="rId5" Type="http://schemas.openxmlformats.org/officeDocument/2006/relationships/image" Target="../media/image100.svg"/><Relationship Id="rId10" Type="http://schemas.openxmlformats.org/officeDocument/2006/relationships/image" Target="../media/image107.png"/><Relationship Id="rId4" Type="http://schemas.openxmlformats.org/officeDocument/2006/relationships/image" Target="../media/image99.png"/><Relationship Id="rId9" Type="http://schemas.openxmlformats.org/officeDocument/2006/relationships/image" Target="../media/image106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6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6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11.png"/><Relationship Id="rId7" Type="http://schemas.openxmlformats.org/officeDocument/2006/relationships/image" Target="../media/image10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9.png"/><Relationship Id="rId11" Type="http://schemas.openxmlformats.org/officeDocument/2006/relationships/image" Target="../media/image106.svg"/><Relationship Id="rId5" Type="http://schemas.openxmlformats.org/officeDocument/2006/relationships/image" Target="../media/image113.png"/><Relationship Id="rId10" Type="http://schemas.openxmlformats.org/officeDocument/2006/relationships/image" Target="../media/image105.png"/><Relationship Id="rId4" Type="http://schemas.openxmlformats.org/officeDocument/2006/relationships/image" Target="../media/image112.png"/><Relationship Id="rId9" Type="http://schemas.openxmlformats.org/officeDocument/2006/relationships/image" Target="../media/image10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6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19.svg"/><Relationship Id="rId5" Type="http://schemas.openxmlformats.org/officeDocument/2006/relationships/image" Target="../media/image118.png"/><Relationship Id="rId10" Type="http://schemas.openxmlformats.org/officeDocument/2006/relationships/image" Target="../media/image123.svg"/><Relationship Id="rId4" Type="http://schemas.openxmlformats.org/officeDocument/2006/relationships/image" Target="../media/image117.svg"/><Relationship Id="rId9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sv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62.xml"/><Relationship Id="rId4" Type="http://schemas.openxmlformats.org/officeDocument/2006/relationships/image" Target="../media/image1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0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30.png"/><Relationship Id="rId7" Type="http://schemas.openxmlformats.org/officeDocument/2006/relationships/image" Target="../media/image10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9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0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33.png"/><Relationship Id="rId7" Type="http://schemas.openxmlformats.org/officeDocument/2006/relationships/image" Target="../media/image10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9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02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136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2.svg"/><Relationship Id="rId5" Type="http://schemas.openxmlformats.org/officeDocument/2006/relationships/image" Target="../media/image101.png"/><Relationship Id="rId10" Type="http://schemas.openxmlformats.org/officeDocument/2006/relationships/image" Target="../media/image106.svg"/><Relationship Id="rId4" Type="http://schemas.openxmlformats.org/officeDocument/2006/relationships/image" Target="../media/image137.png"/><Relationship Id="rId9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4" Type="http://schemas.openxmlformats.org/officeDocument/2006/relationships/image" Target="../media/image1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0.svg"/><Relationship Id="rId4" Type="http://schemas.openxmlformats.org/officeDocument/2006/relationships/image" Target="../media/image9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41.png"/><Relationship Id="rId7" Type="http://schemas.openxmlformats.org/officeDocument/2006/relationships/image" Target="../media/image10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11" Type="http://schemas.openxmlformats.org/officeDocument/2006/relationships/image" Target="../media/image108.svg"/><Relationship Id="rId5" Type="http://schemas.openxmlformats.org/officeDocument/2006/relationships/image" Target="../media/image100.svg"/><Relationship Id="rId10" Type="http://schemas.openxmlformats.org/officeDocument/2006/relationships/image" Target="../media/image107.png"/><Relationship Id="rId4" Type="http://schemas.openxmlformats.org/officeDocument/2006/relationships/image" Target="../media/image99.png"/><Relationship Id="rId9" Type="http://schemas.openxmlformats.org/officeDocument/2006/relationships/image" Target="../media/image10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3" Type="http://schemas.openxmlformats.org/officeDocument/2006/relationships/image" Target="../media/image142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6.svg"/><Relationship Id="rId4" Type="http://schemas.openxmlformats.org/officeDocument/2006/relationships/image" Target="../media/image135.png"/><Relationship Id="rId9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14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2.svg"/><Relationship Id="rId11" Type="http://schemas.openxmlformats.org/officeDocument/2006/relationships/image" Target="../media/image145.png"/><Relationship Id="rId5" Type="http://schemas.openxmlformats.org/officeDocument/2006/relationships/image" Target="../media/image101.png"/><Relationship Id="rId10" Type="http://schemas.openxmlformats.org/officeDocument/2006/relationships/image" Target="../media/image106.svg"/><Relationship Id="rId4" Type="http://schemas.openxmlformats.org/officeDocument/2006/relationships/image" Target="../media/image144.png"/><Relationship Id="rId9" Type="http://schemas.openxmlformats.org/officeDocument/2006/relationships/image" Target="../media/image10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4" Type="http://schemas.openxmlformats.org/officeDocument/2006/relationships/image" Target="../media/image14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8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2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52.png"/><Relationship Id="rId7" Type="http://schemas.openxmlformats.org/officeDocument/2006/relationships/image" Target="../media/image10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Relationship Id="rId9" Type="http://schemas.openxmlformats.org/officeDocument/2006/relationships/image" Target="../media/image10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1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svg"/><Relationship Id="rId7" Type="http://schemas.openxmlformats.org/officeDocument/2006/relationships/image" Target="../media/image159.sv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158.png"/><Relationship Id="rId5" Type="http://schemas.openxmlformats.org/officeDocument/2006/relationships/image" Target="../media/image157.svg"/><Relationship Id="rId4" Type="http://schemas.openxmlformats.org/officeDocument/2006/relationships/image" Target="../media/image1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4.xml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4.xml"/><Relationship Id="rId4" Type="http://schemas.openxmlformats.org/officeDocument/2006/relationships/image" Target="../media/image1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4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4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4.xml"/><Relationship Id="rId4" Type="http://schemas.openxmlformats.org/officeDocument/2006/relationships/image" Target="../media/image16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4.xml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4.xml"/><Relationship Id="rId4" Type="http://schemas.openxmlformats.org/officeDocument/2006/relationships/image" Target="../media/image164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17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sco.com/zh-cn" TargetMode="External"/><Relationship Id="rId2" Type="http://schemas.openxmlformats.org/officeDocument/2006/relationships/hyperlink" Target="https://connect.ebsco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onnect.ebsco.com/s/article/EBSCO&#24179;&#21488;&#20013;&#25991;&#20351;&#29992;&#25351;&#21335;" TargetMode="External"/><Relationship Id="rId5" Type="http://schemas.openxmlformats.org/officeDocument/2006/relationships/hyperlink" Target="https://space.bilibili.com/1798959763/lists?sid=2655301" TargetMode="External"/><Relationship Id="rId4" Type="http://schemas.openxmlformats.org/officeDocument/2006/relationships/hyperlink" Target="https://ebsco-chinese.zoom.us/calendar/search?showType=2&amp;startDate=2021-07-01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67.xml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09A42B0A-AFA4-A958-5170-70263C40F661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781265" y="1629807"/>
            <a:ext cx="5592543" cy="2132953"/>
          </a:xfrm>
        </p:spPr>
        <p:txBody>
          <a:bodyPr/>
          <a:lstStyle/>
          <a:p>
            <a:r>
              <a:rPr lang="en-US" altLang="zh-CN" sz="3600" dirty="0">
                <a:solidFill>
                  <a:srgbClr val="FFFF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AI</a:t>
            </a:r>
            <a:r>
              <a:rPr lang="zh-CN" altLang="en-US" sz="3600" dirty="0">
                <a:solidFill>
                  <a:srgbClr val="FFFF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赋能，智研未来：</a:t>
            </a:r>
            <a:br>
              <a:rPr lang="en-US" altLang="zh-CN" sz="3600" dirty="0">
                <a:solidFill>
                  <a:srgbClr val="FFFF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</a:br>
            <a:r>
              <a:rPr lang="en-US" altLang="zh-CN" sz="3600" dirty="0">
                <a:solidFill>
                  <a:srgbClr val="FFFF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EBSCO</a:t>
            </a:r>
            <a:r>
              <a:rPr lang="zh-CN" altLang="en-US" sz="3600" dirty="0">
                <a:solidFill>
                  <a:srgbClr val="FFFFF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数据库智能检索与深度应用实战</a:t>
            </a:r>
            <a:endParaRPr lang="en-US" sz="3600" dirty="0">
              <a:solidFill>
                <a:srgbClr val="FFFFFF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80648" y="882505"/>
            <a:ext cx="2743200" cy="582545"/>
          </a:xfrm>
          <a:prstGeom prst="rect">
            <a:avLst/>
          </a:prstGeom>
        </p:spPr>
      </p:pic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335477" y="4457092"/>
            <a:ext cx="6187044" cy="61836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zh-CN" sz="2800" dirty="0">
                <a:solidFill>
                  <a:srgbClr val="D7E2F4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Calibri" panose="020F0502020204030204"/>
              </a:rPr>
              <a:t>EBSCO</a:t>
            </a:r>
            <a:r>
              <a:rPr lang="zh-CN" altLang="en-US" sz="2800" dirty="0">
                <a:solidFill>
                  <a:srgbClr val="D7E2F4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Calibri" panose="020F0502020204030204"/>
              </a:rPr>
              <a:t>培训师 胡文婷</a:t>
            </a:r>
            <a:endParaRPr lang="en-US" sz="2800" dirty="0">
              <a:solidFill>
                <a:srgbClr val="D7E2F4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09114" y="320633"/>
            <a:ext cx="291006" cy="4460539"/>
          </a:xfrm>
          <a:prstGeom prst="rect">
            <a:avLst/>
          </a:prstGeom>
          <a:solidFill>
            <a:srgbClr val="F7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09114" y="4373210"/>
            <a:ext cx="291006" cy="2149929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alphaModFix amt="40000"/>
          </a:blip>
          <a:srcRect l="-8" r="39286" b="28487"/>
          <a:stretch>
            <a:fillRect/>
          </a:stretch>
        </p:blipFill>
        <p:spPr>
          <a:xfrm>
            <a:off x="430307" y="5407950"/>
            <a:ext cx="6492240" cy="9601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96326" y="320634"/>
            <a:ext cx="4990873" cy="6202506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-1" r="53811" b="25044"/>
          <a:stretch>
            <a:fillRect/>
          </a:stretch>
        </p:blipFill>
        <p:spPr>
          <a:xfrm>
            <a:off x="7064188" y="5438452"/>
            <a:ext cx="4846320" cy="98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793" y="1689825"/>
            <a:ext cx="41021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1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6C932-7DDC-E5D8-B0E3-10948FB05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7E16B8-F1E0-7080-4125-B7573902F76D}"/>
              </a:ext>
            </a:extLst>
          </p:cNvPr>
          <p:cNvSpPr/>
          <p:nvPr/>
        </p:nvSpPr>
        <p:spPr>
          <a:xfrm rot="16200000">
            <a:off x="2833349" y="-2833348"/>
            <a:ext cx="6525306" cy="1219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3071A49-6467-E2E8-559C-AD7BB4EEE9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27"/>
          <a:stretch/>
        </p:blipFill>
        <p:spPr>
          <a:xfrm>
            <a:off x="-1" y="-1"/>
            <a:ext cx="12191999" cy="65528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421C8E-81D1-AE58-64DC-229B59B1EE85}"/>
              </a:ext>
            </a:extLst>
          </p:cNvPr>
          <p:cNvSpPr/>
          <p:nvPr/>
        </p:nvSpPr>
        <p:spPr>
          <a:xfrm>
            <a:off x="0" y="0"/>
            <a:ext cx="12192000" cy="21269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63E9C2-8C74-C74F-D38F-9D6C955BC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Academic Search Premier</a:t>
            </a:r>
            <a:br>
              <a:rPr 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</a:b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被领先二次文献数据库索引的全文期刊量</a:t>
            </a:r>
            <a:endParaRPr lang="en-US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9" name="Table 14">
            <a:extLst>
              <a:ext uri="{FF2B5EF4-FFF2-40B4-BE49-F238E27FC236}">
                <a16:creationId xmlns:a16="http://schemas.microsoft.com/office/drawing/2014/main" id="{263AA6E8-B85D-B1AC-F1C9-AD9CF30A3A10}"/>
              </a:ext>
            </a:extLst>
          </p:cNvPr>
          <p:cNvGraphicFramePr>
            <a:graphicFrameLocks/>
          </p:cNvGraphicFramePr>
          <p:nvPr/>
        </p:nvGraphicFramePr>
        <p:xfrm>
          <a:off x="2324100" y="1554298"/>
          <a:ext cx="7543800" cy="4541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42220679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65152183"/>
                    </a:ext>
                  </a:extLst>
                </a:gridCol>
              </a:tblGrid>
              <a:tr h="1009267">
                <a:tc>
                  <a:txBody>
                    <a:bodyPr/>
                    <a:lstStyle/>
                    <a:p>
                      <a:endParaRPr lang="en-US" i="1" dirty="0">
                        <a:latin typeface="思源黑体 CN Normal" panose="020B0400000000000000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>
                          <a:latin typeface="思源黑体 CN Normal" panose="020B0400000000000000" pitchFamily="34" charset="-122"/>
                        </a:rPr>
                        <a:t>Academic</a:t>
                      </a:r>
                    </a:p>
                    <a:p>
                      <a:pPr algn="ctr"/>
                      <a:r>
                        <a:rPr lang="en-US" sz="1800" b="0" i="0" dirty="0"/>
                        <a:t>Search</a:t>
                      </a:r>
                    </a:p>
                    <a:p>
                      <a:pPr algn="ctr"/>
                      <a:r>
                        <a:rPr lang="en-US" sz="1800" b="0" i="0" dirty="0"/>
                        <a:t>Premier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321268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AGRICOLA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013659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APA </a:t>
                      </a:r>
                      <a:r>
                        <a:rPr lang="en-US" sz="2400" b="0" i="0" dirty="0" err="1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PsycInfo</a:t>
                      </a:r>
                      <a:endParaRPr lang="en-US" sz="24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362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45158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Arts &amp; Humanities Citation 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308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75476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 err="1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Atla</a:t>
                      </a:r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 Religion Database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18940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Biological Abstracts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408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123783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kern="1200" dirty="0" err="1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CAplus</a:t>
                      </a:r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 (Chemical Abstracts)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434054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Ei </a:t>
                      </a:r>
                      <a:r>
                        <a:rPr lang="en-US" sz="2400" b="0" i="0" dirty="0" err="1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Compendex</a:t>
                      </a:r>
                      <a:endParaRPr lang="en-US" sz="24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977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1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6C932-7DDC-E5D8-B0E3-10948FB05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7E16B8-F1E0-7080-4125-B7573902F76D}"/>
              </a:ext>
            </a:extLst>
          </p:cNvPr>
          <p:cNvSpPr/>
          <p:nvPr/>
        </p:nvSpPr>
        <p:spPr>
          <a:xfrm rot="16200000">
            <a:off x="2833349" y="-2833348"/>
            <a:ext cx="6525306" cy="1219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3071A49-6467-E2E8-559C-AD7BB4EEE9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27"/>
          <a:stretch/>
        </p:blipFill>
        <p:spPr>
          <a:xfrm>
            <a:off x="-1" y="-1"/>
            <a:ext cx="12191999" cy="65528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421C8E-81D1-AE58-64DC-229B59B1EE85}"/>
              </a:ext>
            </a:extLst>
          </p:cNvPr>
          <p:cNvSpPr/>
          <p:nvPr/>
        </p:nvSpPr>
        <p:spPr>
          <a:xfrm>
            <a:off x="0" y="0"/>
            <a:ext cx="12192000" cy="21269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63E9C2-8C74-C74F-D38F-9D6C955BC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Academic Search Premier</a:t>
            </a:r>
            <a:br>
              <a:rPr lang="en-US" altLang="zh-CN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</a:b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被领先二次文献数据库索引的全文期刊量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14">
            <a:extLst>
              <a:ext uri="{FF2B5EF4-FFF2-40B4-BE49-F238E27FC236}">
                <a16:creationId xmlns:a16="http://schemas.microsoft.com/office/drawing/2014/main" id="{263AA6E8-B85D-B1AC-F1C9-AD9CF30A3A10}"/>
              </a:ext>
            </a:extLst>
          </p:cNvPr>
          <p:cNvGraphicFramePr>
            <a:graphicFrameLocks/>
          </p:cNvGraphicFramePr>
          <p:nvPr/>
        </p:nvGraphicFramePr>
        <p:xfrm>
          <a:off x="2324100" y="1554298"/>
          <a:ext cx="7543800" cy="4541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42220679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65152183"/>
                    </a:ext>
                  </a:extLst>
                </a:gridCol>
              </a:tblGrid>
              <a:tr h="1009267">
                <a:tc>
                  <a:txBody>
                    <a:bodyPr/>
                    <a:lstStyle/>
                    <a:p>
                      <a:endParaRPr lang="en-US" i="1" dirty="0">
                        <a:latin typeface="思源黑体 CN Normal" panose="020B0400000000000000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>
                          <a:latin typeface="思源黑体 CN Normal" panose="020B0400000000000000" pitchFamily="34" charset="-122"/>
                        </a:rPr>
                        <a:t>Academic</a:t>
                      </a:r>
                    </a:p>
                    <a:p>
                      <a:pPr algn="ctr"/>
                      <a:r>
                        <a:rPr lang="en-US" sz="1800" b="0" i="0" dirty="0"/>
                        <a:t>Search</a:t>
                      </a:r>
                    </a:p>
                    <a:p>
                      <a:pPr algn="ctr"/>
                      <a:r>
                        <a:rPr lang="en-US" sz="1800" b="0" i="0" dirty="0"/>
                        <a:t>Premier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321268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Emerging Sources Citation 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327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013659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ERIC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174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45158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GeoRef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258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75476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Science Citation Index Expanded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876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18940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Scopus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2,061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123783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Social Sciences Citation 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1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566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0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434054"/>
                  </a:ext>
                </a:extLst>
              </a:tr>
              <a:tr h="50463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Web of 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1,908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977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25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42A84-7E82-89A1-AB86-BB789E921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C9677F1B-4BF2-FD83-63D6-B3FDFA92A6F3}"/>
              </a:ext>
            </a:extLst>
          </p:cNvPr>
          <p:cNvSpPr/>
          <p:nvPr/>
        </p:nvSpPr>
        <p:spPr>
          <a:xfrm>
            <a:off x="1" y="4267200"/>
            <a:ext cx="6716486" cy="2590800"/>
          </a:xfrm>
          <a:prstGeom prst="round2SameRect">
            <a:avLst>
              <a:gd name="adj1" fmla="val 18768"/>
              <a:gd name="adj2" fmla="val 0"/>
            </a:avLst>
          </a:prstGeom>
          <a:solidFill>
            <a:srgbClr val="EA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A8500E-B53C-096C-0049-6BCCC5E83432}"/>
              </a:ext>
            </a:extLst>
          </p:cNvPr>
          <p:cNvSpPr/>
          <p:nvPr/>
        </p:nvSpPr>
        <p:spPr>
          <a:xfrm>
            <a:off x="4059381" y="3228108"/>
            <a:ext cx="4267200" cy="426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E5AF4D-E59C-ACA5-3A33-46EC02A816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6000" y="741218"/>
            <a:ext cx="5375564" cy="5375564"/>
          </a:xfrm>
          <a:prstGeom prst="roundRect">
            <a:avLst>
              <a:gd name="adj" fmla="val 8057"/>
            </a:avLst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AE0D9E-C46E-16DC-89E7-CE6360A8B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8" y="228600"/>
            <a:ext cx="4747448" cy="5133108"/>
          </a:xfrm>
        </p:spPr>
        <p:txBody>
          <a:bodyPr/>
          <a:lstStyle/>
          <a:p>
            <a:r>
              <a:rPr lang="en-US" dirty="0"/>
              <a:t>Business Source Premier</a:t>
            </a:r>
            <a:br>
              <a:rPr lang="en-US" dirty="0"/>
            </a:br>
            <a:r>
              <a:rPr lang="zh-CN" altLang="en-US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商管财经</a:t>
            </a:r>
            <a:br>
              <a:rPr lang="en-US" altLang="zh-CN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</a:br>
            <a:r>
              <a:rPr lang="zh-CN" altLang="en-US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全文数据库</a:t>
            </a:r>
            <a:endParaRPr lang="en-US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1E259D-69E6-2D25-ABFC-5818AB5BED4E}"/>
              </a:ext>
            </a:extLst>
          </p:cNvPr>
          <p:cNvSpPr/>
          <p:nvPr/>
        </p:nvSpPr>
        <p:spPr>
          <a:xfrm>
            <a:off x="10377052" y="-353293"/>
            <a:ext cx="2189021" cy="2189021"/>
          </a:xfrm>
          <a:prstGeom prst="ellipse">
            <a:avLst/>
          </a:prstGeom>
          <a:gradFill>
            <a:gsLst>
              <a:gs pos="67000">
                <a:schemeClr val="accent3"/>
              </a:gs>
              <a:gs pos="25000">
                <a:schemeClr val="accent2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2CB5CC-C136-6305-06B5-123ADF94A9E9}"/>
              </a:ext>
            </a:extLst>
          </p:cNvPr>
          <p:cNvSpPr/>
          <p:nvPr/>
        </p:nvSpPr>
        <p:spPr>
          <a:xfrm>
            <a:off x="7910945" y="-1341997"/>
            <a:ext cx="3076142" cy="3076142"/>
          </a:xfrm>
          <a:prstGeom prst="ellipse">
            <a:avLst/>
          </a:prstGeom>
          <a:noFill/>
          <a:ln w="38100">
            <a:solidFill>
              <a:srgbClr val="CBE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529E081-AD65-7AD2-F288-0669B17D0C57}"/>
              </a:ext>
            </a:extLst>
          </p:cNvPr>
          <p:cNvSpPr/>
          <p:nvPr/>
        </p:nvSpPr>
        <p:spPr>
          <a:xfrm>
            <a:off x="5590309" y="2770908"/>
            <a:ext cx="91440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F6204F-1417-1B86-57D4-828EAF87B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29" y="6213618"/>
            <a:ext cx="1499488" cy="3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5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C06DF-BEDC-FD70-1EBE-179663316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B5747B9-6FA3-8FA2-837C-C8146E86C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304800"/>
            <a:ext cx="11224847" cy="1371600"/>
          </a:xfrm>
        </p:spPr>
        <p:txBody>
          <a:bodyPr/>
          <a:lstStyle/>
          <a:p>
            <a:r>
              <a:rPr lang="en-US" dirty="0"/>
              <a:t>Business Source Premier</a:t>
            </a:r>
            <a:br>
              <a:rPr lang="en-US" dirty="0"/>
            </a:br>
            <a:r>
              <a:rPr lang="zh-CN" altLang="en-US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持续收录的全文出版物</a:t>
            </a:r>
            <a:endParaRPr lang="en-US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F64AEDE-6781-B102-E592-6B58C0F0B1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4188" y="1943100"/>
          <a:ext cx="11223624" cy="44459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24712">
                  <a:extLst>
                    <a:ext uri="{9D8B030D-6E8A-4147-A177-3AD203B41FA5}">
                      <a16:colId xmlns:a16="http://schemas.microsoft.com/office/drawing/2014/main" val="205041435"/>
                    </a:ext>
                  </a:extLst>
                </a:gridCol>
                <a:gridCol w="3998912">
                  <a:extLst>
                    <a:ext uri="{9D8B030D-6E8A-4147-A177-3AD203B41FA5}">
                      <a16:colId xmlns:a16="http://schemas.microsoft.com/office/drawing/2014/main" val="514684776"/>
                    </a:ext>
                  </a:extLst>
                </a:gridCol>
              </a:tblGrid>
              <a:tr h="1111495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持续收录的全文期刊和杂志</a:t>
                      </a:r>
                      <a:endParaRPr lang="en-US" sz="28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36576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kern="10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1,018</a:t>
                      </a:r>
                      <a:endParaRPr lang="en-US" sz="4400" kern="100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0472"/>
                  </a:ext>
                </a:extLst>
              </a:tr>
              <a:tr h="1111495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持续收录的同行评审全文期刊</a:t>
                      </a:r>
                      <a:endParaRPr lang="en-US" altLang="zh-CN" sz="28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36576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kern="10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683</a:t>
                      </a:r>
                      <a:endParaRPr lang="en-US" sz="4400" kern="100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049895"/>
                  </a:ext>
                </a:extLst>
              </a:tr>
              <a:tr h="1111495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持续收录的无延迟同行评审全文期刊</a:t>
                      </a:r>
                      <a:endParaRPr lang="en-US" altLang="zh-CN" sz="28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36576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kern="10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362</a:t>
                      </a:r>
                      <a:endParaRPr lang="en-US" sz="4400" kern="100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349125"/>
                  </a:ext>
                </a:extLst>
              </a:tr>
              <a:tr h="1111495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被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Web of Science </a:t>
                      </a: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或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 Scopus</a:t>
                      </a:r>
                      <a:r>
                        <a:rPr lang="zh-CN" altLang="en-US" sz="28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索引的提供持续收录全文的期刊</a:t>
                      </a:r>
                      <a:endParaRPr lang="en-US" sz="28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36576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kern="10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535</a:t>
                      </a:r>
                      <a:endParaRPr lang="en-US" sz="4400" kern="100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861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28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F620-9E7B-5DFA-D819-64FE86B25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1311C7-5188-8942-0168-ECFF025DE484}"/>
              </a:ext>
            </a:extLst>
          </p:cNvPr>
          <p:cNvGraphicFramePr>
            <a:graphicFrameLocks noGrp="1"/>
          </p:cNvGraphicFramePr>
          <p:nvPr/>
        </p:nvGraphicFramePr>
        <p:xfrm>
          <a:off x="558335" y="1276715"/>
          <a:ext cx="10888707" cy="5293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585">
                  <a:extLst>
                    <a:ext uri="{9D8B030D-6E8A-4147-A177-3AD203B41FA5}">
                      <a16:colId xmlns:a16="http://schemas.microsoft.com/office/drawing/2014/main" val="3566004536"/>
                    </a:ext>
                  </a:extLst>
                </a:gridCol>
                <a:gridCol w="4798096">
                  <a:extLst>
                    <a:ext uri="{9D8B030D-6E8A-4147-A177-3AD203B41FA5}">
                      <a16:colId xmlns:a16="http://schemas.microsoft.com/office/drawing/2014/main" val="1870849748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3699844775"/>
                    </a:ext>
                  </a:extLst>
                </a:gridCol>
              </a:tblGrid>
              <a:tr h="65077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sz="16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sz="18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5809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Administrative Science Quarterly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Academy of Management Journal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Harvard Business Review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4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Management Science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3875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5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Operations Research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878938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6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Academy of Management Review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746129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7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Industrial &amp; Labor Relations Review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860415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8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California Management Review</a:t>
                      </a:r>
                    </a:p>
                  </a:txBody>
                  <a:tcPr marL="124578" marR="12457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0023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CAB1A6C-037C-83B8-3AC1-C7F5DEB3499A}"/>
              </a:ext>
            </a:extLst>
          </p:cNvPr>
          <p:cNvGraphicFramePr>
            <a:graphicFrameLocks noGrp="1"/>
          </p:cNvGraphicFramePr>
          <p:nvPr/>
        </p:nvGraphicFramePr>
        <p:xfrm>
          <a:off x="6275900" y="1937607"/>
          <a:ext cx="2593041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41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387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878938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74612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86041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89242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AAEFBF8-B99A-36D0-C56D-57B03886A316}"/>
              </a:ext>
            </a:extLst>
          </p:cNvPr>
          <p:cNvGraphicFramePr>
            <a:graphicFrameLocks noGrp="1"/>
          </p:cNvGraphicFramePr>
          <p:nvPr/>
        </p:nvGraphicFramePr>
        <p:xfrm>
          <a:off x="8868942" y="1937607"/>
          <a:ext cx="2578100" cy="4611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883875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878938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746129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860415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618055"/>
                  </a:ext>
                </a:extLst>
              </a:tr>
            </a:tbl>
          </a:graphicData>
        </a:graphic>
      </p:graphicFrame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01BA2263-7F69-8EE7-9873-D41F1C011818}"/>
              </a:ext>
            </a:extLst>
          </p:cNvPr>
          <p:cNvSpPr/>
          <p:nvPr/>
        </p:nvSpPr>
        <p:spPr>
          <a:xfrm rot="5400000">
            <a:off x="4299941" y="-4299941"/>
            <a:ext cx="1102089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C9F9D9-8CDC-20DF-A3F2-80995C153F46}"/>
              </a:ext>
            </a:extLst>
          </p:cNvPr>
          <p:cNvSpPr txBox="1">
            <a:spLocks/>
          </p:cNvSpPr>
          <p:nvPr/>
        </p:nvSpPr>
        <p:spPr>
          <a:xfrm>
            <a:off x="470262" y="174625"/>
            <a:ext cx="10045337" cy="7005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3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管理期刊排名</a:t>
            </a:r>
            <a:br>
              <a:rPr lang="en-US" sz="1600" dirty="0">
                <a:solidFill>
                  <a:schemeClr val="bg1"/>
                </a:solidFill>
                <a:latin typeface="思源黑体 CN Normal" panose="020B0400000000000000" pitchFamily="34" charset="-122"/>
              </a:rPr>
            </a:br>
            <a:r>
              <a:rPr lang="en-US" sz="20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Study by Coe &amp; Weinstock from Academy of Management Journal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0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EDE3E-149D-E6B7-9BC3-064EDA49B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4BE15DFE-96CF-F12D-725E-949F984156AF}"/>
              </a:ext>
            </a:extLst>
          </p:cNvPr>
          <p:cNvSpPr/>
          <p:nvPr/>
        </p:nvSpPr>
        <p:spPr>
          <a:xfrm rot="5400000">
            <a:off x="4360655" y="-4360653"/>
            <a:ext cx="980662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E0BF28-5059-C151-ABEF-73BC99B3D71B}"/>
              </a:ext>
            </a:extLst>
          </p:cNvPr>
          <p:cNvSpPr txBox="1">
            <a:spLocks/>
          </p:cNvSpPr>
          <p:nvPr/>
        </p:nvSpPr>
        <p:spPr>
          <a:xfrm>
            <a:off x="470262" y="174625"/>
            <a:ext cx="10045337" cy="7005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博士机构顶级市场营销期刊</a:t>
            </a:r>
            <a:br>
              <a:rPr lang="en-US" sz="1200" dirty="0">
                <a:solidFill>
                  <a:schemeClr val="bg1"/>
                </a:solidFill>
                <a:latin typeface="思源黑体 CN Normal" panose="020B0400000000000000" pitchFamily="34" charset="-122"/>
              </a:rPr>
            </a:b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Study by Hult, Neese, and Bashaw from Journal of Marketing Education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9C9746F-A632-48F3-7F07-380C0DD4E71F}"/>
              </a:ext>
            </a:extLst>
          </p:cNvPr>
          <p:cNvGraphicFramePr>
            <a:graphicFrameLocks noGrp="1"/>
          </p:cNvGraphicFramePr>
          <p:nvPr/>
        </p:nvGraphicFramePr>
        <p:xfrm>
          <a:off x="558335" y="1049834"/>
          <a:ext cx="10888707" cy="2205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585">
                  <a:extLst>
                    <a:ext uri="{9D8B030D-6E8A-4147-A177-3AD203B41FA5}">
                      <a16:colId xmlns:a16="http://schemas.microsoft.com/office/drawing/2014/main" val="3566004536"/>
                    </a:ext>
                  </a:extLst>
                </a:gridCol>
                <a:gridCol w="4798096">
                  <a:extLst>
                    <a:ext uri="{9D8B030D-6E8A-4147-A177-3AD203B41FA5}">
                      <a16:colId xmlns:a16="http://schemas.microsoft.com/office/drawing/2014/main" val="1870849748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3699844775"/>
                    </a:ext>
                  </a:extLst>
                </a:gridCol>
              </a:tblGrid>
              <a:tr h="4644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sz="16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sz="18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5809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Marketing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Marketing Research (JMR)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Consumer Research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800B333-4BA2-1CA2-5641-B9DE1123BD64}"/>
              </a:ext>
            </a:extLst>
          </p:cNvPr>
          <p:cNvGraphicFramePr>
            <a:graphicFrameLocks noGrp="1"/>
          </p:cNvGraphicFramePr>
          <p:nvPr/>
        </p:nvGraphicFramePr>
        <p:xfrm>
          <a:off x="6275900" y="1524435"/>
          <a:ext cx="2593041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41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03857A6-8A22-A020-AB54-801181953163}"/>
              </a:ext>
            </a:extLst>
          </p:cNvPr>
          <p:cNvGraphicFramePr>
            <a:graphicFrameLocks noGrp="1"/>
          </p:cNvGraphicFramePr>
          <p:nvPr/>
        </p:nvGraphicFramePr>
        <p:xfrm>
          <a:off x="8868942" y="1524435"/>
          <a:ext cx="2578100" cy="172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535E80B8-76F9-E63E-35C5-D78F747DAC50}"/>
              </a:ext>
            </a:extLst>
          </p:cNvPr>
          <p:cNvSpPr/>
          <p:nvPr/>
        </p:nvSpPr>
        <p:spPr>
          <a:xfrm rot="5400000">
            <a:off x="4360655" y="-931656"/>
            <a:ext cx="980662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E42A8BC-A077-898C-BB64-D15D7BDB9F73}"/>
              </a:ext>
            </a:extLst>
          </p:cNvPr>
          <p:cNvSpPr txBox="1">
            <a:spLocks/>
          </p:cNvSpPr>
          <p:nvPr/>
        </p:nvSpPr>
        <p:spPr>
          <a:xfrm>
            <a:off x="470262" y="3603622"/>
            <a:ext cx="10045337" cy="7005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非博士机构顶级市场营销期刊</a:t>
            </a:r>
            <a:br>
              <a:rPr lang="en-US" sz="1200" dirty="0">
                <a:solidFill>
                  <a:schemeClr val="bg1"/>
                </a:solidFill>
                <a:latin typeface="思源黑体 CN Normal" panose="020B0400000000000000" pitchFamily="34" charset="-122"/>
              </a:rPr>
            </a:b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Study by Hult, Neese, and Bashaw from Journal of Marketing Education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j-ea"/>
              <a:cs typeface="+mj-cs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32E0ECF-DD44-E295-AC4F-66FD0194B3DD}"/>
              </a:ext>
            </a:extLst>
          </p:cNvPr>
          <p:cNvGraphicFramePr>
            <a:graphicFrameLocks noGrp="1"/>
          </p:cNvGraphicFramePr>
          <p:nvPr/>
        </p:nvGraphicFramePr>
        <p:xfrm>
          <a:off x="558335" y="4478831"/>
          <a:ext cx="10888707" cy="2205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585">
                  <a:extLst>
                    <a:ext uri="{9D8B030D-6E8A-4147-A177-3AD203B41FA5}">
                      <a16:colId xmlns:a16="http://schemas.microsoft.com/office/drawing/2014/main" val="3566004536"/>
                    </a:ext>
                  </a:extLst>
                </a:gridCol>
                <a:gridCol w="4798096">
                  <a:extLst>
                    <a:ext uri="{9D8B030D-6E8A-4147-A177-3AD203B41FA5}">
                      <a16:colId xmlns:a16="http://schemas.microsoft.com/office/drawing/2014/main" val="1870849748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3699844775"/>
                    </a:ext>
                  </a:extLst>
                </a:gridCol>
              </a:tblGrid>
              <a:tr h="4644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altLang="zh-CN" sz="16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altLang="zh-CN" sz="18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5809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Marketing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Marketing Research (JMR)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803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Consumer Research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9572D26-CAE3-2EB5-C654-263F910D9607}"/>
              </a:ext>
            </a:extLst>
          </p:cNvPr>
          <p:cNvGraphicFramePr>
            <a:graphicFrameLocks noGrp="1"/>
          </p:cNvGraphicFramePr>
          <p:nvPr/>
        </p:nvGraphicFramePr>
        <p:xfrm>
          <a:off x="6275900" y="4953432"/>
          <a:ext cx="2593041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41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7A0A435-A121-A828-80B6-E0A9FFB8E093}"/>
              </a:ext>
            </a:extLst>
          </p:cNvPr>
          <p:cNvGraphicFramePr>
            <a:graphicFrameLocks noGrp="1"/>
          </p:cNvGraphicFramePr>
          <p:nvPr/>
        </p:nvGraphicFramePr>
        <p:xfrm>
          <a:off x="8868942" y="4953432"/>
          <a:ext cx="2578100" cy="1728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4578" marR="124578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99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7E12A-0C3B-52B2-9ECC-2C71B2451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3C7BE9B7-B269-D30E-177A-9264CF4E0403}"/>
              </a:ext>
            </a:extLst>
          </p:cNvPr>
          <p:cNvSpPr/>
          <p:nvPr/>
        </p:nvSpPr>
        <p:spPr>
          <a:xfrm rot="5400000">
            <a:off x="4452959" y="-4452957"/>
            <a:ext cx="796053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2DD48A-3734-2F4B-8ED5-ECEED86CBF3B}"/>
              </a:ext>
            </a:extLst>
          </p:cNvPr>
          <p:cNvSpPr txBox="1">
            <a:spLocks/>
          </p:cNvSpPr>
          <p:nvPr/>
        </p:nvSpPr>
        <p:spPr>
          <a:xfrm>
            <a:off x="470262" y="95469"/>
            <a:ext cx="10045337" cy="7005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MIS </a:t>
            </a: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期刊排名</a:t>
            </a:r>
            <a:br>
              <a:rPr lang="en-US" sz="1200" dirty="0">
                <a:solidFill>
                  <a:schemeClr val="bg1"/>
                </a:solidFill>
                <a:latin typeface="思源黑体 CN Normal" panose="020B0400000000000000" pitchFamily="34" charset="-122"/>
              </a:rPr>
            </a:b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Study by </a:t>
            </a:r>
            <a:r>
              <a:rPr lang="en-US" sz="1800" dirty="0" err="1">
                <a:solidFill>
                  <a:schemeClr val="bg1"/>
                </a:solidFill>
                <a:latin typeface="思源黑体 CN Normal" panose="020B0400000000000000" pitchFamily="34" charset="-122"/>
              </a:rPr>
              <a:t>Mylonopoulos</a:t>
            </a: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 &amp; </a:t>
            </a:r>
            <a:r>
              <a:rPr lang="en-US" sz="1800" dirty="0" err="1">
                <a:solidFill>
                  <a:schemeClr val="bg1"/>
                </a:solidFill>
                <a:latin typeface="思源黑体 CN Normal" panose="020B0400000000000000" pitchFamily="34" charset="-122"/>
              </a:rPr>
              <a:t>Theoharakis</a:t>
            </a: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 from Communications of the ACM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A276A8-18CA-CE0B-F458-5FBC69CC32B7}"/>
              </a:ext>
            </a:extLst>
          </p:cNvPr>
          <p:cNvGraphicFramePr>
            <a:graphicFrameLocks noGrp="1"/>
          </p:cNvGraphicFramePr>
          <p:nvPr/>
        </p:nvGraphicFramePr>
        <p:xfrm>
          <a:off x="558335" y="825659"/>
          <a:ext cx="10888707" cy="252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585">
                  <a:extLst>
                    <a:ext uri="{9D8B030D-6E8A-4147-A177-3AD203B41FA5}">
                      <a16:colId xmlns:a16="http://schemas.microsoft.com/office/drawing/2014/main" val="3566004536"/>
                    </a:ext>
                  </a:extLst>
                </a:gridCol>
                <a:gridCol w="4798096">
                  <a:extLst>
                    <a:ext uri="{9D8B030D-6E8A-4147-A177-3AD203B41FA5}">
                      <a16:colId xmlns:a16="http://schemas.microsoft.com/office/drawing/2014/main" val="1870849748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3699844775"/>
                    </a:ext>
                  </a:extLst>
                </a:gridCol>
              </a:tblGrid>
              <a:tr h="4213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sz="16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sz="1800" dirty="0"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5809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MIS Quarterly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Communications of the ACM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Information Systems Research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4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Management Information Systems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86119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9DBE4FF-E818-3A5B-1197-BAF7D563D7FD}"/>
              </a:ext>
            </a:extLst>
          </p:cNvPr>
          <p:cNvGraphicFramePr>
            <a:graphicFrameLocks noGrp="1"/>
          </p:cNvGraphicFramePr>
          <p:nvPr/>
        </p:nvGraphicFramePr>
        <p:xfrm>
          <a:off x="6275900" y="1246204"/>
          <a:ext cx="2593041" cy="2112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41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3462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204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312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58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75354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13CF31C-CFEF-7EFD-106C-F9008B649E4E}"/>
              </a:ext>
            </a:extLst>
          </p:cNvPr>
          <p:cNvGraphicFramePr>
            <a:graphicFrameLocks noGrp="1"/>
          </p:cNvGraphicFramePr>
          <p:nvPr/>
        </p:nvGraphicFramePr>
        <p:xfrm>
          <a:off x="8868942" y="1246207"/>
          <a:ext cx="2578100" cy="2106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34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180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34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07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913690"/>
                  </a:ext>
                </a:extLst>
              </a:tr>
            </a:tbl>
          </a:graphicData>
        </a:graphic>
      </p:graphicFrame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6F64A01D-7B48-4721-6B83-F997A61CC0B6}"/>
              </a:ext>
            </a:extLst>
          </p:cNvPr>
          <p:cNvSpPr/>
          <p:nvPr/>
        </p:nvSpPr>
        <p:spPr>
          <a:xfrm rot="5400000">
            <a:off x="4452959" y="-1020210"/>
            <a:ext cx="796053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C102C4-E963-7F90-8A46-BA68C9EC3CEC}"/>
              </a:ext>
            </a:extLst>
          </p:cNvPr>
          <p:cNvSpPr txBox="1">
            <a:spLocks/>
          </p:cNvSpPr>
          <p:nvPr/>
        </p:nvSpPr>
        <p:spPr>
          <a:xfrm>
            <a:off x="470262" y="3528216"/>
            <a:ext cx="10045337" cy="7005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金融期刊排名</a:t>
            </a:r>
            <a:br>
              <a:rPr lang="en-US" sz="1200" dirty="0">
                <a:solidFill>
                  <a:schemeClr val="bg1"/>
                </a:solidFill>
                <a:latin typeface="思源黑体 CN Normal" panose="020B0400000000000000" pitchFamily="34" charset="-122"/>
              </a:rPr>
            </a:b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Study by Mabry &amp; </a:t>
            </a:r>
            <a:r>
              <a:rPr lang="en-US" sz="1800" dirty="0" err="1">
                <a:solidFill>
                  <a:schemeClr val="bg1"/>
                </a:solidFill>
                <a:latin typeface="思源黑体 CN Normal" panose="020B0400000000000000" pitchFamily="34" charset="-122"/>
              </a:rPr>
              <a:t>Sharplin</a:t>
            </a:r>
            <a:r>
              <a:rPr lang="en-US" sz="1800" dirty="0">
                <a:solidFill>
                  <a:schemeClr val="bg1"/>
                </a:solidFill>
                <a:latin typeface="思源黑体 CN Normal" panose="020B0400000000000000" pitchFamily="34" charset="-122"/>
              </a:rPr>
              <a:t> from Journal of Financial Research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j-ea"/>
              <a:cs typeface="+mj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B991D5-CAC9-0852-0DA4-255D55513949}"/>
              </a:ext>
            </a:extLst>
          </p:cNvPr>
          <p:cNvGraphicFramePr>
            <a:graphicFrameLocks noGrp="1"/>
          </p:cNvGraphicFramePr>
          <p:nvPr/>
        </p:nvGraphicFramePr>
        <p:xfrm>
          <a:off x="558335" y="4258406"/>
          <a:ext cx="10888707" cy="252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585">
                  <a:extLst>
                    <a:ext uri="{9D8B030D-6E8A-4147-A177-3AD203B41FA5}">
                      <a16:colId xmlns:a16="http://schemas.microsoft.com/office/drawing/2014/main" val="3566004536"/>
                    </a:ext>
                  </a:extLst>
                </a:gridCol>
                <a:gridCol w="4798096">
                  <a:extLst>
                    <a:ext uri="{9D8B030D-6E8A-4147-A177-3AD203B41FA5}">
                      <a16:colId xmlns:a16="http://schemas.microsoft.com/office/drawing/2014/main" val="1870849748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  <a:gridCol w="2586013">
                  <a:extLst>
                    <a:ext uri="{9D8B030D-6E8A-4147-A177-3AD203B41FA5}">
                      <a16:colId xmlns:a16="http://schemas.microsoft.com/office/drawing/2014/main" val="3699844775"/>
                    </a:ext>
                  </a:extLst>
                </a:gridCol>
              </a:tblGrid>
              <a:tr h="42137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思源黑体 CN Normal" panose="020B0400000000000000" pitchFamily="34" charset="-122"/>
                        </a:rPr>
                        <a:t>Rank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Journal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5809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Finance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Financial Economics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Financial &amp; Quantitative Analysis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65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4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Money, Credit &amp; Banking</a:t>
                      </a:r>
                    </a:p>
                  </a:txBody>
                  <a:tcPr marL="126723" marR="12672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86119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7A3E0C6-3198-CAF3-2E7D-48459C6DDC7B}"/>
              </a:ext>
            </a:extLst>
          </p:cNvPr>
          <p:cNvGraphicFramePr>
            <a:graphicFrameLocks noGrp="1"/>
          </p:cNvGraphicFramePr>
          <p:nvPr/>
        </p:nvGraphicFramePr>
        <p:xfrm>
          <a:off x="6275900" y="4678951"/>
          <a:ext cx="2593041" cy="2112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041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346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204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31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滞后全文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92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58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8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75354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0E7D946-AD0F-57FC-80F9-9669D9490149}"/>
              </a:ext>
            </a:extLst>
          </p:cNvPr>
          <p:cNvGraphicFramePr>
            <a:graphicFrameLocks noGrp="1"/>
          </p:cNvGraphicFramePr>
          <p:nvPr/>
        </p:nvGraphicFramePr>
        <p:xfrm>
          <a:off x="8868942" y="4678954"/>
          <a:ext cx="2578100" cy="2106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8100">
                  <a:extLst>
                    <a:ext uri="{9D8B030D-6E8A-4147-A177-3AD203B41FA5}">
                      <a16:colId xmlns:a16="http://schemas.microsoft.com/office/drawing/2014/main" val="2641204354"/>
                    </a:ext>
                  </a:extLst>
                </a:gridCol>
              </a:tblGrid>
              <a:tr h="534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786517"/>
                  </a:ext>
                </a:extLst>
              </a:tr>
              <a:tr h="5180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3442"/>
                  </a:ext>
                </a:extLst>
              </a:tr>
              <a:tr h="534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滞后全文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92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69205"/>
                  </a:ext>
                </a:extLst>
              </a:tr>
              <a:tr h="5207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6723" marR="12672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91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1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52340-E76A-57A5-AFD6-F1F34234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8FD5592E-1500-A378-32D3-54BDF0F9E55E}"/>
              </a:ext>
            </a:extLst>
          </p:cNvPr>
          <p:cNvSpPr/>
          <p:nvPr/>
        </p:nvSpPr>
        <p:spPr>
          <a:xfrm rot="5400000">
            <a:off x="4400316" y="-4400317"/>
            <a:ext cx="901339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12CA8-E479-C702-3B39-D06FF03D89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262" y="203862"/>
            <a:ext cx="10045337" cy="700587"/>
          </a:xfrm>
        </p:spPr>
        <p:txBody>
          <a:bodyPr/>
          <a:lstStyle/>
          <a:p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顶级会计学期刊</a:t>
            </a:r>
            <a:r>
              <a:rPr lang="en-US" altLang="zh-CN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-</a:t>
            </a:r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印第安纳大学排名</a:t>
            </a:r>
            <a:endParaRPr lang="en-US" sz="60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76BDBE50-6766-8E73-61AA-F9B5924513D9}"/>
              </a:ext>
            </a:extLst>
          </p:cNvPr>
          <p:cNvGraphicFramePr>
            <a:graphicFrameLocks/>
          </p:cNvGraphicFramePr>
          <p:nvPr/>
        </p:nvGraphicFramePr>
        <p:xfrm>
          <a:off x="786471" y="753210"/>
          <a:ext cx="9999126" cy="59009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55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005974516"/>
                    </a:ext>
                  </a:extLst>
                </a:gridCol>
              </a:tblGrid>
              <a:tr h="3695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sz="1600" dirty="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sz="1800" dirty="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marL="124578" marR="12457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marL="124578" marR="12457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Accounting Review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Active Full Text</a:t>
                      </a:r>
                    </a:p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62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Accounting, Organizations &amp; Society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Contemporary Accounting Research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62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Accounting &amp; Economics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Accounting Research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Active Full Text</a:t>
                      </a:r>
                    </a:p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Review of Accounting Studies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Accounting Horizons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Auditing: A Journal of Practice &amp; Theory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Behavioral Research in Accounting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Accounting, Auditing &amp; Finance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Management Accounting Research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708781"/>
                  </a:ext>
                </a:extLst>
              </a:tr>
              <a:tr h="48661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A-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</a:rPr>
                        <a:t>Journal of the American Taxation Association</a:t>
                      </a:r>
                    </a:p>
                  </a:txBody>
                  <a:tcPr marL="182880" marR="1828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703792"/>
                  </a:ext>
                </a:extLst>
              </a:tr>
            </a:tbl>
          </a:graphicData>
        </a:graphic>
      </p:graphicFrame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id="{9FDC7D59-7705-E83B-08AF-B301493C4365}"/>
              </a:ext>
            </a:extLst>
          </p:cNvPr>
          <p:cNvGraphicFramePr>
            <a:graphicFrameLocks/>
          </p:cNvGraphicFramePr>
          <p:nvPr/>
        </p:nvGraphicFramePr>
        <p:xfrm>
          <a:off x="6767376" y="1105201"/>
          <a:ext cx="2011680" cy="554072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7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4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滞后全文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96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9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28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48728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493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  <a:tr h="4746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708781"/>
                  </a:ext>
                </a:extLst>
              </a:tr>
              <a:tr h="48728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1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703792"/>
                  </a:ext>
                </a:extLst>
              </a:tr>
            </a:tbl>
          </a:graphicData>
        </a:graphic>
      </p:graphicFrame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F56E6429-024B-8EE8-3AE7-EE0D176C9FBC}"/>
              </a:ext>
            </a:extLst>
          </p:cNvPr>
          <p:cNvGraphicFramePr>
            <a:graphicFrameLocks/>
          </p:cNvGraphicFramePr>
          <p:nvPr/>
        </p:nvGraphicFramePr>
        <p:xfrm>
          <a:off x="8773917" y="1110260"/>
          <a:ext cx="2011680" cy="55323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1005974516"/>
                    </a:ext>
                  </a:extLst>
                </a:gridCol>
              </a:tblGrid>
              <a:tr h="489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滞后全文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96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+mn-ea"/>
                        <a:cs typeface="+mn-cs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489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+mn-ea"/>
                        <a:cs typeface="+mn-cs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  <a:tr h="4748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708781"/>
                  </a:ext>
                </a:extLst>
              </a:tr>
              <a:tr h="486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703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36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1F216-419F-B586-A00B-A52B4CC96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1FCC8D48-670A-6B5F-4074-86B22A009836}"/>
              </a:ext>
            </a:extLst>
          </p:cNvPr>
          <p:cNvSpPr/>
          <p:nvPr/>
        </p:nvSpPr>
        <p:spPr>
          <a:xfrm rot="5400000">
            <a:off x="4400316" y="-4400317"/>
            <a:ext cx="901339" cy="970197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/>
              </a:gs>
              <a:gs pos="83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CECAC1-F63B-2FB7-0EDE-8C973FBE8F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262" y="203862"/>
            <a:ext cx="10045337" cy="700587"/>
          </a:xfrm>
        </p:spPr>
        <p:txBody>
          <a:bodyPr/>
          <a:lstStyle/>
          <a:p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顶级学术商业期刊</a:t>
            </a:r>
            <a:r>
              <a:rPr lang="en-US" altLang="zh-CN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——</a:t>
            </a:r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特征因子</a:t>
            </a:r>
            <a:endParaRPr lang="en-US" sz="138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DE61E94A-4AE9-BCFB-8D12-81393BA2B04B}"/>
              </a:ext>
            </a:extLst>
          </p:cNvPr>
          <p:cNvGraphicFramePr>
            <a:graphicFrameLocks/>
          </p:cNvGraphicFramePr>
          <p:nvPr/>
        </p:nvGraphicFramePr>
        <p:xfrm>
          <a:off x="786471" y="1040233"/>
          <a:ext cx="9999126" cy="56139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55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005974516"/>
                    </a:ext>
                  </a:extLst>
                </a:gridCol>
              </a:tblGrid>
              <a:tr h="4154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排名</a:t>
                      </a:r>
                      <a:endParaRPr lang="en-US" sz="1600" dirty="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思源黑体 CN Bold" panose="020B0800000000000000" pitchFamily="34" charset="-122"/>
                          <a:ea typeface="思源黑体 CN Bold" panose="020B0800000000000000" pitchFamily="34" charset="-122"/>
                        </a:rPr>
                        <a:t>期刊</a:t>
                      </a:r>
                      <a:endParaRPr lang="en-US" sz="1800" dirty="0">
                        <a:solidFill>
                          <a:schemeClr val="bg1"/>
                        </a:solidFill>
                        <a:latin typeface="思源黑体 CN Bold" panose="020B0800000000000000" pitchFamily="34" charset="-122"/>
                        <a:ea typeface="思源黑体 CN Bold" panose="020B0800000000000000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ProQuest</a:t>
                      </a:r>
                    </a:p>
                  </a:txBody>
                  <a:tcPr marL="124578" marR="12457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EBSCO</a:t>
                      </a:r>
                    </a:p>
                  </a:txBody>
                  <a:tcPr marL="124578" marR="12457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Academy</a:t>
                      </a: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 of Management Journal</a:t>
                      </a:r>
                      <a:endParaRPr lang="en-US" sz="1800" i="0" dirty="0">
                        <a:solidFill>
                          <a:schemeClr val="tx2"/>
                        </a:solidFill>
                        <a:latin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Active Full Text</a:t>
                      </a:r>
                    </a:p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2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Journal of Management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3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Strategic Management Journal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4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Journal of Marketing Research (JMR)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5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Journal of Business Ethics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Active Full Text</a:t>
                      </a:r>
                    </a:p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6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</a:rPr>
                        <a:t>Journal of Consumer</a:t>
                      </a:r>
                      <a:r>
                        <a:rPr lang="en-US" sz="1800" i="0" baseline="0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</a:rPr>
                        <a:t> Research</a:t>
                      </a:r>
                      <a:endParaRPr lang="en-US" sz="1800" i="0" dirty="0">
                        <a:solidFill>
                          <a:schemeClr val="tx2"/>
                        </a:solidFill>
                        <a:effectLst/>
                        <a:latin typeface="思源黑体 CN Normal" panose="020B0400000000000000" pitchFamily="34" charset="-122"/>
                        <a:ea typeface="Calibri" panose="020F050202020403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Embargoed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7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Academy</a:t>
                      </a:r>
                      <a:r>
                        <a:rPr lang="en-US" sz="1800" i="0" baseline="0" dirty="0">
                          <a:solidFill>
                            <a:schemeClr val="tx2"/>
                          </a:solidFill>
                          <a:latin typeface="思源黑体 CN Normal" panose="020B0400000000000000" pitchFamily="34" charset="-122"/>
                          <a:cs typeface="Arial" panose="020B0604020202020204" pitchFamily="34" charset="0"/>
                        </a:rPr>
                        <a:t> of Management Review</a:t>
                      </a:r>
                      <a:endParaRPr lang="en-US" sz="1800" i="0" dirty="0">
                        <a:solidFill>
                          <a:schemeClr val="tx2"/>
                        </a:solidFill>
                        <a:latin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8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</a:rPr>
                        <a:t>Journal of Management Studies</a:t>
                      </a: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9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</a:rPr>
                        <a:t>Journal of Business Research</a:t>
                      </a: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D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Halted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519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10</a:t>
                      </a: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0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  <a:ea typeface="Calibri" panose="020F0502020204030204" pitchFamily="34" charset="0"/>
                        </a:rPr>
                        <a:t>Journal of Marketing</a:t>
                      </a: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baseline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</a:rPr>
                        <a:t>NO Full Text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Active Full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NO Embargo</a:t>
                      </a:r>
                    </a:p>
                  </a:txBody>
                  <a:tcPr marL="182880" marR="182880" marT="73152" marB="7315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</a:tbl>
          </a:graphicData>
        </a:graphic>
      </p:graphicFrame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id="{D7592C68-561A-C944-73FD-EC05E8CB9B2A}"/>
              </a:ext>
            </a:extLst>
          </p:cNvPr>
          <p:cNvGraphicFramePr>
            <a:graphicFrameLocks/>
          </p:cNvGraphicFramePr>
          <p:nvPr/>
        </p:nvGraphicFramePr>
        <p:xfrm>
          <a:off x="6767376" y="1444475"/>
          <a:ext cx="2011680" cy="52096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5197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暂停的全文</a:t>
                      </a:r>
                      <a:endParaRPr lang="en-US" altLang="zh-CN" sz="1400" b="1" i="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</a:tbl>
          </a:graphicData>
        </a:graphic>
      </p:graphicFrame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D67D437B-4D2E-4E23-EA70-9EA00FBA8E7A}"/>
              </a:ext>
            </a:extLst>
          </p:cNvPr>
          <p:cNvGraphicFramePr>
            <a:graphicFrameLocks/>
          </p:cNvGraphicFramePr>
          <p:nvPr/>
        </p:nvGraphicFramePr>
        <p:xfrm>
          <a:off x="8776487" y="1444475"/>
          <a:ext cx="2011680" cy="52096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123234" marR="12323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88178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无全文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1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17079"/>
                  </a:ext>
                </a:extLst>
              </a:tr>
              <a:tr h="5209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cs typeface="Arial" panose="020B0604020202020204" pitchFamily="34" charset="0"/>
                        </a:rPr>
                        <a:t>持续收录的无延迟全文</a:t>
                      </a:r>
                      <a:endParaRPr kumimoji="0" lang="en-US" altLang="zh-CN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  <a:cs typeface="Arial" panose="020B0604020202020204" pitchFamily="34" charset="0"/>
                      </a:endParaRPr>
                    </a:p>
                  </a:txBody>
                  <a:tcPr marL="92426" marR="924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685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69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5527E-04FA-A55C-DD03-86A0F0A5F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9890C-0CAE-0732-BDE9-EF38B92FE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468313"/>
            <a:ext cx="11542712" cy="1128712"/>
          </a:xfrm>
        </p:spPr>
        <p:txBody>
          <a:bodyPr/>
          <a:lstStyle/>
          <a:p>
            <a:r>
              <a:rPr lang="en-US" altLang="zh-CN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《</a:t>
            </a:r>
            <a:r>
              <a:rPr lang="zh-CN" alt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金融时报</a:t>
            </a:r>
            <a:r>
              <a:rPr lang="en-US" altLang="zh-CN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》</a:t>
            </a:r>
            <a:r>
              <a:rPr lang="zh-CN" alt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分析证明 </a:t>
            </a:r>
            <a:r>
              <a:rPr 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Business Source Premier </a:t>
            </a:r>
            <a:r>
              <a:rPr lang="zh-CN" alt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优于 </a:t>
            </a:r>
            <a:r>
              <a:rPr 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ProQuest ABI/INFORM </a:t>
            </a:r>
            <a:r>
              <a:rPr lang="zh-CN" altLang="en-US" sz="3400" i="1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的压倒性优势</a:t>
            </a:r>
            <a:endParaRPr lang="en-US" sz="3400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5EB35B-407D-E72A-1FA3-094FDF59D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89" y="1597025"/>
            <a:ext cx="9523412" cy="4486275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zh-CN" sz="2400" i="1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《</a:t>
            </a:r>
            <a:r>
              <a:rPr lang="zh-CN" altLang="en-US" sz="2400" i="1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金融时报</a:t>
            </a:r>
            <a:r>
              <a:rPr lang="en-US" altLang="zh-CN" sz="2400" i="1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》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确定了商学院最重要的期刊。目前的分析包括排名前五十的期刊。对这</a:t>
            </a:r>
            <a:r>
              <a:rPr lang="en-US" altLang="zh-CN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50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种领先期刊的持续收录全文覆盖率进行比较，证明了</a:t>
            </a:r>
            <a:r>
              <a:rPr 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Business Source Premier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与</a:t>
            </a:r>
            <a:r>
              <a:rPr 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ProQuest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最大的商业数据库（</a:t>
            </a:r>
            <a:r>
              <a:rPr 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ABI/INFORM Collection）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相比具有压倒性的优势。</a:t>
            </a:r>
            <a:endParaRPr lang="en-US" altLang="zh-CN" sz="24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以下是</a:t>
            </a:r>
            <a:r>
              <a:rPr lang="en-US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Business Source Premier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</a:t>
            </a:r>
            <a:r>
              <a:rPr lang="en-US" altLang="en-US" sz="2400" b="1" dirty="0">
                <a:solidFill>
                  <a:srgbClr val="00206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FT50</a:t>
            </a:r>
            <a:r>
              <a:rPr lang="zh-CN" altLang="en-US" sz="2400" b="1" dirty="0">
                <a:solidFill>
                  <a:srgbClr val="00206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期刊列表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中与</a:t>
            </a:r>
            <a:r>
              <a:rPr lang="en-US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ABI/INFRM Collection</a:t>
            </a:r>
            <a:r>
              <a:rPr lang="zh-CN" altLang="en-US" sz="24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的比较：</a:t>
            </a:r>
            <a:endParaRPr lang="en-US" altLang="en-US" sz="24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1F93C91F-E563-F355-CB62-B4CFEC2866BC}"/>
              </a:ext>
            </a:extLst>
          </p:cNvPr>
          <p:cNvGraphicFramePr>
            <a:graphicFrameLocks/>
          </p:cNvGraphicFramePr>
          <p:nvPr/>
        </p:nvGraphicFramePr>
        <p:xfrm>
          <a:off x="527844" y="4628771"/>
          <a:ext cx="11136312" cy="193686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84078">
                  <a:extLst>
                    <a:ext uri="{9D8B030D-6E8A-4147-A177-3AD203B41FA5}">
                      <a16:colId xmlns:a16="http://schemas.microsoft.com/office/drawing/2014/main" val="1190178308"/>
                    </a:ext>
                  </a:extLst>
                </a:gridCol>
                <a:gridCol w="2784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4078">
                  <a:extLst>
                    <a:ext uri="{9D8B030D-6E8A-4147-A177-3AD203B41FA5}">
                      <a16:colId xmlns:a16="http://schemas.microsoft.com/office/drawing/2014/main" val="2692152195"/>
                    </a:ext>
                  </a:extLst>
                </a:gridCol>
                <a:gridCol w="2784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00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ABI </a:t>
                      </a:r>
                      <a:r>
                        <a:rPr lang="zh-CN" alt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或 </a:t>
                      </a:r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BSP </a:t>
                      </a:r>
                      <a:r>
                        <a:rPr lang="zh-CN" alt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中没有持续收录全文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ABI 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和 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BSP 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中的同时持续收录全文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ABI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独有持续收录的全文</a:t>
                      </a:r>
                      <a:b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</a:b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(BSP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没有收录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)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D7181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BSP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独有持续收录的全文</a:t>
                      </a:r>
                      <a:b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</a:b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(ABI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没有收录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)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1D7F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4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1" i="0" u="none" strike="noStrike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hlinkClick r:id="rId2"/>
                        </a:rPr>
                        <a:t>24</a:t>
                      </a:r>
                      <a:endParaRPr lang="en-US" sz="4400" b="1" i="0" u="none" strike="noStrike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1" i="0" u="none" strike="noStrike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hlinkClick r:id="rId3"/>
                        </a:rPr>
                        <a:t>4</a:t>
                      </a:r>
                      <a:endParaRPr lang="en-US" sz="4400" b="1" i="0" u="none" strike="noStrike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1" i="0" u="none" strike="noStrike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hlinkClick r:id="rId4"/>
                        </a:rPr>
                        <a:t>2</a:t>
                      </a:r>
                      <a:endParaRPr lang="en-US" sz="4400" b="1" i="0" u="none" strike="noStrike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1" i="0" u="none" strike="noStrike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hlinkClick r:id="rId5"/>
                        </a:rPr>
                        <a:t>20</a:t>
                      </a:r>
                      <a:endParaRPr lang="en-US" sz="4400" b="1" i="0" u="none" strike="noStrike" dirty="0">
                        <a:solidFill>
                          <a:schemeClr val="accent1"/>
                        </a:solidFill>
                        <a:effectLst/>
                        <a:latin typeface="思源黑体 CN Normal" panose="020B0400000000000000" pitchFamily="34" charset="-122"/>
                      </a:endParaRPr>
                    </a:p>
                  </a:txBody>
                  <a:tcPr marL="132743" marR="132743" marT="73152" marB="73152"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255C3701-B548-1DB5-C14F-C67FAF02D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2936" y="1660525"/>
            <a:ext cx="1661220" cy="2098675"/>
          </a:xfrm>
          <a:prstGeom prst="roundRect">
            <a:avLst>
              <a:gd name="adj" fmla="val 9450"/>
            </a:avLst>
          </a:prstGeom>
          <a:solidFill>
            <a:schemeClr val="bg1">
              <a:lumMod val="95000"/>
            </a:schemeClr>
          </a:solidFill>
          <a:ln>
            <a:solidFill>
              <a:srgbClr val="EBEBEB"/>
            </a:solidFill>
          </a:ln>
        </p:spPr>
      </p:pic>
    </p:spTree>
    <p:extLst>
      <p:ext uri="{BB962C8B-B14F-4D97-AF65-F5344CB8AC3E}">
        <p14:creationId xmlns:p14="http://schemas.microsoft.com/office/powerpoint/2010/main" val="4085765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3FDE7ADD-48F4-69AA-0E3D-9FB04F0D715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69F4931-11FE-4027-9D99-0C5B87E9002D}"/>
              </a:ext>
            </a:extLst>
          </p:cNvPr>
          <p:cNvSpPr/>
          <p:nvPr/>
        </p:nvSpPr>
        <p:spPr>
          <a:xfrm>
            <a:off x="343111" y="4966446"/>
            <a:ext cx="11525112" cy="15677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F0502020204030204" pitchFamily="34" charset="0"/>
              <a:ea typeface="思源黑体 CN" panose="020B0500000000000000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222F21-E280-45C7-8F3B-DC86599000AD}"/>
              </a:ext>
            </a:extLst>
          </p:cNvPr>
          <p:cNvSpPr/>
          <p:nvPr/>
        </p:nvSpPr>
        <p:spPr>
          <a:xfrm>
            <a:off x="1254368" y="5750334"/>
            <a:ext cx="10456985" cy="54814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badi" panose="020F0502020204030204" pitchFamily="34" charset="0"/>
              <a:ea typeface="思源黑体 CN" panose="020B0500000000000000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3BA7B2B-76CD-4610-B69F-5F2308E17327}"/>
              </a:ext>
            </a:extLst>
          </p:cNvPr>
          <p:cNvGrpSpPr/>
          <p:nvPr/>
        </p:nvGrpSpPr>
        <p:grpSpPr>
          <a:xfrm>
            <a:off x="1591072" y="1348539"/>
            <a:ext cx="9389615" cy="1597356"/>
            <a:chOff x="1453512" y="3586505"/>
            <a:chExt cx="10032883" cy="170678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4152EEA-6AA0-4A45-85EC-6F3DF6F7E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3512" y="3586505"/>
              <a:ext cx="10032883" cy="170678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EA19AE-DCA0-4662-B29C-DCF0BE933B08}"/>
                </a:ext>
              </a:extLst>
            </p:cNvPr>
            <p:cNvSpPr/>
            <p:nvPr/>
          </p:nvSpPr>
          <p:spPr>
            <a:xfrm>
              <a:off x="4046624" y="3941166"/>
              <a:ext cx="7349954" cy="9312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EBSCO </a:t>
              </a: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由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8D2E1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Elton B. Stephens</a:t>
              </a: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8D2E1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于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8D2E1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 1944</a:t>
              </a: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C8D2E1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年创立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8D2E1"/>
                </a:solidFill>
                <a:effectLst/>
                <a:uLnTx/>
                <a:uFillTx/>
                <a:latin typeface="Abadi" panose="020F0502020204030204" pitchFamily="34" charset="0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1F7A7F-5B4E-4A5D-9BE6-5C88E7E1F877}"/>
              </a:ext>
            </a:extLst>
          </p:cNvPr>
          <p:cNvGrpSpPr/>
          <p:nvPr/>
        </p:nvGrpSpPr>
        <p:grpSpPr>
          <a:xfrm>
            <a:off x="828338" y="2868560"/>
            <a:ext cx="9389615" cy="1603850"/>
            <a:chOff x="1035449" y="1935286"/>
            <a:chExt cx="10032883" cy="171372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AA8E84C-3BF1-44F1-80B0-5567A3030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449" y="1935286"/>
              <a:ext cx="10032883" cy="171372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A4B7D0C-2242-49BF-B8DC-EE0A0281FCD3}"/>
                </a:ext>
              </a:extLst>
            </p:cNvPr>
            <p:cNvSpPr/>
            <p:nvPr/>
          </p:nvSpPr>
          <p:spPr>
            <a:xfrm>
              <a:off x="3600732" y="2222762"/>
              <a:ext cx="7112092" cy="12086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EBSCO </a:t>
              </a: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年销售额超过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</a:b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D7EEDC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$29 </a:t>
              </a: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D7EEDC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亿美元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D7EEDC"/>
                </a:solidFill>
                <a:effectLst/>
                <a:uLnTx/>
                <a:uFillTx/>
                <a:latin typeface="Abadi" panose="020F0502020204030204" pitchFamily="34" charset="0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689243-EFA2-4C86-85F5-402075CC1005}"/>
              </a:ext>
            </a:extLst>
          </p:cNvPr>
          <p:cNvGrpSpPr/>
          <p:nvPr/>
        </p:nvGrpSpPr>
        <p:grpSpPr>
          <a:xfrm>
            <a:off x="2373321" y="4395076"/>
            <a:ext cx="8961310" cy="1651824"/>
            <a:chOff x="2008094" y="232806"/>
            <a:chExt cx="9575235" cy="17649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A80297-1B9E-42F6-BFFC-CD8D8B006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094" y="232806"/>
              <a:ext cx="9575235" cy="176498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9369CD-52EE-4802-8244-B20552B30825}"/>
                </a:ext>
              </a:extLst>
            </p:cNvPr>
            <p:cNvSpPr/>
            <p:nvPr/>
          </p:nvSpPr>
          <p:spPr>
            <a:xfrm>
              <a:off x="4485721" y="469524"/>
              <a:ext cx="6910858" cy="12086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2,900+ 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雇员</a:t>
              </a:r>
              <a:b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</a:b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3E75CF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950+ </a:t>
              </a: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3E75CF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badi" panose="020F0502020204030204" pitchFamily="34" charset="0"/>
                  <a:ea typeface="思源黑体 CN" panose="020B0500000000000000"/>
                  <a:cs typeface="+mn-cs"/>
                </a:rPr>
                <a:t>美国以外的雇员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3E75CF">
                    <a:lumMod val="40000"/>
                    <a:lumOff val="60000"/>
                  </a:srgbClr>
                </a:solidFill>
                <a:effectLst/>
                <a:uLnTx/>
                <a:uFillTx/>
                <a:latin typeface="Abadi" panose="020F0502020204030204" pitchFamily="34" charset="0"/>
                <a:ea typeface="思源黑体 CN" panose="020B0500000000000000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6A099BA-2D88-4CDE-BE66-D1106365E1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974" y="554557"/>
            <a:ext cx="2415385" cy="62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5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CD433-DDFB-ABBF-3ACA-9655AD5EE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D75DFC3-233B-558F-F654-F8F1D7E46C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4F72F8-5E28-ADEB-D37F-73AB3F8A9076}"/>
              </a:ext>
            </a:extLst>
          </p:cNvPr>
          <p:cNvSpPr/>
          <p:nvPr/>
        </p:nvSpPr>
        <p:spPr>
          <a:xfrm flipH="1" flipV="1">
            <a:off x="-18674" y="-4"/>
            <a:ext cx="12210674" cy="6857999"/>
          </a:xfrm>
          <a:prstGeom prst="rect">
            <a:avLst/>
          </a:prstGeom>
          <a:gradFill>
            <a:gsLst>
              <a:gs pos="67000">
                <a:schemeClr val="accent3"/>
              </a:gs>
              <a:gs pos="25000">
                <a:schemeClr val="accent2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Normal" panose="020B0400000000000000" pitchFamily="34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E14B8-A1A0-F2C7-FA7D-A76F93B9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09" y="420267"/>
            <a:ext cx="2715849" cy="417313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600" b="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Business Source Premier</a:t>
            </a:r>
            <a:r>
              <a:rPr lang="zh-CN" altLang="en-US" sz="2600" b="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为美国顶级综合商业杂志提供持续收录的全文（其他商业数据库没有这些出版物的持续全文</a:t>
            </a:r>
            <a:r>
              <a:rPr lang="en-US" sz="2600" b="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EADBA6-226B-C74C-491C-D45CBB04C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0302" y="228096"/>
            <a:ext cx="2928365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October 22, 2024">
            <a:extLst>
              <a:ext uri="{FF2B5EF4-FFF2-40B4-BE49-F238E27FC236}">
                <a16:creationId xmlns:a16="http://schemas.microsoft.com/office/drawing/2014/main" id="{57178E29-1C8F-225A-C7DB-286C3E976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037" y="228096"/>
            <a:ext cx="2880360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82A010C-D3B8-A9F8-1F71-58CEB266D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66285" y="228096"/>
            <a:ext cx="2880361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949B8D-4F2D-FE5B-5313-B579C3CF9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3596" y="2773061"/>
            <a:ext cx="2928365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F3855125-0947-0E56-F908-C9788577B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39"/>
          <a:stretch/>
        </p:blipFill>
        <p:spPr bwMode="auto">
          <a:xfrm>
            <a:off x="2843332" y="2773061"/>
            <a:ext cx="2880360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6055E9-2542-E505-4EEC-14A1D1800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5867" y="2773061"/>
            <a:ext cx="2880360" cy="3840480"/>
          </a:xfrm>
          <a:prstGeom prst="roundRect">
            <a:avLst>
              <a:gd name="adj" fmla="val 4129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93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68379-D704-92D9-E6DF-602B5416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2B4CD7A-D626-00C3-3E9A-8FBC02C41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80" y="1154725"/>
            <a:ext cx="3760432" cy="2353790"/>
          </a:xfrm>
        </p:spPr>
        <p:txBody>
          <a:bodyPr/>
          <a:lstStyle/>
          <a:p>
            <a:r>
              <a:rPr lang="en-US" sz="5400" dirty="0"/>
              <a:t>Business Source Premier</a:t>
            </a:r>
            <a:endParaRPr lang="en-US" sz="5400" b="0" dirty="0">
              <a:solidFill>
                <a:schemeClr val="accent3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4F4653A-7251-0B00-6496-638A01E9FDD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86200" y="240326"/>
          <a:ext cx="7782342" cy="631287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66612">
                  <a:extLst>
                    <a:ext uri="{9D8B030D-6E8A-4147-A177-3AD203B41FA5}">
                      <a16:colId xmlns:a16="http://schemas.microsoft.com/office/drawing/2014/main" val="205041435"/>
                    </a:ext>
                  </a:extLst>
                </a:gridCol>
                <a:gridCol w="2215730">
                  <a:extLst>
                    <a:ext uri="{9D8B030D-6E8A-4147-A177-3AD203B41FA5}">
                      <a16:colId xmlns:a16="http://schemas.microsoft.com/office/drawing/2014/main" val="514684776"/>
                    </a:ext>
                  </a:extLst>
                </a:gridCol>
              </a:tblGrid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案例研究 </a:t>
                      </a:r>
                      <a:r>
                        <a:rPr lang="en-US" altLang="zh-CN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– </a:t>
                      </a:r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商业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8,063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910472"/>
                  </a:ext>
                </a:extLst>
              </a:tr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公司报告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17,572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049895"/>
                  </a:ext>
                </a:extLst>
              </a:tr>
              <a:tr h="82981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国家经济报告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897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349125"/>
                  </a:ext>
                </a:extLst>
              </a:tr>
              <a:tr h="82981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行业报告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7,510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861206"/>
                  </a:ext>
                </a:extLst>
              </a:tr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市场研究报告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105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694329"/>
                  </a:ext>
                </a:extLst>
              </a:tr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SWOT </a:t>
                      </a:r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分析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5,661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7105"/>
                  </a:ext>
                </a:extLst>
              </a:tr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视频 </a:t>
                      </a:r>
                      <a:r>
                        <a:rPr lang="en-US" altLang="zh-CN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– </a:t>
                      </a:r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来自美联社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78,000+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110644"/>
                  </a:ext>
                </a:extLst>
              </a:tr>
              <a:tr h="77553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工作论文 </a:t>
                      </a:r>
                      <a:r>
                        <a:rPr lang="en-US" altLang="zh-CN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– </a:t>
                      </a:r>
                      <a:r>
                        <a:rPr lang="zh-CN" altLang="en-US" sz="2800" b="0" i="0" dirty="0">
                          <a:solidFill>
                            <a:schemeClr val="bg1"/>
                          </a:solidFill>
                          <a:effectLst/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商业</a:t>
                      </a:r>
                      <a:endParaRPr lang="en-US" sz="2800" b="0" i="0" dirty="0">
                        <a:solidFill>
                          <a:schemeClr val="bg1"/>
                        </a:solidFill>
                        <a:effectLst/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kern="1200" dirty="0">
                          <a:solidFill>
                            <a:schemeClr val="accent1"/>
                          </a:solidFill>
                          <a:effectLst/>
                          <a:latin typeface="思源黑体 CN Normal" panose="020B0400000000000000" pitchFamily="34" charset="-122"/>
                          <a:ea typeface="+mn-ea"/>
                          <a:cs typeface="+mn-cs"/>
                        </a:rPr>
                        <a:t>955</a:t>
                      </a:r>
                    </a:p>
                  </a:txBody>
                  <a:tcPr anchor="ctr">
                    <a:solidFill>
                      <a:srgbClr val="EA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127334"/>
                  </a:ext>
                </a:extLst>
              </a:tr>
            </a:tbl>
          </a:graphicData>
        </a:graphic>
      </p:graphicFrame>
      <p:sp>
        <p:nvSpPr>
          <p:cNvPr id="4" name="Title 8">
            <a:extLst>
              <a:ext uri="{FF2B5EF4-FFF2-40B4-BE49-F238E27FC236}">
                <a16:creationId xmlns:a16="http://schemas.microsoft.com/office/drawing/2014/main" id="{0ADE1E38-857D-DA3E-BC8E-6FDDA4CA4C89}"/>
              </a:ext>
            </a:extLst>
          </p:cNvPr>
          <p:cNvSpPr txBox="1">
            <a:spLocks/>
          </p:cNvSpPr>
          <p:nvPr/>
        </p:nvSpPr>
        <p:spPr>
          <a:xfrm>
            <a:off x="662480" y="3508515"/>
            <a:ext cx="3760432" cy="235379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0" dirty="0">
                <a:solidFill>
                  <a:schemeClr val="accent3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非期刊</a:t>
            </a:r>
            <a:endParaRPr lang="en-US" altLang="zh-CN" sz="4000" b="0" dirty="0">
              <a:solidFill>
                <a:schemeClr val="accent3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r>
              <a:rPr lang="zh-CN" altLang="en-US" sz="4000" b="0" dirty="0">
                <a:solidFill>
                  <a:schemeClr val="accent3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全文内容</a:t>
            </a:r>
            <a:endParaRPr lang="en-US" sz="4000" b="0" dirty="0">
              <a:solidFill>
                <a:schemeClr val="accent3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818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08ABBBF-40E3-521D-4984-2E0E3BEFED3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 rot="5400000">
            <a:off x="3023616" y="-2340864"/>
            <a:ext cx="6156960" cy="11570208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5400000">
            <a:off x="3108683" y="-2517371"/>
            <a:ext cx="207818" cy="57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8887691" y="-2517371"/>
            <a:ext cx="207818" cy="5791200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r="-223" b="25044"/>
          <a:stretch>
            <a:fillRect/>
          </a:stretch>
        </p:blipFill>
        <p:spPr>
          <a:xfrm>
            <a:off x="488568" y="5438452"/>
            <a:ext cx="10515600" cy="98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93901" b="25044"/>
          <a:stretch>
            <a:fillRect/>
          </a:stretch>
        </p:blipFill>
        <p:spPr>
          <a:xfrm>
            <a:off x="11246217" y="5438452"/>
            <a:ext cx="640080" cy="987552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-41147" y="1816609"/>
            <a:ext cx="7235589" cy="16123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4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rgbClr val="454545"/>
                </a:solidFill>
                <a:latin typeface="+mj-lt"/>
              </a:rPr>
              <a:t>二、上机操作演示</a:t>
            </a:r>
            <a:endParaRPr lang="en-US" altLang="zh-CN" sz="4000" b="1" dirty="0">
              <a:solidFill>
                <a:srgbClr val="454545"/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302" y="1388217"/>
            <a:ext cx="41148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95AA28-18EF-D2F3-4465-FF6A397B6BD6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973CA3-95FB-9DF9-2402-92026CFAB505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Calibri" panose="020F0502020204030204" pitchFamily="34" charset="0"/>
              </a:rPr>
              <a:t>访问途径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E1F77F-0140-E63F-8C25-C4131777404A}"/>
              </a:ext>
            </a:extLst>
          </p:cNvPr>
          <p:cNvSpPr txBox="1"/>
          <p:nvPr/>
        </p:nvSpPr>
        <p:spPr>
          <a:xfrm>
            <a:off x="603094" y="1142566"/>
            <a:ext cx="3807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t>New UI Improved over Classic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t>HTML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t>and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+mn-cs"/>
              </a:rPr>
              <a:t> PDF Full Text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F64287-CD21-9542-F3DF-0D33B4D1E4CB}"/>
              </a:ext>
            </a:extLst>
          </p:cNvPr>
          <p:cNvSpPr txBox="1">
            <a:spLocks/>
          </p:cNvSpPr>
          <p:nvPr/>
        </p:nvSpPr>
        <p:spPr>
          <a:xfrm>
            <a:off x="790661" y="1327597"/>
            <a:ext cx="10462886" cy="814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b="1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EBSCOhost</a:t>
            </a:r>
            <a:r>
              <a:rPr lang="zh-CN" altLang="en-US" b="1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用户界面具有个性化控制面板、新式结果列表、增强的显示、更多的引用和共享选项，以及增强的详细记录和用户体验。</a:t>
            </a:r>
            <a:endParaRPr lang="en-US" altLang="zh-CN" b="1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FA22EF7-0E2B-E0B5-2F5E-24344C112094}"/>
              </a:ext>
            </a:extLst>
          </p:cNvPr>
          <p:cNvGrpSpPr/>
          <p:nvPr/>
        </p:nvGrpSpPr>
        <p:grpSpPr>
          <a:xfrm>
            <a:off x="6409113" y="2595749"/>
            <a:ext cx="4089812" cy="3539044"/>
            <a:chOff x="6604002" y="1651820"/>
            <a:chExt cx="3886610" cy="4208206"/>
          </a:xfrm>
        </p:grpSpPr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900DC7CC-0CD5-802D-B625-83686E16CD0A}"/>
                </a:ext>
              </a:extLst>
            </p:cNvPr>
            <p:cNvSpPr txBox="1"/>
            <p:nvPr/>
          </p:nvSpPr>
          <p:spPr>
            <a:xfrm>
              <a:off x="7037697" y="2017342"/>
              <a:ext cx="3019218" cy="26715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Noto Sans" panose="020B0502040504020204" pitchFamily="34" charset="0"/>
                </a:rPr>
                <a:t>图书馆主页查找链接</a:t>
              </a:r>
              <a:endParaRPr lang="en-US" altLang="zh-CN" sz="2000" b="1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endParaRPr>
            </a:p>
            <a:p>
              <a:pPr algn="ctr"/>
              <a:r>
                <a:rPr lang="zh-CN" altLang="en-US" sz="2000" dirty="0">
                  <a:solidFill>
                    <a:schemeClr val="tx2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Noto Sans" panose="020B0502040504020204" pitchFamily="34" charset="0"/>
                </a:rPr>
                <a:t>图书馆主页中点击“电子资源数据库”，找到</a:t>
              </a:r>
              <a:r>
                <a:rPr lang="en-US" altLang="zh-CN" sz="2000" dirty="0">
                  <a:solidFill>
                    <a:schemeClr val="tx2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Noto Sans" panose="020B0502040504020204" pitchFamily="34" charset="0"/>
                </a:rPr>
                <a:t>EBSCO</a:t>
              </a:r>
              <a:r>
                <a:rPr lang="zh-CN" altLang="en-US" sz="2000" dirty="0">
                  <a:solidFill>
                    <a:schemeClr val="tx2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Noto Sans" panose="020B0502040504020204" pitchFamily="34" charset="0"/>
                </a:rPr>
                <a:t>，点击链接即可进入选择数据页面，或者直接进入检索页面</a:t>
              </a:r>
              <a:endParaRPr lang="en-AU" sz="2000" u="sng" dirty="0">
                <a:solidFill>
                  <a:schemeClr val="tx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endParaRPr>
            </a:p>
          </p:txBody>
        </p:sp>
        <p:sp>
          <p:nvSpPr>
            <p:cNvPr id="9" name="Flowchart: Off-page Connector 5">
              <a:extLst>
                <a:ext uri="{FF2B5EF4-FFF2-40B4-BE49-F238E27FC236}">
                  <a16:creationId xmlns:a16="http://schemas.microsoft.com/office/drawing/2014/main" id="{270B3AA9-0A8D-9521-345F-6F719E6DBFF2}"/>
                </a:ext>
              </a:extLst>
            </p:cNvPr>
            <p:cNvSpPr/>
            <p:nvPr/>
          </p:nvSpPr>
          <p:spPr>
            <a:xfrm>
              <a:off x="6604002" y="1651820"/>
              <a:ext cx="3886610" cy="420820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0 w 10000"/>
                <a:gd name="connsiteY0" fmla="*/ 0 h 8000"/>
                <a:gd name="connsiteX1" fmla="*/ 10000 w 10000"/>
                <a:gd name="connsiteY1" fmla="*/ 0 h 8000"/>
                <a:gd name="connsiteX2" fmla="*/ 10000 w 10000"/>
                <a:gd name="connsiteY2" fmla="*/ 8000 h 8000"/>
                <a:gd name="connsiteX3" fmla="*/ 5033 w 10000"/>
                <a:gd name="connsiteY3" fmla="*/ 5649 h 8000"/>
                <a:gd name="connsiteX4" fmla="*/ 0 w 10000"/>
                <a:gd name="connsiteY4" fmla="*/ 8000 h 8000"/>
                <a:gd name="connsiteX5" fmla="*/ 0 w 10000"/>
                <a:gd name="connsiteY5" fmla="*/ 0 h 8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5164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4903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4903" y="8117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>
              <a:solidFill>
                <a:schemeClr val="accent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tlCol="0" anchor="t" anchorCtr="0"/>
            <a:lstStyle/>
            <a:p>
              <a:pPr algn="ctr"/>
              <a:endParaRPr lang="en-AU" sz="2000" u="sng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A7E7A35-3ADB-D07F-8875-51F6D96182AF}"/>
              </a:ext>
            </a:extLst>
          </p:cNvPr>
          <p:cNvGrpSpPr/>
          <p:nvPr/>
        </p:nvGrpSpPr>
        <p:grpSpPr>
          <a:xfrm>
            <a:off x="845288" y="2595749"/>
            <a:ext cx="3886610" cy="3539044"/>
            <a:chOff x="1622695" y="1651820"/>
            <a:chExt cx="4044000" cy="4208206"/>
          </a:xfrm>
        </p:grpSpPr>
        <p:sp>
          <p:nvSpPr>
            <p:cNvPr id="12" name="Flowchart: Off-page Connector 5">
              <a:extLst>
                <a:ext uri="{FF2B5EF4-FFF2-40B4-BE49-F238E27FC236}">
                  <a16:creationId xmlns:a16="http://schemas.microsoft.com/office/drawing/2014/main" id="{01D4092B-EB69-8CF9-1372-92D5D71DFB51}"/>
                </a:ext>
              </a:extLst>
            </p:cNvPr>
            <p:cNvSpPr/>
            <p:nvPr/>
          </p:nvSpPr>
          <p:spPr>
            <a:xfrm>
              <a:off x="1701390" y="1651820"/>
              <a:ext cx="3886610" cy="420820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0 w 10000"/>
                <a:gd name="connsiteY0" fmla="*/ 0 h 8000"/>
                <a:gd name="connsiteX1" fmla="*/ 10000 w 10000"/>
                <a:gd name="connsiteY1" fmla="*/ 0 h 8000"/>
                <a:gd name="connsiteX2" fmla="*/ 10000 w 10000"/>
                <a:gd name="connsiteY2" fmla="*/ 8000 h 8000"/>
                <a:gd name="connsiteX3" fmla="*/ 5033 w 10000"/>
                <a:gd name="connsiteY3" fmla="*/ 5649 h 8000"/>
                <a:gd name="connsiteX4" fmla="*/ 0 w 10000"/>
                <a:gd name="connsiteY4" fmla="*/ 8000 h 8000"/>
                <a:gd name="connsiteX5" fmla="*/ 0 w 10000"/>
                <a:gd name="connsiteY5" fmla="*/ 0 h 8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5164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4903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4903" y="8117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tlCol="0" anchor="t" anchorCtr="0"/>
            <a:lstStyle/>
            <a:p>
              <a:pPr algn="ctr"/>
              <a:endParaRPr lang="en-AU" sz="2000" u="sng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endParaRP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D1153B13-548D-479B-2D90-33034F7FD883}"/>
                </a:ext>
              </a:extLst>
            </p:cNvPr>
            <p:cNvSpPr txBox="1"/>
            <p:nvPr/>
          </p:nvSpPr>
          <p:spPr>
            <a:xfrm>
              <a:off x="1622695" y="2465871"/>
              <a:ext cx="4044000" cy="12077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Noto Sans" panose="020B0502040504020204" pitchFamily="34" charset="0"/>
                </a:rPr>
                <a:t>校园网</a:t>
              </a:r>
              <a:r>
                <a:rPr lang="en-US" sz="2000" b="1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Noto Sans" panose="020B0502040504020204" pitchFamily="34" charset="0"/>
                </a:rPr>
                <a:t>IP</a:t>
              </a:r>
              <a:r>
                <a:rPr lang="zh-CN" altLang="en-US" sz="2000" b="1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Noto Sans" panose="020B0502040504020204" pitchFamily="34" charset="0"/>
                </a:rPr>
                <a:t>识别</a:t>
              </a:r>
              <a:endParaRPr lang="en-US" altLang="zh-CN" sz="20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endParaRPr>
            </a:p>
            <a:p>
              <a:pPr algn="ctr"/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j-cs"/>
                </a:rPr>
                <a:t>https://research.ebsco.com/</a:t>
              </a:r>
              <a:endParaRPr 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791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22205-54C1-2A55-D436-E2FCD6AB7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742BE75-3EDE-A190-714B-804452687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1763"/>
            <a:ext cx="7818454" cy="52887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AED04F-1214-A26B-0633-9378F2056F5C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0FB002-C685-FEF9-F926-77ADFACD1961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选择数据库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D6C4BD-5B07-37DB-4273-DA801BE887A0}"/>
              </a:ext>
            </a:extLst>
          </p:cNvPr>
          <p:cNvSpPr txBox="1">
            <a:spLocks/>
          </p:cNvSpPr>
          <p:nvPr/>
        </p:nvSpPr>
        <p:spPr>
          <a:xfrm>
            <a:off x="8153702" y="2575490"/>
            <a:ext cx="3744299" cy="1707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左上角可确认您的机构名称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点击检索框上方的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所有数据库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，查看您机构所有可用数据库列表。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448845-DE92-21E3-D5FD-35F3B083E0C2}"/>
              </a:ext>
            </a:extLst>
          </p:cNvPr>
          <p:cNvSpPr/>
          <p:nvPr/>
        </p:nvSpPr>
        <p:spPr>
          <a:xfrm>
            <a:off x="2459402" y="3043133"/>
            <a:ext cx="1705114" cy="302662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8" name="图形 7" descr="徽章 1 纯色填充">
            <a:extLst>
              <a:ext uri="{FF2B5EF4-FFF2-40B4-BE49-F238E27FC236}">
                <a16:creationId xmlns:a16="http://schemas.microsoft.com/office/drawing/2014/main" id="{AAA3B56D-00FF-F543-D930-E8DA3E5B6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444" y="1249443"/>
            <a:ext cx="343857" cy="343857"/>
          </a:xfrm>
          <a:prstGeom prst="rect">
            <a:avLst/>
          </a:prstGeom>
        </p:spPr>
      </p:pic>
      <p:pic>
        <p:nvPicPr>
          <p:cNvPr id="10" name="图形 9" descr="徽章 纯色填充">
            <a:extLst>
              <a:ext uri="{FF2B5EF4-FFF2-40B4-BE49-F238E27FC236}">
                <a16:creationId xmlns:a16="http://schemas.microsoft.com/office/drawing/2014/main" id="{EA279C2D-720B-6558-7D3C-A1F8448C45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2070" y="3022535"/>
            <a:ext cx="343857" cy="343857"/>
          </a:xfrm>
          <a:prstGeom prst="rect">
            <a:avLst/>
          </a:prstGeom>
        </p:spPr>
      </p:pic>
      <p:pic>
        <p:nvPicPr>
          <p:cNvPr id="21" name="图形 20" descr="徽章 1 纯色填充">
            <a:extLst>
              <a:ext uri="{FF2B5EF4-FFF2-40B4-BE49-F238E27FC236}">
                <a16:creationId xmlns:a16="http://schemas.microsoft.com/office/drawing/2014/main" id="{99FC3A54-C489-55D2-3229-F1740CBE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09845" y="2619300"/>
            <a:ext cx="343857" cy="343857"/>
          </a:xfrm>
          <a:prstGeom prst="rect">
            <a:avLst/>
          </a:prstGeom>
        </p:spPr>
      </p:pic>
      <p:pic>
        <p:nvPicPr>
          <p:cNvPr id="22" name="图形 21" descr="徽章 纯色填充">
            <a:extLst>
              <a:ext uri="{FF2B5EF4-FFF2-40B4-BE49-F238E27FC236}">
                <a16:creationId xmlns:a16="http://schemas.microsoft.com/office/drawing/2014/main" id="{05553221-54E0-211A-F9E8-03BC89E83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08002" y="3072505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AEB85-F555-D041-A82A-ABF4CA7AE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116C504-A998-9173-66A6-437140F68276}"/>
              </a:ext>
            </a:extLst>
          </p:cNvPr>
          <p:cNvGrpSpPr/>
          <p:nvPr/>
        </p:nvGrpSpPr>
        <p:grpSpPr>
          <a:xfrm>
            <a:off x="493143" y="1488336"/>
            <a:ext cx="6861447" cy="4687044"/>
            <a:chOff x="493143" y="1488336"/>
            <a:chExt cx="6861447" cy="468704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FDABC5D-7BDA-7CB4-40A5-43E3FB19A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143" y="1488336"/>
              <a:ext cx="6861447" cy="46870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162D6A-FFB7-7C34-7446-1581D6E24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4014" y="2391921"/>
              <a:ext cx="1950025" cy="23534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4199217-FDB6-0002-552E-501B80A2C997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DF15D5-4DB2-717A-4609-C4009D0793ED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基本检索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4E65165-AE3E-CF0A-D8AC-4E52FA66EEAD}"/>
              </a:ext>
            </a:extLst>
          </p:cNvPr>
          <p:cNvSpPr txBox="1">
            <a:spLocks/>
          </p:cNvSpPr>
          <p:nvPr/>
        </p:nvSpPr>
        <p:spPr>
          <a:xfrm>
            <a:off x="8065612" y="2964720"/>
            <a:ext cx="3732576" cy="1496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您可以在检索框中输入检索词。当您键入时，自动匹配功能会显示热门检索词，您可以点击这些检索词以在</a:t>
            </a:r>
            <a:r>
              <a:rPr lang="en-US" altLang="zh-CN" sz="2000" dirty="0">
                <a:latin typeface="思源黑体 CN Normal" panose="020B0400000000000000" pitchFamily="34" charset="-122"/>
                <a:ea typeface="思源黑体" panose="020B0500000000000000"/>
              </a:rPr>
              <a:t>EBSCOhost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中执行搜索。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CED6FA58-A7FB-5EA9-9FC5-04B08A366500}"/>
              </a:ext>
            </a:extLst>
          </p:cNvPr>
          <p:cNvSpPr/>
          <p:nvPr/>
        </p:nvSpPr>
        <p:spPr>
          <a:xfrm>
            <a:off x="2112979" y="2658799"/>
            <a:ext cx="1599917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" name="图形 2" descr="徽章 1 纯色填充">
            <a:extLst>
              <a:ext uri="{FF2B5EF4-FFF2-40B4-BE49-F238E27FC236}">
                <a16:creationId xmlns:a16="http://schemas.microsoft.com/office/drawing/2014/main" id="{2F8E36D7-0AD4-6869-EF68-815EC7A386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7250" y="2660149"/>
            <a:ext cx="343857" cy="343857"/>
          </a:xfrm>
          <a:prstGeom prst="rect">
            <a:avLst/>
          </a:prstGeom>
        </p:spPr>
      </p:pic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E04F92EF-B741-5203-398F-F3095D6FD6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21755" y="3004006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3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6ECC-6B2D-42F8-6353-66CB7B9BE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2F7491F-F507-829E-AD13-32F015F0E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1763"/>
            <a:ext cx="7818454" cy="52887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0C9E30-DFB6-2685-2369-08F2373AE388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23D2E4-647C-79FD-503D-F89DCA040FAF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基本检索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A8697D2-113D-CD47-D8F2-91CED1694739}"/>
              </a:ext>
            </a:extLst>
          </p:cNvPr>
          <p:cNvSpPr txBox="1">
            <a:spLocks/>
          </p:cNvSpPr>
          <p:nvPr/>
        </p:nvSpPr>
        <p:spPr>
          <a:xfrm>
            <a:off x="7967722" y="1545203"/>
            <a:ext cx="3813495" cy="4501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您可以使用检索框下方的快捷筛选器，并单击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放大镜图标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以运行检索。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/>
              <a:ea typeface="思源黑体" panose="020B0500000000000000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如果您希望使用带有引导式检索框的高级检索模式，请点击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高级检索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/>
                <a:ea typeface="思源黑体" panose="020B0500000000000000"/>
              </a:rPr>
              <a:t>链接。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/>
              <a:ea typeface="思源黑体" panose="020B0500000000000000"/>
            </a:endParaRPr>
          </a:p>
          <a:p>
            <a:pPr algn="just">
              <a:defRPr/>
            </a:pPr>
            <a:r>
              <a:rPr lang="zh-CN" alt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思源黑体" panose="020B0500000000000000"/>
                <a:ea typeface="思源黑体" panose="020B0500000000000000"/>
              </a:rPr>
              <a:t>自然语言搜索</a:t>
            </a:r>
            <a:r>
              <a:rPr lang="zh-CN" altLang="en-US" sz="2000" dirty="0">
                <a:solidFill>
                  <a:srgbClr val="454545"/>
                </a:solidFill>
                <a:latin typeface="思源黑体" panose="020B0500000000000000"/>
                <a:ea typeface="思源黑体" panose="020B0500000000000000"/>
              </a:rPr>
              <a:t>（</a:t>
            </a:r>
            <a:r>
              <a:rPr lang="en-US" altLang="zh-CN" sz="2000" dirty="0">
                <a:solidFill>
                  <a:srgbClr val="454545"/>
                </a:solidFill>
                <a:latin typeface="思源黑体" panose="020B0500000000000000"/>
                <a:ea typeface="思源黑体" panose="020B0500000000000000"/>
              </a:rPr>
              <a:t>NLS</a:t>
            </a:r>
            <a:r>
              <a:rPr lang="zh-CN" altLang="en-US" sz="2000" dirty="0">
                <a:solidFill>
                  <a:srgbClr val="454545"/>
                </a:solidFill>
                <a:latin typeface="思源黑体" panose="020B0500000000000000"/>
                <a:ea typeface="思源黑体" panose="020B0500000000000000"/>
              </a:rPr>
              <a:t>）模式允许用户使用日常对话语言进行检索，而非复杂的专业关键词或布尔运算符。</a:t>
            </a:r>
            <a:endParaRPr lang="en-US" altLang="zh-CN" sz="2000" dirty="0">
              <a:solidFill>
                <a:srgbClr val="454545"/>
              </a:solidFill>
              <a:latin typeface="思源黑体" panose="020B0500000000000000"/>
              <a:ea typeface="思源黑体" panose="020B0500000000000000"/>
            </a:endParaRPr>
          </a:p>
          <a:p>
            <a:pPr algn="just">
              <a:defRPr/>
            </a:pPr>
            <a:r>
              <a:rPr lang="zh-CN" altLang="en-US" sz="2000" dirty="0">
                <a:solidFill>
                  <a:srgbClr val="454545"/>
                </a:solidFill>
                <a:latin typeface="思源黑体" panose="020B0500000000000000"/>
                <a:ea typeface="思源黑体" panose="020B0500000000000000"/>
              </a:rPr>
              <a:t>通过</a:t>
            </a:r>
            <a:r>
              <a:rPr lang="zh-CN" alt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思源黑体" panose="020B0500000000000000"/>
                <a:ea typeface="思源黑体" panose="020B0500000000000000"/>
              </a:rPr>
              <a:t>研究工具</a:t>
            </a:r>
            <a:r>
              <a:rPr lang="zh-CN" altLang="en-US" sz="2000" dirty="0">
                <a:solidFill>
                  <a:srgbClr val="454545"/>
                </a:solidFill>
                <a:latin typeface="思源黑体" panose="020B0500000000000000"/>
                <a:ea typeface="思源黑体" panose="020B0500000000000000"/>
              </a:rPr>
              <a:t>部分获取平台使用帮助文档或检索期刊和主题词表。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1D49AAD2-9977-221C-B596-357363F0402B}"/>
              </a:ext>
            </a:extLst>
          </p:cNvPr>
          <p:cNvSpPr/>
          <p:nvPr/>
        </p:nvSpPr>
        <p:spPr>
          <a:xfrm>
            <a:off x="2138685" y="3859362"/>
            <a:ext cx="2652771" cy="37630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0A45DA40-26BE-1925-6B1E-22EFE194E94A}"/>
              </a:ext>
            </a:extLst>
          </p:cNvPr>
          <p:cNvSpPr/>
          <p:nvPr/>
        </p:nvSpPr>
        <p:spPr>
          <a:xfrm>
            <a:off x="6558573" y="3103487"/>
            <a:ext cx="517963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" name="图形 17" descr="徽章 1 纯色填充">
            <a:extLst>
              <a:ext uri="{FF2B5EF4-FFF2-40B4-BE49-F238E27FC236}">
                <a16:creationId xmlns:a16="http://schemas.microsoft.com/office/drawing/2014/main" id="{64B8376C-20C1-1FA8-EA2A-B49F7597A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8663" y="3891811"/>
            <a:ext cx="343857" cy="343857"/>
          </a:xfrm>
          <a:prstGeom prst="rect">
            <a:avLst/>
          </a:prstGeom>
        </p:spPr>
      </p:pic>
      <p:pic>
        <p:nvPicPr>
          <p:cNvPr id="19" name="图形 18" descr="徽章 纯色填充">
            <a:extLst>
              <a:ext uri="{FF2B5EF4-FFF2-40B4-BE49-F238E27FC236}">
                <a16:creationId xmlns:a16="http://schemas.microsoft.com/office/drawing/2014/main" id="{AAF01E5F-697E-FC0B-7442-1FF044C7F3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8573" y="2673590"/>
            <a:ext cx="343857" cy="343857"/>
          </a:xfrm>
          <a:prstGeom prst="rect">
            <a:avLst/>
          </a:prstGeom>
        </p:spPr>
      </p:pic>
      <p:pic>
        <p:nvPicPr>
          <p:cNvPr id="20" name="图形 19" descr="徽章 1 纯色填充">
            <a:extLst>
              <a:ext uri="{FF2B5EF4-FFF2-40B4-BE49-F238E27FC236}">
                <a16:creationId xmlns:a16="http://schemas.microsoft.com/office/drawing/2014/main" id="{71493B05-FDAD-9DEE-C436-F3BAA39DF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3865" y="1545203"/>
            <a:ext cx="343857" cy="343857"/>
          </a:xfrm>
          <a:prstGeom prst="rect">
            <a:avLst/>
          </a:prstGeom>
        </p:spPr>
      </p:pic>
      <p:pic>
        <p:nvPicPr>
          <p:cNvPr id="21" name="图形 20" descr="徽章 纯色填充">
            <a:extLst>
              <a:ext uri="{FF2B5EF4-FFF2-40B4-BE49-F238E27FC236}">
                <a16:creationId xmlns:a16="http://schemas.microsoft.com/office/drawing/2014/main" id="{5E0B255B-4013-4323-7126-9F1A7989B7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30005" y="2696718"/>
            <a:ext cx="343857" cy="343857"/>
          </a:xfrm>
          <a:prstGeom prst="rect">
            <a:avLst/>
          </a:prstGeom>
        </p:spPr>
      </p:pic>
      <p:sp>
        <p:nvSpPr>
          <p:cNvPr id="22" name="Rectangle 12">
            <a:extLst>
              <a:ext uri="{FF2B5EF4-FFF2-40B4-BE49-F238E27FC236}">
                <a16:creationId xmlns:a16="http://schemas.microsoft.com/office/drawing/2014/main" id="{839D1E3A-1F43-36E2-F9C9-EABB2BD48405}"/>
              </a:ext>
            </a:extLst>
          </p:cNvPr>
          <p:cNvSpPr/>
          <p:nvPr/>
        </p:nvSpPr>
        <p:spPr>
          <a:xfrm>
            <a:off x="6228272" y="3821426"/>
            <a:ext cx="1311119" cy="34385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图形 22" descr="徽章 3 纯色填充">
            <a:extLst>
              <a:ext uri="{FF2B5EF4-FFF2-40B4-BE49-F238E27FC236}">
                <a16:creationId xmlns:a16="http://schemas.microsoft.com/office/drawing/2014/main" id="{7BE71525-83C2-5E9C-FEFF-550EC9B97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5625" y="4165283"/>
            <a:ext cx="343857" cy="343857"/>
          </a:xfrm>
          <a:prstGeom prst="rect">
            <a:avLst/>
          </a:prstGeom>
        </p:spPr>
      </p:pic>
      <p:sp>
        <p:nvSpPr>
          <p:cNvPr id="24" name="Rectangle 12">
            <a:extLst>
              <a:ext uri="{FF2B5EF4-FFF2-40B4-BE49-F238E27FC236}">
                <a16:creationId xmlns:a16="http://schemas.microsoft.com/office/drawing/2014/main" id="{5B21B629-188B-A5B0-BF70-5BA1FCFAC117}"/>
              </a:ext>
            </a:extLst>
          </p:cNvPr>
          <p:cNvSpPr/>
          <p:nvPr/>
        </p:nvSpPr>
        <p:spPr>
          <a:xfrm>
            <a:off x="219291" y="4773779"/>
            <a:ext cx="501877" cy="34385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" name="图形 24" descr="徽章 4 纯色填充">
            <a:extLst>
              <a:ext uri="{FF2B5EF4-FFF2-40B4-BE49-F238E27FC236}">
                <a16:creationId xmlns:a16="http://schemas.microsoft.com/office/drawing/2014/main" id="{366D3223-6640-25B0-D7E0-4655DFFC4A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1168" y="4773779"/>
            <a:ext cx="343857" cy="343857"/>
          </a:xfrm>
          <a:prstGeom prst="rect">
            <a:avLst/>
          </a:prstGeom>
        </p:spPr>
      </p:pic>
      <p:pic>
        <p:nvPicPr>
          <p:cNvPr id="26" name="图形 25" descr="徽章 3 纯色填充">
            <a:extLst>
              <a:ext uri="{FF2B5EF4-FFF2-40B4-BE49-F238E27FC236}">
                <a16:creationId xmlns:a16="http://schemas.microsoft.com/office/drawing/2014/main" id="{F0303381-754E-355E-F421-3E3F14D78E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23864" y="3821426"/>
            <a:ext cx="343857" cy="343857"/>
          </a:xfrm>
          <a:prstGeom prst="rect">
            <a:avLst/>
          </a:prstGeom>
        </p:spPr>
      </p:pic>
      <p:pic>
        <p:nvPicPr>
          <p:cNvPr id="27" name="图形 26" descr="徽章 4 纯色填充">
            <a:extLst>
              <a:ext uri="{FF2B5EF4-FFF2-40B4-BE49-F238E27FC236}">
                <a16:creationId xmlns:a16="http://schemas.microsoft.com/office/drawing/2014/main" id="{A1082644-5DE2-B24F-8EE8-D4CB7F2549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37432" y="5257088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8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6889A-8036-5169-5F5A-FF62D2F0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158538C7-9322-D563-5054-E06991BBAEC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A0E565C-5A1B-0B3E-F157-AB3A11103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191"/>
            <a:ext cx="10515600" cy="1023710"/>
          </a:xfrm>
        </p:spPr>
        <p:txBody>
          <a:bodyPr/>
          <a:lstStyle/>
          <a:p>
            <a:r>
              <a:rPr lang="zh-CN" altLang="en-US" b="1" dirty="0">
                <a:solidFill>
                  <a:srgbClr val="00206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自然语言检索：快速提供结果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7943340-033C-84CE-E5F8-B064C54B4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331" y="859443"/>
            <a:ext cx="10433716" cy="5720837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B04ED1E2-EA89-FDF1-FDB6-C9483BFFC235}"/>
              </a:ext>
            </a:extLst>
          </p:cNvPr>
          <p:cNvCxnSpPr/>
          <p:nvPr/>
        </p:nvCxnSpPr>
        <p:spPr>
          <a:xfrm flipH="1" flipV="1">
            <a:off x="3097161" y="2576052"/>
            <a:ext cx="1750142" cy="1022554"/>
          </a:xfrm>
          <a:prstGeom prst="straightConnector1">
            <a:avLst/>
          </a:prstGeom>
          <a:ln w="5715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0B0871FE-9D77-C9CE-0344-78824605834A}"/>
              </a:ext>
            </a:extLst>
          </p:cNvPr>
          <p:cNvSpPr/>
          <p:nvPr/>
        </p:nvSpPr>
        <p:spPr>
          <a:xfrm>
            <a:off x="618331" y="859443"/>
            <a:ext cx="1425154" cy="190129"/>
          </a:xfrm>
          <a:prstGeom prst="rect">
            <a:avLst/>
          </a:prstGeom>
          <a:gradFill>
            <a:gsLst>
              <a:gs pos="50000">
                <a:srgbClr val="10387A"/>
              </a:gs>
              <a:gs pos="50000">
                <a:schemeClr val="accent1"/>
              </a:gs>
            </a:gsLst>
            <a:lin ang="14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740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41C0DF-F2DC-D69A-1620-CAEB1ACF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67" y="78031"/>
            <a:ext cx="10515600" cy="1023710"/>
          </a:xfrm>
        </p:spPr>
        <p:txBody>
          <a:bodyPr/>
          <a:lstStyle/>
          <a:p>
            <a:r>
              <a:rPr lang="zh-CN" altLang="en-US" b="1" dirty="0"/>
              <a:t>关闭自然语言检索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8F1041-57F2-1544-035E-549E9AE51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50FAED4-CE63-8AA8-5B4D-6344F71BD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15" y="791553"/>
            <a:ext cx="10761625" cy="5886317"/>
          </a:xfrm>
          <a:prstGeom prst="rect">
            <a:avLst/>
          </a:prstGeom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4458F1C-E7F3-4899-A1A7-1B3286E6D20F}"/>
              </a:ext>
            </a:extLst>
          </p:cNvPr>
          <p:cNvCxnSpPr>
            <a:cxnSpLocks/>
          </p:cNvCxnSpPr>
          <p:nvPr/>
        </p:nvCxnSpPr>
        <p:spPr>
          <a:xfrm flipH="1" flipV="1">
            <a:off x="5271043" y="3191982"/>
            <a:ext cx="1297026" cy="1085457"/>
          </a:xfrm>
          <a:prstGeom prst="straightConnector1">
            <a:avLst/>
          </a:prstGeom>
          <a:ln w="5715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8E38DCAD-E5E9-A905-0A8F-E4B663E13E99}"/>
              </a:ext>
            </a:extLst>
          </p:cNvPr>
          <p:cNvSpPr/>
          <p:nvPr/>
        </p:nvSpPr>
        <p:spPr>
          <a:xfrm>
            <a:off x="366015" y="791553"/>
            <a:ext cx="1425154" cy="190129"/>
          </a:xfrm>
          <a:prstGeom prst="rect">
            <a:avLst/>
          </a:prstGeom>
          <a:gradFill>
            <a:gsLst>
              <a:gs pos="50000">
                <a:srgbClr val="10387A"/>
              </a:gs>
              <a:gs pos="50000">
                <a:schemeClr val="accent1"/>
              </a:gs>
            </a:gsLst>
            <a:lin ang="14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4212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8827-2EAE-6A14-7A2D-C2A15ECE0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4BF260-9BC0-0D16-DC99-EB376CF0A6B1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5763FF-2376-6F19-B88A-5D5E5155A90F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高级检索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88662B-A469-8C72-5EE3-C63EC4E68BC8}"/>
              </a:ext>
            </a:extLst>
          </p:cNvPr>
          <p:cNvSpPr txBox="1">
            <a:spLocks/>
          </p:cNvSpPr>
          <p:nvPr/>
        </p:nvSpPr>
        <p:spPr>
          <a:xfrm>
            <a:off x="8170067" y="2055980"/>
            <a:ext cx="3692438" cy="3555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您可以使用布尔逻辑运算符（</a:t>
            </a:r>
            <a:r>
              <a:rPr lang="en-US" altLang="zh-CN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AND\OR\NOT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）和选择不同字段（例如主题词、作者和标题）来引导检索。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如果您的检索需要三个以上的检索框，则可以单击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添加字段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以添加更多检索框。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您还可以使用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过滤器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区域的限制条件，然后点击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搜索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。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41A2F6A9-48F6-881B-8988-4BBBB162D894}"/>
              </a:ext>
            </a:extLst>
          </p:cNvPr>
          <p:cNvSpPr/>
          <p:nvPr/>
        </p:nvSpPr>
        <p:spPr>
          <a:xfrm>
            <a:off x="1991597" y="3762796"/>
            <a:ext cx="2297181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1970915-CBEC-4FD2-D471-19C0CF489635}"/>
              </a:ext>
            </a:extLst>
          </p:cNvPr>
          <p:cNvSpPr/>
          <p:nvPr/>
        </p:nvSpPr>
        <p:spPr>
          <a:xfrm>
            <a:off x="6706209" y="3461373"/>
            <a:ext cx="236758" cy="24496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454CD932-CDC5-F365-9B6D-115DB05D1B7C}"/>
              </a:ext>
            </a:extLst>
          </p:cNvPr>
          <p:cNvSpPr/>
          <p:nvPr/>
        </p:nvSpPr>
        <p:spPr>
          <a:xfrm>
            <a:off x="6220467" y="3155452"/>
            <a:ext cx="421175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7DABD3B-86E4-59A7-19AE-FCB666FF2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11" y="1662724"/>
            <a:ext cx="6856598" cy="4341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7A7A18C-188C-4A53-1BFF-DF5B9ED7C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964" y="3110151"/>
            <a:ext cx="1563004" cy="1325427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7A586C2-36E4-03AC-4DA5-3C45582B4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286" y="2820506"/>
            <a:ext cx="652244" cy="668152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6F8A3501-6F50-4FD6-900C-14926BE470EB}"/>
              </a:ext>
            </a:extLst>
          </p:cNvPr>
          <p:cNvSpPr/>
          <p:nvPr/>
        </p:nvSpPr>
        <p:spPr>
          <a:xfrm>
            <a:off x="2105740" y="4678773"/>
            <a:ext cx="1268640" cy="132551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6" name="图形 5" descr="徽章 1 纯色填充">
            <a:extLst>
              <a:ext uri="{FF2B5EF4-FFF2-40B4-BE49-F238E27FC236}">
                <a16:creationId xmlns:a16="http://schemas.microsoft.com/office/drawing/2014/main" id="{D8C5712F-6755-7880-7C7A-05E8E8CB70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21588" y="2109372"/>
            <a:ext cx="343857" cy="343857"/>
          </a:xfrm>
          <a:prstGeom prst="rect">
            <a:avLst/>
          </a:prstGeom>
        </p:spPr>
      </p:pic>
      <p:pic>
        <p:nvPicPr>
          <p:cNvPr id="8" name="图形 7" descr="徽章 纯色填充">
            <a:extLst>
              <a:ext uri="{FF2B5EF4-FFF2-40B4-BE49-F238E27FC236}">
                <a16:creationId xmlns:a16="http://schemas.microsoft.com/office/drawing/2014/main" id="{00A2B477-2047-A7E7-B73A-3323CB5DAB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96330" y="3981038"/>
            <a:ext cx="343857" cy="343857"/>
          </a:xfrm>
          <a:prstGeom prst="rect">
            <a:avLst/>
          </a:prstGeom>
        </p:spPr>
      </p:pic>
      <p:pic>
        <p:nvPicPr>
          <p:cNvPr id="11" name="图形 10" descr="徽章 3 纯色填充">
            <a:extLst>
              <a:ext uri="{FF2B5EF4-FFF2-40B4-BE49-F238E27FC236}">
                <a16:creationId xmlns:a16="http://schemas.microsoft.com/office/drawing/2014/main" id="{88B08CAE-5965-592D-AE5C-C5FD4C4F66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21587" y="4688815"/>
            <a:ext cx="343857" cy="343857"/>
          </a:xfrm>
          <a:prstGeom prst="rect">
            <a:avLst/>
          </a:prstGeom>
        </p:spPr>
      </p:pic>
      <p:pic>
        <p:nvPicPr>
          <p:cNvPr id="12" name="图形 11" descr="徽章 1 纯色填充">
            <a:extLst>
              <a:ext uri="{FF2B5EF4-FFF2-40B4-BE49-F238E27FC236}">
                <a16:creationId xmlns:a16="http://schemas.microsoft.com/office/drawing/2014/main" id="{FF4975FD-C4F7-BF88-20AD-D54072EF10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4076" y="2407810"/>
            <a:ext cx="343857" cy="343857"/>
          </a:xfrm>
          <a:prstGeom prst="rect">
            <a:avLst/>
          </a:prstGeom>
        </p:spPr>
      </p:pic>
      <p:pic>
        <p:nvPicPr>
          <p:cNvPr id="14" name="图形 13" descr="徽章 纯色填充">
            <a:extLst>
              <a:ext uri="{FF2B5EF4-FFF2-40B4-BE49-F238E27FC236}">
                <a16:creationId xmlns:a16="http://schemas.microsoft.com/office/drawing/2014/main" id="{D5C9E9C3-3573-AFBE-E859-A8A5E8BB0F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21587" y="3534411"/>
            <a:ext cx="343857" cy="343857"/>
          </a:xfrm>
          <a:prstGeom prst="rect">
            <a:avLst/>
          </a:prstGeom>
        </p:spPr>
      </p:pic>
      <p:pic>
        <p:nvPicPr>
          <p:cNvPr id="17" name="图形 16" descr="徽章 3 纯色填充">
            <a:extLst>
              <a:ext uri="{FF2B5EF4-FFF2-40B4-BE49-F238E27FC236}">
                <a16:creationId xmlns:a16="http://schemas.microsoft.com/office/drawing/2014/main" id="{08DF8976-6C21-0618-D3B0-D433C7A9E6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380" y="5152397"/>
            <a:ext cx="343857" cy="343857"/>
          </a:xfrm>
          <a:prstGeom prst="rect">
            <a:avLst/>
          </a:prstGeom>
        </p:spPr>
      </p:pic>
      <p:sp>
        <p:nvSpPr>
          <p:cNvPr id="18" name="Rectangle 12">
            <a:extLst>
              <a:ext uri="{FF2B5EF4-FFF2-40B4-BE49-F238E27FC236}">
                <a16:creationId xmlns:a16="http://schemas.microsoft.com/office/drawing/2014/main" id="{48B4ACAD-E099-4BCE-77C9-C2EBB88C448A}"/>
              </a:ext>
            </a:extLst>
          </p:cNvPr>
          <p:cNvSpPr/>
          <p:nvPr/>
        </p:nvSpPr>
        <p:spPr>
          <a:xfrm>
            <a:off x="2162256" y="3978861"/>
            <a:ext cx="634074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E7C54A-EEDE-1F2E-2B23-7A5C520612F7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2199530" y="2636836"/>
            <a:ext cx="3088904" cy="517746"/>
          </a:xfrm>
          <a:prstGeom prst="line">
            <a:avLst/>
          </a:prstGeom>
          <a:ln w="19050" cap="rnd">
            <a:solidFill>
              <a:srgbClr val="B3178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A66610-8721-3571-E187-8188B001DC5B}"/>
              </a:ext>
            </a:extLst>
          </p:cNvPr>
          <p:cNvCxnSpPr>
            <a:cxnSpLocks/>
          </p:cNvCxnSpPr>
          <p:nvPr/>
        </p:nvCxnSpPr>
        <p:spPr>
          <a:xfrm>
            <a:off x="5416004" y="2649907"/>
            <a:ext cx="264469" cy="658505"/>
          </a:xfrm>
          <a:prstGeom prst="line">
            <a:avLst/>
          </a:prstGeom>
          <a:ln w="19050" cap="rnd">
            <a:solidFill>
              <a:srgbClr val="B3178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98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EB8D0AEB-55BE-0167-789A-394BBB21D79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DC073C8-8AE3-4BEC-AD78-20C3C1652A10}"/>
              </a:ext>
            </a:extLst>
          </p:cNvPr>
          <p:cNvSpPr/>
          <p:nvPr/>
        </p:nvSpPr>
        <p:spPr>
          <a:xfrm>
            <a:off x="323778" y="323777"/>
            <a:ext cx="11544444" cy="62104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47ABFF-ADC8-485C-A498-913C32C1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582356"/>
            <a:ext cx="10515600" cy="1997555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" panose="020B0500000000000000"/>
              </a:rPr>
              <a:t>80</a:t>
            </a:r>
            <a:r>
              <a:rPr lang="zh-CN" altLang="en-US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" panose="020B0500000000000000"/>
              </a:rPr>
              <a:t>年</a:t>
            </a:r>
            <a:r>
              <a:rPr lang="en-US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" panose="020B0500000000000000"/>
              </a:rPr>
              <a:t> </a:t>
            </a:r>
            <a:br>
              <a:rPr lang="en-US" sz="2800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" panose="020B0500000000000000"/>
              </a:rPr>
            </a:br>
            <a:r>
              <a:rPr lang="zh-CN" altLang="en-US" sz="2800" b="1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" panose="020B0500000000000000"/>
              </a:rPr>
              <a:t>服务全球机构和组织的信息需求</a:t>
            </a:r>
            <a:endParaRPr lang="en-US" sz="28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" panose="020B050000000000000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3DBC83-3393-4FEE-92DB-EEC52A276C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75" y="1322162"/>
            <a:ext cx="7614564" cy="48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5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0B15A43-09C7-2492-F8D3-3809AE09F088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C38039F-A77F-3E31-53E0-B8F5DE89B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14" y="416775"/>
            <a:ext cx="10515600" cy="1023710"/>
          </a:xfrm>
        </p:spPr>
        <p:txBody>
          <a:bodyPr/>
          <a:lstStyle/>
          <a:p>
            <a:r>
              <a:rPr lang="zh-CN" altLang="en-US" b="1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布尔逻辑运算符</a:t>
            </a:r>
            <a:endParaRPr lang="en-AU" dirty="0">
              <a:solidFill>
                <a:schemeClr val="tx2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D01A05-C563-E4FC-B462-21F3EF59DA23}"/>
              </a:ext>
            </a:extLst>
          </p:cNvPr>
          <p:cNvSpPr/>
          <p:nvPr/>
        </p:nvSpPr>
        <p:spPr>
          <a:xfrm>
            <a:off x="641023" y="1159497"/>
            <a:ext cx="10680569" cy="4967926"/>
          </a:xfrm>
          <a:prstGeom prst="roundRect">
            <a:avLst>
              <a:gd name="adj" fmla="val 385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思源黑体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7D05B8-DEAF-8CFB-8A46-B7404F590FEE}"/>
              </a:ext>
            </a:extLst>
          </p:cNvPr>
          <p:cNvSpPr/>
          <p:nvPr/>
        </p:nvSpPr>
        <p:spPr>
          <a:xfrm>
            <a:off x="1142928" y="2208802"/>
            <a:ext cx="2683780" cy="3280031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用于缩小检索范围，类似于“交集”概念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coffee and tea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检索到的结果中既包含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coffee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也包含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tea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10A67-C1DE-9A56-8DF6-C8664E8306C2}"/>
              </a:ext>
            </a:extLst>
          </p:cNvPr>
          <p:cNvSpPr/>
          <p:nvPr/>
        </p:nvSpPr>
        <p:spPr>
          <a:xfrm>
            <a:off x="4194251" y="2202872"/>
            <a:ext cx="3007395" cy="299782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用于扩大检索范围，类似于“并集”概念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college or university 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检索的结果中或包含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college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 ，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或包含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university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57A9E8-FFEC-8288-A759-D6D290F392AF}"/>
              </a:ext>
            </a:extLst>
          </p:cNvPr>
          <p:cNvSpPr/>
          <p:nvPr/>
        </p:nvSpPr>
        <p:spPr>
          <a:xfrm>
            <a:off x="7554671" y="2202872"/>
            <a:ext cx="3250353" cy="3280031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NOT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用于排除检索结果中不需要的项，类似于“非”的概念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Cookies not computer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检索的结果只和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Cookies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相关，不包含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computer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2976D9-D52E-F2CA-91F6-44038339BDB7}"/>
              </a:ext>
            </a:extLst>
          </p:cNvPr>
          <p:cNvCxnSpPr/>
          <p:nvPr/>
        </p:nvCxnSpPr>
        <p:spPr>
          <a:xfrm>
            <a:off x="4022532" y="2202873"/>
            <a:ext cx="0" cy="3051633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674098-D01C-8353-49E9-609ED9148274}"/>
              </a:ext>
            </a:extLst>
          </p:cNvPr>
          <p:cNvCxnSpPr/>
          <p:nvPr/>
        </p:nvCxnSpPr>
        <p:spPr>
          <a:xfrm>
            <a:off x="7397470" y="2202873"/>
            <a:ext cx="0" cy="3051633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Stars with solid fill">
            <a:extLst>
              <a:ext uri="{FF2B5EF4-FFF2-40B4-BE49-F238E27FC236}">
                <a16:creationId xmlns:a16="http://schemas.microsoft.com/office/drawing/2014/main" id="{6C9D2D18-3BD0-D90E-1E8D-11B2F3668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78035">
            <a:off x="9273640" y="1144557"/>
            <a:ext cx="1373909" cy="137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97CF930-F2C2-B406-D5A9-72901AABA1F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C38039F-A77F-3E31-53E0-B8F5DE89B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414" y="416775"/>
            <a:ext cx="10515600" cy="1023710"/>
          </a:xfrm>
        </p:spPr>
        <p:txBody>
          <a:bodyPr/>
          <a:lstStyle/>
          <a:p>
            <a:r>
              <a:rPr lang="zh-CN" altLang="en-US" b="1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字段限制</a:t>
            </a:r>
            <a:endParaRPr lang="en-AU" dirty="0">
              <a:solidFill>
                <a:schemeClr val="tx2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D01A05-C563-E4FC-B462-21F3EF59DA23}"/>
              </a:ext>
            </a:extLst>
          </p:cNvPr>
          <p:cNvSpPr/>
          <p:nvPr/>
        </p:nvSpPr>
        <p:spPr>
          <a:xfrm>
            <a:off x="641023" y="1159497"/>
            <a:ext cx="10680569" cy="4967926"/>
          </a:xfrm>
          <a:prstGeom prst="roundRect">
            <a:avLst>
              <a:gd name="adj" fmla="val 385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思源黑体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7D05B8-DEAF-8CFB-8A46-B7404F590FEE}"/>
              </a:ext>
            </a:extLst>
          </p:cNvPr>
          <p:cNvSpPr/>
          <p:nvPr/>
        </p:nvSpPr>
        <p:spPr>
          <a:xfrm>
            <a:off x="2041386" y="2440434"/>
            <a:ext cx="8109228" cy="2510682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通过选择字段，可以控制关键词的性质及出现的位置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/>
              <a:ea typeface="思源黑体"/>
              <a:cs typeface="Noto Sans" panose="020B050204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: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选中“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TI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标题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”代表希望关键词出现在标题中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eg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: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选择“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SO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78B1E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来源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/>
                <a:ea typeface="思源黑体"/>
                <a:cs typeface="Noto Sans" panose="020B0502040504020204" pitchFamily="34" charset="0"/>
              </a:rPr>
              <a:t>”则希望输入的关键词是作为来源期刊名称出现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/>
              <a:ea typeface="思源黑体"/>
              <a:cs typeface="Noto Sans" panose="020B0502040504020204" pitchFamily="34" charset="0"/>
            </a:endParaRPr>
          </a:p>
        </p:txBody>
      </p:sp>
      <p:pic>
        <p:nvPicPr>
          <p:cNvPr id="13" name="Graphic 12" descr="Stars with solid fill">
            <a:extLst>
              <a:ext uri="{FF2B5EF4-FFF2-40B4-BE49-F238E27FC236}">
                <a16:creationId xmlns:a16="http://schemas.microsoft.com/office/drawing/2014/main" id="{6C9D2D18-3BD0-D90E-1E8D-11B2F3668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78035">
            <a:off x="9273640" y="1144557"/>
            <a:ext cx="1373909" cy="137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>
            <a:extLst>
              <a:ext uri="{FF2B5EF4-FFF2-40B4-BE49-F238E27FC236}">
                <a16:creationId xmlns:a16="http://schemas.microsoft.com/office/drawing/2014/main" id="{02DB4822-E146-0E90-0C1A-1964CBE7FDB9}"/>
              </a:ext>
            </a:extLst>
          </p:cNvPr>
          <p:cNvSpPr/>
          <p:nvPr/>
        </p:nvSpPr>
        <p:spPr>
          <a:xfrm>
            <a:off x="0" y="7504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6C40C146-9F57-F851-247A-ACDF7EDE0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27" y="221724"/>
            <a:ext cx="10515600" cy="648127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FFFFFF"/>
                </a:solidFill>
                <a:ea typeface="思源黑体 CN Normal" panose="020B0400000000000000" pitchFamily="34" charset="-122"/>
                <a:cs typeface="Calibri" panose="020F0502020204030204" pitchFamily="34" charset="0"/>
              </a:rPr>
              <a:t>检索技巧</a:t>
            </a:r>
            <a:endParaRPr lang="en-US" sz="2800" b="1" dirty="0">
              <a:solidFill>
                <a:srgbClr val="FFFFFF"/>
              </a:solidFill>
              <a:ea typeface="思源黑体 CN Normal" panose="020B0400000000000000" pitchFamily="34" charset="-122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197305-D0BD-9CAB-0D32-A66B405A0415}"/>
              </a:ext>
            </a:extLst>
          </p:cNvPr>
          <p:cNvSpPr/>
          <p:nvPr/>
        </p:nvSpPr>
        <p:spPr>
          <a:xfrm>
            <a:off x="703327" y="1875739"/>
            <a:ext cx="4754088" cy="1746637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截词符号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(*)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用于检索变形体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econ*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可以检索到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economy, economic, economically,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etc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Noto Sans" panose="020B050204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602C9-E015-E8BC-415E-312339CB9C5E}"/>
              </a:ext>
            </a:extLst>
          </p:cNvPr>
          <p:cNvSpPr txBox="1"/>
          <p:nvPr/>
        </p:nvSpPr>
        <p:spPr>
          <a:xfrm>
            <a:off x="677447" y="4312530"/>
            <a:ext cx="4959781" cy="1718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9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通配符：适用于一个字母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69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(?)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9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用于检索英美单词拼写差异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organi?ation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可以检索到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organisation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 or organization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7FEF4F-2F18-2143-0358-AD5A3CA357C1}"/>
              </a:ext>
            </a:extLst>
          </p:cNvPr>
          <p:cNvSpPr txBox="1"/>
          <p:nvPr/>
        </p:nvSpPr>
        <p:spPr>
          <a:xfrm>
            <a:off x="6070474" y="1875739"/>
            <a:ext cx="5356098" cy="1348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B31782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短语检索（“”）用于检索固定短语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“global warming”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可以检索到固定格式的词组，位置顺序保持不变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87540F-0502-2C97-5DF3-3E65954AE1AE}"/>
              </a:ext>
            </a:extLst>
          </p:cNvPr>
          <p:cNvSpPr txBox="1"/>
          <p:nvPr/>
        </p:nvSpPr>
        <p:spPr>
          <a:xfrm>
            <a:off x="6096000" y="4306503"/>
            <a:ext cx="5356098" cy="1724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通配符：适用于多个字母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(#)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Open Sans SemiBold" panose="020B0706030804020204" pitchFamily="34" charset="0"/>
              </a:rPr>
              <a:t>用于检索英美单词拼写差异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behavi#r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可以检索到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behavior 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Noto Sans" panose="020B0502040504020204" pitchFamily="34" charset="0"/>
              </a:rPr>
              <a:t>behaviour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Noto Sans" panose="020B0502040504020204" pitchFamily="34" charset="0"/>
            </a:endParaRPr>
          </a:p>
        </p:txBody>
      </p:sp>
      <p:pic>
        <p:nvPicPr>
          <p:cNvPr id="18" name="Graphic 17" descr="Eye outline">
            <a:extLst>
              <a:ext uri="{FF2B5EF4-FFF2-40B4-BE49-F238E27FC236}">
                <a16:creationId xmlns:a16="http://schemas.microsoft.com/office/drawing/2014/main" id="{5FF7F2AC-84CE-F2A8-90C6-842BC1DB7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327" y="1089437"/>
            <a:ext cx="914400" cy="914400"/>
          </a:xfrm>
          <a:prstGeom prst="rect">
            <a:avLst/>
          </a:prstGeom>
        </p:spPr>
      </p:pic>
      <p:pic>
        <p:nvPicPr>
          <p:cNvPr id="22" name="Graphic 21" descr="Circle with left arrow outline">
            <a:extLst>
              <a:ext uri="{FF2B5EF4-FFF2-40B4-BE49-F238E27FC236}">
                <a16:creationId xmlns:a16="http://schemas.microsoft.com/office/drawing/2014/main" id="{A3DF3B1A-5D6A-A02B-1B28-2A5438B84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447" y="3622376"/>
            <a:ext cx="630144" cy="630144"/>
          </a:xfrm>
          <a:prstGeom prst="rect">
            <a:avLst/>
          </a:prstGeom>
        </p:spPr>
      </p:pic>
      <p:pic>
        <p:nvPicPr>
          <p:cNvPr id="24" name="Graphic 23" descr="Megaphone outline">
            <a:extLst>
              <a:ext uri="{FF2B5EF4-FFF2-40B4-BE49-F238E27FC236}">
                <a16:creationId xmlns:a16="http://schemas.microsoft.com/office/drawing/2014/main" id="{BD6B09DE-3601-12F4-E311-08BB195F8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47817" y="3495156"/>
            <a:ext cx="759714" cy="759714"/>
          </a:xfrm>
          <a:prstGeom prst="rect">
            <a:avLst/>
          </a:prstGeom>
        </p:spPr>
      </p:pic>
      <p:pic>
        <p:nvPicPr>
          <p:cNvPr id="28" name="Graphic 27" descr="Chat bubble outline">
            <a:extLst>
              <a:ext uri="{FF2B5EF4-FFF2-40B4-BE49-F238E27FC236}">
                <a16:creationId xmlns:a16="http://schemas.microsoft.com/office/drawing/2014/main" id="{56362789-B0BA-E132-733E-DF235AA59F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70474" y="105317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2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7AE7261A-2143-505B-F07F-459A6445E96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C38039F-A77F-3E31-53E0-B8F5DE89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检索举例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C9D94-7282-3B77-FEA0-B8C93F9AAE88}"/>
              </a:ext>
            </a:extLst>
          </p:cNvPr>
          <p:cNvSpPr/>
          <p:nvPr/>
        </p:nvSpPr>
        <p:spPr>
          <a:xfrm>
            <a:off x="838199" y="1403934"/>
            <a:ext cx="7455409" cy="1323712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如果想了解智能可穿戴设备的健康监测的应用，应该怎么去检索相关文献？</a:t>
            </a:r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5309588F-94E9-5E67-E0C6-C24666974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3608" y="1641974"/>
            <a:ext cx="3547610" cy="354761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A7AB46F-C08C-43C5-CD16-F0269A5A7109}"/>
              </a:ext>
            </a:extLst>
          </p:cNvPr>
          <p:cNvSpPr txBox="1"/>
          <p:nvPr/>
        </p:nvSpPr>
        <p:spPr>
          <a:xfrm>
            <a:off x="838199" y="3068307"/>
            <a:ext cx="7748017" cy="173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</a:rPr>
              <a:t>提取关键词：</a:t>
            </a:r>
            <a:r>
              <a:rPr lang="zh-CN" altLang="en-US" sz="2000" kern="0" dirty="0">
                <a:solidFill>
                  <a:srgbClr val="3E75C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智能穿戴设备、健康监测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+mn-cs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</a:rPr>
              <a:t>分析关键词：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+mn-cs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3E75C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智能穿戴设备：</a:t>
            </a:r>
            <a:r>
              <a:rPr lang="en-US" altLang="zh-CN" sz="2000" kern="0" dirty="0">
                <a:solidFill>
                  <a:srgbClr val="3E75C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smart textile" OR "wearable sensor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3E75C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健康监测</a:t>
            </a:r>
            <a:r>
              <a:rPr lang="en-US" altLang="zh-CN" sz="2000" kern="0" dirty="0">
                <a:solidFill>
                  <a:srgbClr val="3E75CF"/>
                </a:solidFill>
                <a:latin typeface="思源黑体" panose="020B0500000000000000" pitchFamily="34" charset="-122"/>
                <a:ea typeface="思源黑体" panose="020B0500000000000000" pitchFamily="34" charset="-122"/>
              </a:rPr>
              <a:t>:health monitoring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04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0EDD00-52A9-B8E5-93CB-85094BE6197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6CAAC4A-E24C-F33A-AD61-B2A544780DFA}"/>
              </a:ext>
            </a:extLst>
          </p:cNvPr>
          <p:cNvSpPr/>
          <p:nvPr/>
        </p:nvSpPr>
        <p:spPr>
          <a:xfrm>
            <a:off x="323273" y="378069"/>
            <a:ext cx="11545454" cy="6101862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ED371-645E-429F-FD5B-9C7995EA3E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8068"/>
            <a:ext cx="11734800" cy="56399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731F0D0-1C3C-F344-BECF-37268C904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593" y="719172"/>
            <a:ext cx="10559612" cy="343461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F097B70-386A-E9E9-FEF3-88A054066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95" y="2129363"/>
            <a:ext cx="10540410" cy="213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B3745-B127-9275-498F-E415D7C8B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3B260C0-7B8B-3790-F760-9F44DF2E9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94" y="1365072"/>
            <a:ext cx="7059156" cy="4873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53CEDA-1C2E-8609-A014-739F574F85C1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5D1541-F7C9-C3E0-DE60-D7AD6D0DD3A5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筛选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结果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96FC112-F009-06A0-2F9C-71F145C083E5}"/>
              </a:ext>
            </a:extLst>
          </p:cNvPr>
          <p:cNvSpPr txBox="1">
            <a:spLocks/>
          </p:cNvSpPr>
          <p:nvPr/>
        </p:nvSpPr>
        <p:spPr>
          <a:xfrm>
            <a:off x="8442389" y="2409435"/>
            <a:ext cx="3322319" cy="1491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您可以通过应用筛选器继续优化检索结果。单击检索框下方的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所有筛选器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按钮以显示全部筛选条件。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点击箭头以打开筛选区来显示可用的筛选条件。选择完成后，点击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应用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按钮以更新结果。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3454A4CA-E887-4ABB-876F-9DA23690DF18}"/>
              </a:ext>
            </a:extLst>
          </p:cNvPr>
          <p:cNvSpPr/>
          <p:nvPr/>
        </p:nvSpPr>
        <p:spPr>
          <a:xfrm>
            <a:off x="6385096" y="5891001"/>
            <a:ext cx="1277154" cy="34795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1C0D753-E5EF-77EB-9C8C-E319E0D24918}"/>
              </a:ext>
            </a:extLst>
          </p:cNvPr>
          <p:cNvSpPr/>
          <p:nvPr/>
        </p:nvSpPr>
        <p:spPr>
          <a:xfrm>
            <a:off x="2266250" y="2209126"/>
            <a:ext cx="849184" cy="314013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8" name="图形 7" descr="徽章 1 纯色填充">
            <a:extLst>
              <a:ext uri="{FF2B5EF4-FFF2-40B4-BE49-F238E27FC236}">
                <a16:creationId xmlns:a16="http://schemas.microsoft.com/office/drawing/2014/main" id="{21FBC991-7507-9973-E88E-8425B9D89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10473" y="2523139"/>
            <a:ext cx="343857" cy="343857"/>
          </a:xfrm>
          <a:prstGeom prst="rect">
            <a:avLst/>
          </a:prstGeom>
        </p:spPr>
      </p:pic>
      <p:pic>
        <p:nvPicPr>
          <p:cNvPr id="9" name="图形 8" descr="徽章 纯色填充">
            <a:extLst>
              <a:ext uri="{FF2B5EF4-FFF2-40B4-BE49-F238E27FC236}">
                <a16:creationId xmlns:a16="http://schemas.microsoft.com/office/drawing/2014/main" id="{57E2A0A3-8F89-924C-963A-3CA5FDC83F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3673" y="5480897"/>
            <a:ext cx="343857" cy="343857"/>
          </a:xfrm>
          <a:prstGeom prst="rect">
            <a:avLst/>
          </a:prstGeom>
        </p:spPr>
      </p:pic>
      <p:pic>
        <p:nvPicPr>
          <p:cNvPr id="10" name="图形 9" descr="徽章 1 纯色填充">
            <a:extLst>
              <a:ext uri="{FF2B5EF4-FFF2-40B4-BE49-F238E27FC236}">
                <a16:creationId xmlns:a16="http://schemas.microsoft.com/office/drawing/2014/main" id="{0FA46B7B-BD23-C71E-2810-894ECC43B6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9284" y="2415530"/>
            <a:ext cx="343857" cy="343857"/>
          </a:xfrm>
          <a:prstGeom prst="rect">
            <a:avLst/>
          </a:prstGeom>
        </p:spPr>
      </p:pic>
      <p:pic>
        <p:nvPicPr>
          <p:cNvPr id="11" name="图形 10" descr="徽章 纯色填充">
            <a:extLst>
              <a:ext uri="{FF2B5EF4-FFF2-40B4-BE49-F238E27FC236}">
                <a16:creationId xmlns:a16="http://schemas.microsoft.com/office/drawing/2014/main" id="{6B253998-7868-E1E3-4D05-CDFA7D4808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39283" y="3876092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4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E15A6-0991-3D15-03A8-316630AA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13C019-89B4-1EE5-4DA7-D3B589B70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5" y="1616934"/>
            <a:ext cx="8158095" cy="429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72CB93-2DA4-E6EC-BA84-6DAF5F6E55B2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7C924-D236-226D-0E05-8F55E2AD6B1B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查看结果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29D93FF-59FA-05F3-F675-D5B0881DCF9C}"/>
              </a:ext>
            </a:extLst>
          </p:cNvPr>
          <p:cNvSpPr txBox="1">
            <a:spLocks/>
          </p:cNvSpPr>
          <p:nvPr/>
        </p:nvSpPr>
        <p:spPr>
          <a:xfrm>
            <a:off x="8191684" y="2073247"/>
            <a:ext cx="3635269" cy="3627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勾选复选框，一次性选择当前页面的所有记录（最多</a:t>
            </a:r>
            <a:r>
              <a:rPr lang="en-US" altLang="zh-CN" sz="2000" dirty="0">
                <a:latin typeface="思源黑体 CN Normal" panose="020B0400000000000000" pitchFamily="34" charset="-122"/>
                <a:ea typeface="思源黑体" panose="020B0500000000000000"/>
              </a:rPr>
              <a:t>50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条），然后使用旁边工具对文章执行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下载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、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保存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、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添加到项目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、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分享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、或复制以及导出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引文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的操作。</a:t>
            </a: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使用结果顶部的下拉菜单可调整每页的文章数量或对结果进行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排序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。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3E7663-A271-A43D-9BFD-23ADD29DE65D}"/>
              </a:ext>
            </a:extLst>
          </p:cNvPr>
          <p:cNvSpPr/>
          <p:nvPr/>
        </p:nvSpPr>
        <p:spPr>
          <a:xfrm>
            <a:off x="408495" y="3176989"/>
            <a:ext cx="2297181" cy="30592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86239BDA-93BC-0A6F-1F5E-3FB1572E1F3F}"/>
              </a:ext>
            </a:extLst>
          </p:cNvPr>
          <p:cNvSpPr/>
          <p:nvPr/>
        </p:nvSpPr>
        <p:spPr>
          <a:xfrm>
            <a:off x="705366" y="3509077"/>
            <a:ext cx="1433429" cy="112741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5630AFE-8BE6-315A-66DB-7A8F89514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294" y="3437092"/>
            <a:ext cx="872673" cy="642817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65B824-0248-A73B-766C-DDB313087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67" y="3429000"/>
            <a:ext cx="662204" cy="868655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CC3B0511-39C3-05B2-D8B7-21E941D51F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09" y="3514094"/>
            <a:ext cx="343857" cy="343857"/>
          </a:xfrm>
          <a:prstGeom prst="rect">
            <a:avLst/>
          </a:prstGeom>
        </p:spPr>
      </p:pic>
      <p:pic>
        <p:nvPicPr>
          <p:cNvPr id="6" name="图形 5" descr="徽章 1 纯色填充">
            <a:extLst>
              <a:ext uri="{FF2B5EF4-FFF2-40B4-BE49-F238E27FC236}">
                <a16:creationId xmlns:a16="http://schemas.microsoft.com/office/drawing/2014/main" id="{C2CB0684-96D0-AF9D-282B-F822D09C2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703" y="2088905"/>
            <a:ext cx="343857" cy="343857"/>
          </a:xfrm>
          <a:prstGeom prst="rect">
            <a:avLst/>
          </a:prstGeom>
        </p:spPr>
      </p:pic>
      <p:pic>
        <p:nvPicPr>
          <p:cNvPr id="10" name="图形 9" descr="徽章 纯色填充">
            <a:extLst>
              <a:ext uri="{FF2B5EF4-FFF2-40B4-BE49-F238E27FC236}">
                <a16:creationId xmlns:a16="http://schemas.microsoft.com/office/drawing/2014/main" id="{74235897-D673-C34A-2239-CC48D1CF5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34823" y="4254414"/>
            <a:ext cx="343857" cy="343857"/>
          </a:xfrm>
          <a:prstGeom prst="rect">
            <a:avLst/>
          </a:prstGeom>
        </p:spPr>
      </p:pic>
      <p:pic>
        <p:nvPicPr>
          <p:cNvPr id="12" name="图形 11" descr="徽章 纯色填充">
            <a:extLst>
              <a:ext uri="{FF2B5EF4-FFF2-40B4-BE49-F238E27FC236}">
                <a16:creationId xmlns:a16="http://schemas.microsoft.com/office/drawing/2014/main" id="{BF3A2218-C35A-7BDA-427E-C840519961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3152" y="2964551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99F8-5FD3-945A-70AF-91E9985F7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BA913A0D-BA34-50E7-4794-B4BF876DB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94" y="1664997"/>
            <a:ext cx="6917819" cy="4516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 descr="图形用户界面, 应用程序&#10;&#10;描述已自动生成">
            <a:extLst>
              <a:ext uri="{FF2B5EF4-FFF2-40B4-BE49-F238E27FC236}">
                <a16:creationId xmlns:a16="http://schemas.microsoft.com/office/drawing/2014/main" id="{AF045655-DC6C-68BF-C902-E45978104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1142566"/>
            <a:ext cx="3647989" cy="5377212"/>
          </a:xfrm>
          <a:prstGeom prst="rect">
            <a:avLst/>
          </a:prstGeom>
          <a:ln w="28575">
            <a:solidFill>
              <a:schemeClr val="accent4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6F078F0-CF8E-8F80-25A2-04B46A7E43E1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8CC290-CEEF-D048-1325-6EB9D7822460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检索快讯创建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C9C530-F721-9A8B-7A4A-D80834F8417C}"/>
              </a:ext>
            </a:extLst>
          </p:cNvPr>
          <p:cNvSpPr txBox="1">
            <a:spLocks/>
          </p:cNvSpPr>
          <p:nvPr/>
        </p:nvSpPr>
        <p:spPr>
          <a:xfrm>
            <a:off x="8297497" y="2167339"/>
            <a:ext cx="3419423" cy="3627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展开右侧    图标，点击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创建提醒。</a:t>
            </a:r>
            <a:endParaRPr lang="en-US" altLang="zh-CN" sz="2000" dirty="0">
              <a:solidFill>
                <a:schemeClr val="accent2"/>
              </a:solidFill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填写快讯名称，选择邮件接收频率和通知形式，输入收件人邮箱地址，再点击下方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创建提醒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以创建检索快讯。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注意：该功能需要先登录</a:t>
            </a:r>
            <a:r>
              <a:rPr lang="en-US" altLang="zh-CN" sz="2000" dirty="0" err="1">
                <a:latin typeface="思源黑体 CN Normal" panose="020B0400000000000000" pitchFamily="34" charset="-122"/>
                <a:ea typeface="思源黑体" panose="020B0500000000000000"/>
              </a:rPr>
              <a:t>MyEBSCO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个人账户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6000B965-5D22-187C-83E4-595B3883F99B}"/>
              </a:ext>
            </a:extLst>
          </p:cNvPr>
          <p:cNvSpPr/>
          <p:nvPr/>
        </p:nvSpPr>
        <p:spPr>
          <a:xfrm>
            <a:off x="4176886" y="6255143"/>
            <a:ext cx="581232" cy="278012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C44D18BC-3159-461F-5722-192AEE1D9114}"/>
              </a:ext>
            </a:extLst>
          </p:cNvPr>
          <p:cNvSpPr/>
          <p:nvPr/>
        </p:nvSpPr>
        <p:spPr>
          <a:xfrm>
            <a:off x="6541207" y="3714243"/>
            <a:ext cx="846821" cy="26703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F66B175E-1D40-64AB-B79E-ACFCA77FD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6430" y="2167339"/>
            <a:ext cx="252566" cy="315707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ADA36216-1611-826A-D4D2-39F36FE1E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28769" y="3300912"/>
            <a:ext cx="343857" cy="343857"/>
          </a:xfrm>
          <a:prstGeom prst="rect">
            <a:avLst/>
          </a:prstGeom>
        </p:spPr>
      </p:pic>
      <p:pic>
        <p:nvPicPr>
          <p:cNvPr id="6" name="图形 5" descr="徽章 纯色填充">
            <a:extLst>
              <a:ext uri="{FF2B5EF4-FFF2-40B4-BE49-F238E27FC236}">
                <a16:creationId xmlns:a16="http://schemas.microsoft.com/office/drawing/2014/main" id="{8F74BB10-79AC-1C15-DC9E-1DFF5C09CB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14102" y="6006844"/>
            <a:ext cx="343857" cy="343857"/>
          </a:xfrm>
          <a:prstGeom prst="rect">
            <a:avLst/>
          </a:prstGeom>
        </p:spPr>
      </p:pic>
      <p:pic>
        <p:nvPicPr>
          <p:cNvPr id="8" name="图形 7" descr="徽章 1 纯色填充">
            <a:extLst>
              <a:ext uri="{FF2B5EF4-FFF2-40B4-BE49-F238E27FC236}">
                <a16:creationId xmlns:a16="http://schemas.microsoft.com/office/drawing/2014/main" id="{D5F7214E-C9E9-DE6F-C351-6B33DFB83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1194" y="2167339"/>
            <a:ext cx="343857" cy="343857"/>
          </a:xfrm>
          <a:prstGeom prst="rect">
            <a:avLst/>
          </a:prstGeom>
        </p:spPr>
      </p:pic>
      <p:pic>
        <p:nvPicPr>
          <p:cNvPr id="9" name="图形 8" descr="徽章 纯色填充">
            <a:extLst>
              <a:ext uri="{FF2B5EF4-FFF2-40B4-BE49-F238E27FC236}">
                <a16:creationId xmlns:a16="http://schemas.microsoft.com/office/drawing/2014/main" id="{4E3B7349-AB0A-C0F4-503C-26C3A949EA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99317" y="2957055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8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C52B8-DED7-0565-944A-331F6083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AF1953D-644E-52FB-EF89-A972A4900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54" y="2746984"/>
            <a:ext cx="6873947" cy="3522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A9034E0-963E-370F-7DC2-966CDB75E4C6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19263B-789B-C8B1-75B5-F01218458A27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Calibri" panose="020F0502020204030204" pitchFamily="34" charset="0"/>
              </a:rPr>
              <a:t>查看全文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3B44CD3-170B-16C3-C83F-C358AE50187B}"/>
              </a:ext>
            </a:extLst>
          </p:cNvPr>
          <p:cNvSpPr txBox="1">
            <a:spLocks/>
          </p:cNvSpPr>
          <p:nvPr/>
        </p:nvSpPr>
        <p:spPr>
          <a:xfrm>
            <a:off x="8322120" y="2159980"/>
            <a:ext cx="3443699" cy="3627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在结果列表中，点击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访问选项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，从菜单中点击</a:t>
            </a:r>
            <a:r>
              <a:rPr lang="en-US" altLang="zh-CN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PDF/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在线全文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来选择要阅读的文献。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如果只有一个全文选项可用，则会显示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立即获取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这一选项。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若要查看有关文献的详细信息，请单击文章标题。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7424F5DC-1DDE-3B7B-BF8E-857AF8EA801D}"/>
              </a:ext>
            </a:extLst>
          </p:cNvPr>
          <p:cNvSpPr/>
          <p:nvPr/>
        </p:nvSpPr>
        <p:spPr>
          <a:xfrm>
            <a:off x="2420535" y="5481316"/>
            <a:ext cx="3001129" cy="67831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DFD2F31-5ECA-B383-5C2B-65FB794D7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636" y="1287048"/>
            <a:ext cx="6196465" cy="2450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828DFA35-D56B-1768-6AB2-B5D03FEF2DFB}"/>
              </a:ext>
            </a:extLst>
          </p:cNvPr>
          <p:cNvSpPr/>
          <p:nvPr/>
        </p:nvSpPr>
        <p:spPr>
          <a:xfrm>
            <a:off x="2856156" y="3269273"/>
            <a:ext cx="1060389" cy="31549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" name="图形 2" descr="徽章 纯色填充">
            <a:extLst>
              <a:ext uri="{FF2B5EF4-FFF2-40B4-BE49-F238E27FC236}">
                <a16:creationId xmlns:a16="http://schemas.microsoft.com/office/drawing/2014/main" id="{2AAFA2E3-C287-26B9-E774-0B49FE37DC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16545" y="3276926"/>
            <a:ext cx="343857" cy="343857"/>
          </a:xfrm>
          <a:prstGeom prst="rect">
            <a:avLst/>
          </a:prstGeom>
        </p:spPr>
      </p:pic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FF7F163D-0DF2-8BD9-996F-7C04260B1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2143" y="2168593"/>
            <a:ext cx="343857" cy="343857"/>
          </a:xfrm>
          <a:prstGeom prst="rect">
            <a:avLst/>
          </a:prstGeom>
        </p:spPr>
      </p:pic>
      <p:pic>
        <p:nvPicPr>
          <p:cNvPr id="6" name="图形 5" descr="徽章 3 纯色填充">
            <a:extLst>
              <a:ext uri="{FF2B5EF4-FFF2-40B4-BE49-F238E27FC236}">
                <a16:creationId xmlns:a16="http://schemas.microsoft.com/office/drawing/2014/main" id="{917B6ABD-C76D-CFD9-0DD4-6F8E1F1D59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4302" y="1712788"/>
            <a:ext cx="343857" cy="343857"/>
          </a:xfrm>
          <a:prstGeom prst="rect">
            <a:avLst/>
          </a:prstGeom>
        </p:spPr>
      </p:pic>
      <p:pic>
        <p:nvPicPr>
          <p:cNvPr id="8" name="图形 7" descr="徽章 1 纯色填充">
            <a:extLst>
              <a:ext uri="{FF2B5EF4-FFF2-40B4-BE49-F238E27FC236}">
                <a16:creationId xmlns:a16="http://schemas.microsoft.com/office/drawing/2014/main" id="{9AEBD149-CB7F-9560-5C04-E5C9B7B23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89889" y="5132068"/>
            <a:ext cx="343857" cy="343857"/>
          </a:xfrm>
          <a:prstGeom prst="rect">
            <a:avLst/>
          </a:prstGeom>
        </p:spPr>
      </p:pic>
      <p:pic>
        <p:nvPicPr>
          <p:cNvPr id="9" name="图形 8" descr="徽章 纯色填充">
            <a:extLst>
              <a:ext uri="{FF2B5EF4-FFF2-40B4-BE49-F238E27FC236}">
                <a16:creationId xmlns:a16="http://schemas.microsoft.com/office/drawing/2014/main" id="{F7032535-C469-56B1-5602-BAB41B5133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5610" y="3276926"/>
            <a:ext cx="343857" cy="343857"/>
          </a:xfrm>
          <a:prstGeom prst="rect">
            <a:avLst/>
          </a:prstGeom>
        </p:spPr>
      </p:pic>
      <p:pic>
        <p:nvPicPr>
          <p:cNvPr id="11" name="图形 10" descr="徽章 3 纯色填充">
            <a:extLst>
              <a:ext uri="{FF2B5EF4-FFF2-40B4-BE49-F238E27FC236}">
                <a16:creationId xmlns:a16="http://schemas.microsoft.com/office/drawing/2014/main" id="{B3DC5ED9-B507-EE64-E524-C0743C64A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26258" y="4079785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1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0A1D6-C476-3314-EBC1-FAB3550E5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1114BC-63BD-D3C7-258E-0BE7CB004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4968"/>
            <a:ext cx="9196657" cy="257110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0419FA-A7FA-175A-5EC2-F09B9470B4FE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A556D3-15B6-1D09-80C8-F28655E9B5B7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Calibri" panose="020F0502020204030204" pitchFamily="34" charset="0"/>
              </a:rPr>
              <a:t>AI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+mn-ea"/>
                <a:cs typeface="Calibri" panose="020F0502020204030204" pitchFamily="34" charset="0"/>
              </a:rPr>
              <a:t>洞察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C0B23E-D61E-2EF4-8A0C-20FCB8BC3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241" y="2956893"/>
            <a:ext cx="7503617" cy="382507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A90CCE-CD65-3BE2-322B-03B92446F58B}"/>
              </a:ext>
            </a:extLst>
          </p:cNvPr>
          <p:cNvSpPr txBox="1">
            <a:spLocks/>
          </p:cNvSpPr>
          <p:nvPr/>
        </p:nvSpPr>
        <p:spPr>
          <a:xfrm>
            <a:off x="8521519" y="1409487"/>
            <a:ext cx="3498552" cy="2420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点击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F56">
                    <a:lumMod val="75000"/>
                    <a:lumOff val="25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生成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F56">
                    <a:lumMod val="75000"/>
                    <a:lumOff val="25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AI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F56">
                    <a:lumMod val="75000"/>
                    <a:lumOff val="25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洞察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，利用生成式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AI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，获取文章要点的简短摘要。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注：受出版社限制，并非所有期刊都适用于</a:t>
            </a:r>
            <a:r>
              <a:rPr kumimoji="0" lang="en-AU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AI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洞察功能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E91896F3-193D-ACB1-7CE2-3F50D9C7E0A8}"/>
              </a:ext>
            </a:extLst>
          </p:cNvPr>
          <p:cNvSpPr/>
          <p:nvPr/>
        </p:nvSpPr>
        <p:spPr>
          <a:xfrm>
            <a:off x="2823414" y="3075783"/>
            <a:ext cx="1391234" cy="35321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ED554B36-AB98-B102-F7D6-E5A974BFD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3414" y="2731926"/>
            <a:ext cx="343857" cy="343857"/>
          </a:xfrm>
          <a:prstGeom prst="rect">
            <a:avLst/>
          </a:prstGeom>
        </p:spPr>
      </p:pic>
      <p:pic>
        <p:nvPicPr>
          <p:cNvPr id="8" name="图形 7" descr="徽章 1 纯色填充">
            <a:extLst>
              <a:ext uri="{FF2B5EF4-FFF2-40B4-BE49-F238E27FC236}">
                <a16:creationId xmlns:a16="http://schemas.microsoft.com/office/drawing/2014/main" id="{F90B07E6-106C-B19A-F410-7FCDA4A944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7662" y="1409487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615AE6C6-9966-729C-3B71-E97652811D4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65">
            <a:extLst>
              <a:ext uri="{FF2B5EF4-FFF2-40B4-BE49-F238E27FC236}">
                <a16:creationId xmlns:a16="http://schemas.microsoft.com/office/drawing/2014/main" id="{7C91CE29-D5AD-4026-96DA-B63D2FE9C4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4380" r="2655" b="4714"/>
          <a:stretch/>
        </p:blipFill>
        <p:spPr>
          <a:xfrm>
            <a:off x="343111" y="300726"/>
            <a:ext cx="11525112" cy="62334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99179B2-1B1A-43C8-936F-87F65DE6B682}"/>
              </a:ext>
            </a:extLst>
          </p:cNvPr>
          <p:cNvSpPr/>
          <p:nvPr/>
        </p:nvSpPr>
        <p:spPr>
          <a:xfrm>
            <a:off x="323272" y="1563329"/>
            <a:ext cx="3938045" cy="23945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高校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653B79-F266-4505-ABB2-954C546FC13A}"/>
              </a:ext>
            </a:extLst>
          </p:cNvPr>
          <p:cNvSpPr/>
          <p:nvPr/>
        </p:nvSpPr>
        <p:spPr>
          <a:xfrm>
            <a:off x="323273" y="3957852"/>
            <a:ext cx="3938044" cy="2572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企业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A4E254-B9A9-4786-BC0B-6BF7908659C1}"/>
              </a:ext>
            </a:extLst>
          </p:cNvPr>
          <p:cNvSpPr/>
          <p:nvPr/>
        </p:nvSpPr>
        <p:spPr>
          <a:xfrm>
            <a:off x="7944465" y="3957851"/>
            <a:ext cx="3924262" cy="25722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公共图书馆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9C55C-CE74-4E98-987C-72DA584C700C}"/>
              </a:ext>
            </a:extLst>
          </p:cNvPr>
          <p:cNvSpPr/>
          <p:nvPr/>
        </p:nvSpPr>
        <p:spPr>
          <a:xfrm>
            <a:off x="4261318" y="1563327"/>
            <a:ext cx="3683148" cy="23945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医院和医学院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F00EF0-F426-4240-9817-FA0AE264E9A8}"/>
              </a:ext>
            </a:extLst>
          </p:cNvPr>
          <p:cNvSpPr/>
          <p:nvPr/>
        </p:nvSpPr>
        <p:spPr>
          <a:xfrm>
            <a:off x="7944465" y="1563327"/>
            <a:ext cx="3924262" cy="2394524"/>
          </a:xfrm>
          <a:prstGeom prst="rect">
            <a:avLst/>
          </a:prstGeom>
          <a:solidFill>
            <a:srgbClr val="93B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中学图书馆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tx2"/>
                </a:solidFill>
                <a:latin typeface="思源黑体 CN Bold" panose="020B0800000000000000" pitchFamily="34" charset="-122"/>
                <a:ea typeface="思源黑体 CN" panose="020B0500000000000000"/>
              </a:rPr>
              <a:t>提供最优质的研究、临床决策支持、学习和情报收集</a:t>
            </a:r>
            <a:br>
              <a:rPr lang="en-US" sz="2800" b="1" dirty="0">
                <a:latin typeface="思源黑体 CN Bold" panose="020B0800000000000000" pitchFamily="34" charset="-122"/>
                <a:ea typeface="思源黑体 CN" panose="020B0500000000000000"/>
              </a:rPr>
            </a:br>
            <a:endParaRPr lang="en-US" sz="2800" b="1" dirty="0">
              <a:solidFill>
                <a:schemeClr val="tx2"/>
              </a:solidFill>
              <a:latin typeface="思源黑体 CN Bold" panose="020B0800000000000000" pitchFamily="34" charset="-122"/>
              <a:ea typeface="思源黑体 CN" panose="020B050000000000000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B5304D-DC79-4AD7-AE63-8206BE23BA10}"/>
              </a:ext>
            </a:extLst>
          </p:cNvPr>
          <p:cNvSpPr/>
          <p:nvPr/>
        </p:nvSpPr>
        <p:spPr>
          <a:xfrm>
            <a:off x="4251095" y="3957851"/>
            <a:ext cx="3693369" cy="2572257"/>
          </a:xfrm>
          <a:prstGeom prst="rect">
            <a:avLst/>
          </a:prstGeom>
          <a:solidFill>
            <a:srgbClr val="FCB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政府机构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438F32-BB06-41AB-9813-D5DD54863AA9}"/>
              </a:ext>
            </a:extLst>
          </p:cNvPr>
          <p:cNvGrpSpPr/>
          <p:nvPr/>
        </p:nvGrpSpPr>
        <p:grpSpPr>
          <a:xfrm>
            <a:off x="1928756" y="2109892"/>
            <a:ext cx="727076" cy="485775"/>
            <a:chOff x="2400300" y="1243013"/>
            <a:chExt cx="727076" cy="485775"/>
          </a:xfrm>
          <a:solidFill>
            <a:srgbClr val="768EB4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51919332-70B8-4F85-B26A-96442E8384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0300" y="1243013"/>
              <a:ext cx="727075" cy="303212"/>
            </a:xfrm>
            <a:custGeom>
              <a:avLst/>
              <a:gdLst>
                <a:gd name="T0" fmla="*/ 132 w 264"/>
                <a:gd name="T1" fmla="*/ 110 h 110"/>
                <a:gd name="T2" fmla="*/ 130 w 264"/>
                <a:gd name="T3" fmla="*/ 109 h 110"/>
                <a:gd name="T4" fmla="*/ 3 w 264"/>
                <a:gd name="T5" fmla="*/ 60 h 110"/>
                <a:gd name="T6" fmla="*/ 0 w 264"/>
                <a:gd name="T7" fmla="*/ 55 h 110"/>
                <a:gd name="T8" fmla="*/ 3 w 264"/>
                <a:gd name="T9" fmla="*/ 50 h 110"/>
                <a:gd name="T10" fmla="*/ 130 w 264"/>
                <a:gd name="T11" fmla="*/ 0 h 110"/>
                <a:gd name="T12" fmla="*/ 134 w 264"/>
                <a:gd name="T13" fmla="*/ 0 h 110"/>
                <a:gd name="T14" fmla="*/ 260 w 264"/>
                <a:gd name="T15" fmla="*/ 50 h 110"/>
                <a:gd name="T16" fmla="*/ 264 w 264"/>
                <a:gd name="T17" fmla="*/ 55 h 110"/>
                <a:gd name="T18" fmla="*/ 260 w 264"/>
                <a:gd name="T19" fmla="*/ 60 h 110"/>
                <a:gd name="T20" fmla="*/ 134 w 264"/>
                <a:gd name="T21" fmla="*/ 109 h 110"/>
                <a:gd name="T22" fmla="*/ 132 w 264"/>
                <a:gd name="T23" fmla="*/ 110 h 110"/>
                <a:gd name="T24" fmla="*/ 20 w 264"/>
                <a:gd name="T25" fmla="*/ 55 h 110"/>
                <a:gd name="T26" fmla="*/ 132 w 264"/>
                <a:gd name="T27" fmla="*/ 98 h 110"/>
                <a:gd name="T28" fmla="*/ 243 w 264"/>
                <a:gd name="T29" fmla="*/ 55 h 110"/>
                <a:gd name="T30" fmla="*/ 132 w 264"/>
                <a:gd name="T31" fmla="*/ 11 h 110"/>
                <a:gd name="T32" fmla="*/ 20 w 264"/>
                <a:gd name="T33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110">
                  <a:moveTo>
                    <a:pt x="132" y="110"/>
                  </a:moveTo>
                  <a:cubicBezTo>
                    <a:pt x="131" y="110"/>
                    <a:pt x="130" y="110"/>
                    <a:pt x="130" y="109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1" y="59"/>
                    <a:pt x="0" y="57"/>
                    <a:pt x="0" y="55"/>
                  </a:cubicBezTo>
                  <a:cubicBezTo>
                    <a:pt x="0" y="52"/>
                    <a:pt x="1" y="50"/>
                    <a:pt x="3" y="5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1" y="0"/>
                    <a:pt x="133" y="0"/>
                    <a:pt x="134" y="0"/>
                  </a:cubicBezTo>
                  <a:cubicBezTo>
                    <a:pt x="260" y="50"/>
                    <a:pt x="260" y="50"/>
                    <a:pt x="260" y="50"/>
                  </a:cubicBezTo>
                  <a:cubicBezTo>
                    <a:pt x="262" y="50"/>
                    <a:pt x="264" y="52"/>
                    <a:pt x="264" y="55"/>
                  </a:cubicBezTo>
                  <a:cubicBezTo>
                    <a:pt x="264" y="57"/>
                    <a:pt x="262" y="59"/>
                    <a:pt x="260" y="60"/>
                  </a:cubicBezTo>
                  <a:cubicBezTo>
                    <a:pt x="134" y="109"/>
                    <a:pt x="134" y="109"/>
                    <a:pt x="134" y="109"/>
                  </a:cubicBezTo>
                  <a:cubicBezTo>
                    <a:pt x="133" y="110"/>
                    <a:pt x="133" y="110"/>
                    <a:pt x="132" y="110"/>
                  </a:cubicBezTo>
                  <a:close/>
                  <a:moveTo>
                    <a:pt x="20" y="55"/>
                  </a:moveTo>
                  <a:cubicBezTo>
                    <a:pt x="132" y="98"/>
                    <a:pt x="132" y="98"/>
                    <a:pt x="132" y="98"/>
                  </a:cubicBezTo>
                  <a:cubicBezTo>
                    <a:pt x="243" y="55"/>
                    <a:pt x="243" y="55"/>
                    <a:pt x="243" y="55"/>
                  </a:cubicBezTo>
                  <a:cubicBezTo>
                    <a:pt x="132" y="11"/>
                    <a:pt x="132" y="11"/>
                    <a:pt x="132" y="11"/>
                  </a:cubicBezTo>
                  <a:lnTo>
                    <a:pt x="20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3A72813-88AF-4012-92FB-C646A9828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788" y="1414463"/>
              <a:ext cx="546100" cy="314325"/>
            </a:xfrm>
            <a:custGeom>
              <a:avLst/>
              <a:gdLst>
                <a:gd name="T0" fmla="*/ 99 w 198"/>
                <a:gd name="T1" fmla="*/ 114 h 114"/>
                <a:gd name="T2" fmla="*/ 2 w 198"/>
                <a:gd name="T3" fmla="*/ 90 h 114"/>
                <a:gd name="T4" fmla="*/ 0 w 198"/>
                <a:gd name="T5" fmla="*/ 86 h 114"/>
                <a:gd name="T6" fmla="*/ 0 w 198"/>
                <a:gd name="T7" fmla="*/ 6 h 114"/>
                <a:gd name="T8" fmla="*/ 5 w 198"/>
                <a:gd name="T9" fmla="*/ 0 h 114"/>
                <a:gd name="T10" fmla="*/ 11 w 198"/>
                <a:gd name="T11" fmla="*/ 6 h 114"/>
                <a:gd name="T12" fmla="*/ 11 w 198"/>
                <a:gd name="T13" fmla="*/ 84 h 114"/>
                <a:gd name="T14" fmla="*/ 187 w 198"/>
                <a:gd name="T15" fmla="*/ 84 h 114"/>
                <a:gd name="T16" fmla="*/ 187 w 198"/>
                <a:gd name="T17" fmla="*/ 6 h 114"/>
                <a:gd name="T18" fmla="*/ 192 w 198"/>
                <a:gd name="T19" fmla="*/ 0 h 114"/>
                <a:gd name="T20" fmla="*/ 198 w 198"/>
                <a:gd name="T21" fmla="*/ 6 h 114"/>
                <a:gd name="T22" fmla="*/ 198 w 198"/>
                <a:gd name="T23" fmla="*/ 86 h 114"/>
                <a:gd name="T24" fmla="*/ 196 w 198"/>
                <a:gd name="T25" fmla="*/ 90 h 114"/>
                <a:gd name="T26" fmla="*/ 99 w 198"/>
                <a:gd name="T2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8" h="114">
                  <a:moveTo>
                    <a:pt x="99" y="114"/>
                  </a:moveTo>
                  <a:cubicBezTo>
                    <a:pt x="59" y="114"/>
                    <a:pt x="20" y="106"/>
                    <a:pt x="2" y="90"/>
                  </a:cubicBezTo>
                  <a:cubicBezTo>
                    <a:pt x="1" y="89"/>
                    <a:pt x="0" y="88"/>
                    <a:pt x="0" y="8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6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45" y="109"/>
                    <a:pt x="152" y="109"/>
                    <a:pt x="187" y="84"/>
                  </a:cubicBezTo>
                  <a:cubicBezTo>
                    <a:pt x="187" y="6"/>
                    <a:pt x="187" y="6"/>
                    <a:pt x="187" y="6"/>
                  </a:cubicBezTo>
                  <a:cubicBezTo>
                    <a:pt x="187" y="2"/>
                    <a:pt x="189" y="0"/>
                    <a:pt x="192" y="0"/>
                  </a:cubicBezTo>
                  <a:cubicBezTo>
                    <a:pt x="195" y="0"/>
                    <a:pt x="198" y="2"/>
                    <a:pt x="198" y="6"/>
                  </a:cubicBezTo>
                  <a:cubicBezTo>
                    <a:pt x="198" y="86"/>
                    <a:pt x="198" y="86"/>
                    <a:pt x="198" y="86"/>
                  </a:cubicBezTo>
                  <a:cubicBezTo>
                    <a:pt x="198" y="88"/>
                    <a:pt x="197" y="89"/>
                    <a:pt x="196" y="90"/>
                  </a:cubicBezTo>
                  <a:cubicBezTo>
                    <a:pt x="178" y="106"/>
                    <a:pt x="138" y="114"/>
                    <a:pt x="9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312CFD55-D6D9-4958-B58C-4144B0913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213" y="1377950"/>
              <a:ext cx="30163" cy="230187"/>
            </a:xfrm>
            <a:custGeom>
              <a:avLst/>
              <a:gdLst>
                <a:gd name="T0" fmla="*/ 5 w 11"/>
                <a:gd name="T1" fmla="*/ 83 h 83"/>
                <a:gd name="T2" fmla="*/ 0 w 11"/>
                <a:gd name="T3" fmla="*/ 77 h 83"/>
                <a:gd name="T4" fmla="*/ 0 w 11"/>
                <a:gd name="T5" fmla="*/ 6 h 83"/>
                <a:gd name="T6" fmla="*/ 5 w 11"/>
                <a:gd name="T7" fmla="*/ 0 h 83"/>
                <a:gd name="T8" fmla="*/ 11 w 11"/>
                <a:gd name="T9" fmla="*/ 6 h 83"/>
                <a:gd name="T10" fmla="*/ 11 w 11"/>
                <a:gd name="T11" fmla="*/ 77 h 83"/>
                <a:gd name="T12" fmla="*/ 5 w 11"/>
                <a:gd name="T1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3">
                  <a:moveTo>
                    <a:pt x="5" y="83"/>
                  </a:moveTo>
                  <a:cubicBezTo>
                    <a:pt x="2" y="83"/>
                    <a:pt x="0" y="80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80"/>
                    <a:pt x="8" y="83"/>
                    <a:pt x="5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4D3CCE6-262A-44E7-AF59-7543BF7E4F1F}"/>
              </a:ext>
            </a:extLst>
          </p:cNvPr>
          <p:cNvGrpSpPr/>
          <p:nvPr/>
        </p:nvGrpSpPr>
        <p:grpSpPr>
          <a:xfrm>
            <a:off x="5770218" y="1988448"/>
            <a:ext cx="727075" cy="728663"/>
            <a:chOff x="1066800" y="5038725"/>
            <a:chExt cx="727075" cy="728663"/>
          </a:xfrm>
          <a:solidFill>
            <a:srgbClr val="8BACE2"/>
          </a:solidFill>
        </p:grpSpPr>
        <p:sp>
          <p:nvSpPr>
            <p:cNvPr id="24" name="Freeform 131">
              <a:extLst>
                <a:ext uri="{FF2B5EF4-FFF2-40B4-BE49-F238E27FC236}">
                  <a16:creationId xmlns:a16="http://schemas.microsoft.com/office/drawing/2014/main" id="{31C77BE0-532C-469D-A874-01B01BCAD3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800" y="5038725"/>
              <a:ext cx="727075" cy="728663"/>
            </a:xfrm>
            <a:custGeom>
              <a:avLst/>
              <a:gdLst>
                <a:gd name="T0" fmla="*/ 132 w 264"/>
                <a:gd name="T1" fmla="*/ 264 h 264"/>
                <a:gd name="T2" fmla="*/ 0 w 264"/>
                <a:gd name="T3" fmla="*/ 132 h 264"/>
                <a:gd name="T4" fmla="*/ 132 w 264"/>
                <a:gd name="T5" fmla="*/ 0 h 264"/>
                <a:gd name="T6" fmla="*/ 264 w 264"/>
                <a:gd name="T7" fmla="*/ 132 h 264"/>
                <a:gd name="T8" fmla="*/ 132 w 264"/>
                <a:gd name="T9" fmla="*/ 264 h 264"/>
                <a:gd name="T10" fmla="*/ 132 w 264"/>
                <a:gd name="T11" fmla="*/ 11 h 264"/>
                <a:gd name="T12" fmla="*/ 11 w 264"/>
                <a:gd name="T13" fmla="*/ 132 h 264"/>
                <a:gd name="T14" fmla="*/ 132 w 264"/>
                <a:gd name="T15" fmla="*/ 253 h 264"/>
                <a:gd name="T16" fmla="*/ 253 w 264"/>
                <a:gd name="T17" fmla="*/ 132 h 264"/>
                <a:gd name="T18" fmla="*/ 132 w 264"/>
                <a:gd name="T19" fmla="*/ 11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264">
                  <a:moveTo>
                    <a:pt x="132" y="264"/>
                  </a:moveTo>
                  <a:cubicBezTo>
                    <a:pt x="59" y="264"/>
                    <a:pt x="0" y="205"/>
                    <a:pt x="0" y="132"/>
                  </a:cubicBezTo>
                  <a:cubicBezTo>
                    <a:pt x="0" y="59"/>
                    <a:pt x="59" y="0"/>
                    <a:pt x="132" y="0"/>
                  </a:cubicBezTo>
                  <a:cubicBezTo>
                    <a:pt x="204" y="0"/>
                    <a:pt x="264" y="59"/>
                    <a:pt x="264" y="132"/>
                  </a:cubicBezTo>
                  <a:cubicBezTo>
                    <a:pt x="264" y="205"/>
                    <a:pt x="204" y="264"/>
                    <a:pt x="132" y="264"/>
                  </a:cubicBezTo>
                  <a:close/>
                  <a:moveTo>
                    <a:pt x="132" y="11"/>
                  </a:moveTo>
                  <a:cubicBezTo>
                    <a:pt x="65" y="11"/>
                    <a:pt x="11" y="65"/>
                    <a:pt x="11" y="132"/>
                  </a:cubicBezTo>
                  <a:cubicBezTo>
                    <a:pt x="11" y="199"/>
                    <a:pt x="65" y="253"/>
                    <a:pt x="132" y="253"/>
                  </a:cubicBezTo>
                  <a:cubicBezTo>
                    <a:pt x="198" y="253"/>
                    <a:pt x="253" y="199"/>
                    <a:pt x="253" y="132"/>
                  </a:cubicBezTo>
                  <a:cubicBezTo>
                    <a:pt x="253" y="65"/>
                    <a:pt x="198" y="11"/>
                    <a:pt x="13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25" name="Freeform 132">
              <a:extLst>
                <a:ext uri="{FF2B5EF4-FFF2-40B4-BE49-F238E27FC236}">
                  <a16:creationId xmlns:a16="http://schemas.microsoft.com/office/drawing/2014/main" id="{5ED418C1-3504-41A6-A118-70D8A7A89A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7450" y="5159375"/>
              <a:ext cx="485775" cy="485775"/>
            </a:xfrm>
            <a:custGeom>
              <a:avLst/>
              <a:gdLst>
                <a:gd name="T0" fmla="*/ 99 w 176"/>
                <a:gd name="T1" fmla="*/ 176 h 176"/>
                <a:gd name="T2" fmla="*/ 77 w 176"/>
                <a:gd name="T3" fmla="*/ 176 h 176"/>
                <a:gd name="T4" fmla="*/ 66 w 176"/>
                <a:gd name="T5" fmla="*/ 165 h 176"/>
                <a:gd name="T6" fmla="*/ 66 w 176"/>
                <a:gd name="T7" fmla="*/ 110 h 176"/>
                <a:gd name="T8" fmla="*/ 11 w 176"/>
                <a:gd name="T9" fmla="*/ 110 h 176"/>
                <a:gd name="T10" fmla="*/ 0 w 176"/>
                <a:gd name="T11" fmla="*/ 99 h 176"/>
                <a:gd name="T12" fmla="*/ 0 w 176"/>
                <a:gd name="T13" fmla="*/ 77 h 176"/>
                <a:gd name="T14" fmla="*/ 11 w 176"/>
                <a:gd name="T15" fmla="*/ 66 h 176"/>
                <a:gd name="T16" fmla="*/ 66 w 176"/>
                <a:gd name="T17" fmla="*/ 66 h 176"/>
                <a:gd name="T18" fmla="*/ 66 w 176"/>
                <a:gd name="T19" fmla="*/ 11 h 176"/>
                <a:gd name="T20" fmla="*/ 77 w 176"/>
                <a:gd name="T21" fmla="*/ 0 h 176"/>
                <a:gd name="T22" fmla="*/ 99 w 176"/>
                <a:gd name="T23" fmla="*/ 0 h 176"/>
                <a:gd name="T24" fmla="*/ 110 w 176"/>
                <a:gd name="T25" fmla="*/ 11 h 176"/>
                <a:gd name="T26" fmla="*/ 110 w 176"/>
                <a:gd name="T27" fmla="*/ 66 h 176"/>
                <a:gd name="T28" fmla="*/ 165 w 176"/>
                <a:gd name="T29" fmla="*/ 66 h 176"/>
                <a:gd name="T30" fmla="*/ 176 w 176"/>
                <a:gd name="T31" fmla="*/ 77 h 176"/>
                <a:gd name="T32" fmla="*/ 176 w 176"/>
                <a:gd name="T33" fmla="*/ 99 h 176"/>
                <a:gd name="T34" fmla="*/ 165 w 176"/>
                <a:gd name="T35" fmla="*/ 110 h 176"/>
                <a:gd name="T36" fmla="*/ 110 w 176"/>
                <a:gd name="T37" fmla="*/ 110 h 176"/>
                <a:gd name="T38" fmla="*/ 110 w 176"/>
                <a:gd name="T39" fmla="*/ 165 h 176"/>
                <a:gd name="T40" fmla="*/ 99 w 176"/>
                <a:gd name="T41" fmla="*/ 176 h 176"/>
                <a:gd name="T42" fmla="*/ 11 w 176"/>
                <a:gd name="T43" fmla="*/ 77 h 176"/>
                <a:gd name="T44" fmla="*/ 11 w 176"/>
                <a:gd name="T45" fmla="*/ 99 h 176"/>
                <a:gd name="T46" fmla="*/ 71 w 176"/>
                <a:gd name="T47" fmla="*/ 99 h 176"/>
                <a:gd name="T48" fmla="*/ 77 w 176"/>
                <a:gd name="T49" fmla="*/ 105 h 176"/>
                <a:gd name="T50" fmla="*/ 77 w 176"/>
                <a:gd name="T51" fmla="*/ 165 h 176"/>
                <a:gd name="T52" fmla="*/ 99 w 176"/>
                <a:gd name="T53" fmla="*/ 165 h 176"/>
                <a:gd name="T54" fmla="*/ 99 w 176"/>
                <a:gd name="T55" fmla="*/ 105 h 176"/>
                <a:gd name="T56" fmla="*/ 104 w 176"/>
                <a:gd name="T57" fmla="*/ 99 h 176"/>
                <a:gd name="T58" fmla="*/ 165 w 176"/>
                <a:gd name="T59" fmla="*/ 99 h 176"/>
                <a:gd name="T60" fmla="*/ 165 w 176"/>
                <a:gd name="T61" fmla="*/ 77 h 176"/>
                <a:gd name="T62" fmla="*/ 104 w 176"/>
                <a:gd name="T63" fmla="*/ 77 h 176"/>
                <a:gd name="T64" fmla="*/ 99 w 176"/>
                <a:gd name="T65" fmla="*/ 72 h 176"/>
                <a:gd name="T66" fmla="*/ 99 w 176"/>
                <a:gd name="T67" fmla="*/ 11 h 176"/>
                <a:gd name="T68" fmla="*/ 77 w 176"/>
                <a:gd name="T69" fmla="*/ 11 h 176"/>
                <a:gd name="T70" fmla="*/ 77 w 176"/>
                <a:gd name="T71" fmla="*/ 72 h 176"/>
                <a:gd name="T72" fmla="*/ 71 w 176"/>
                <a:gd name="T73" fmla="*/ 77 h 176"/>
                <a:gd name="T74" fmla="*/ 11 w 176"/>
                <a:gd name="T75" fmla="*/ 7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6" h="176">
                  <a:moveTo>
                    <a:pt x="99" y="176"/>
                  </a:moveTo>
                  <a:cubicBezTo>
                    <a:pt x="77" y="176"/>
                    <a:pt x="77" y="176"/>
                    <a:pt x="77" y="176"/>
                  </a:cubicBezTo>
                  <a:cubicBezTo>
                    <a:pt x="71" y="176"/>
                    <a:pt x="66" y="171"/>
                    <a:pt x="66" y="165"/>
                  </a:cubicBezTo>
                  <a:cubicBezTo>
                    <a:pt x="66" y="110"/>
                    <a:pt x="66" y="110"/>
                    <a:pt x="66" y="110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5" y="110"/>
                    <a:pt x="0" y="105"/>
                    <a:pt x="0" y="99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1"/>
                    <a:pt x="5" y="66"/>
                    <a:pt x="11" y="66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5"/>
                    <a:pt x="71" y="0"/>
                    <a:pt x="77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05" y="0"/>
                    <a:pt x="110" y="5"/>
                    <a:pt x="110" y="11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71" y="66"/>
                    <a:pt x="176" y="71"/>
                    <a:pt x="176" y="77"/>
                  </a:cubicBezTo>
                  <a:cubicBezTo>
                    <a:pt x="176" y="99"/>
                    <a:pt x="176" y="99"/>
                    <a:pt x="176" y="99"/>
                  </a:cubicBezTo>
                  <a:cubicBezTo>
                    <a:pt x="176" y="105"/>
                    <a:pt x="171" y="110"/>
                    <a:pt x="165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165"/>
                    <a:pt x="110" y="165"/>
                    <a:pt x="110" y="165"/>
                  </a:cubicBezTo>
                  <a:cubicBezTo>
                    <a:pt x="110" y="171"/>
                    <a:pt x="105" y="176"/>
                    <a:pt x="99" y="176"/>
                  </a:cubicBezTo>
                  <a:close/>
                  <a:moveTo>
                    <a:pt x="11" y="77"/>
                  </a:moveTo>
                  <a:cubicBezTo>
                    <a:pt x="11" y="99"/>
                    <a:pt x="11" y="99"/>
                    <a:pt x="1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4" y="99"/>
                    <a:pt x="77" y="101"/>
                    <a:pt x="77" y="105"/>
                  </a:cubicBezTo>
                  <a:cubicBezTo>
                    <a:pt x="77" y="165"/>
                    <a:pt x="77" y="165"/>
                    <a:pt x="77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05"/>
                    <a:pt x="99" y="105"/>
                    <a:pt x="99" y="105"/>
                  </a:cubicBezTo>
                  <a:cubicBezTo>
                    <a:pt x="99" y="101"/>
                    <a:pt x="101" y="99"/>
                    <a:pt x="104" y="99"/>
                  </a:cubicBezTo>
                  <a:cubicBezTo>
                    <a:pt x="165" y="99"/>
                    <a:pt x="165" y="99"/>
                    <a:pt x="165" y="99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04" y="77"/>
                    <a:pt x="104" y="77"/>
                    <a:pt x="104" y="77"/>
                  </a:cubicBezTo>
                  <a:cubicBezTo>
                    <a:pt x="101" y="77"/>
                    <a:pt x="99" y="75"/>
                    <a:pt x="99" y="72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75"/>
                    <a:pt x="74" y="77"/>
                    <a:pt x="71" y="77"/>
                  </a:cubicBezTo>
                  <a:lnTo>
                    <a:pt x="11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CA4B9C-26D5-4468-AE7C-15BD7E2A279B}"/>
              </a:ext>
            </a:extLst>
          </p:cNvPr>
          <p:cNvGrpSpPr/>
          <p:nvPr/>
        </p:nvGrpSpPr>
        <p:grpSpPr>
          <a:xfrm>
            <a:off x="1900302" y="4542890"/>
            <a:ext cx="730250" cy="577851"/>
            <a:chOff x="1066800" y="2508250"/>
            <a:chExt cx="730250" cy="577851"/>
          </a:xfrm>
          <a:solidFill>
            <a:srgbClr val="87C896"/>
          </a:solidFill>
        </p:grpSpPr>
        <p:sp>
          <p:nvSpPr>
            <p:cNvPr id="27" name="Freeform 70">
              <a:extLst>
                <a:ext uri="{FF2B5EF4-FFF2-40B4-BE49-F238E27FC236}">
                  <a16:creationId xmlns:a16="http://schemas.microsoft.com/office/drawing/2014/main" id="{939C1DE6-6677-4BAA-99DE-27F7EC1C5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688" y="2508250"/>
              <a:ext cx="242888" cy="122238"/>
            </a:xfrm>
            <a:custGeom>
              <a:avLst/>
              <a:gdLst>
                <a:gd name="T0" fmla="*/ 82 w 88"/>
                <a:gd name="T1" fmla="*/ 44 h 44"/>
                <a:gd name="T2" fmla="*/ 77 w 88"/>
                <a:gd name="T3" fmla="*/ 38 h 44"/>
                <a:gd name="T4" fmla="*/ 77 w 88"/>
                <a:gd name="T5" fmla="*/ 16 h 44"/>
                <a:gd name="T6" fmla="*/ 71 w 88"/>
                <a:gd name="T7" fmla="*/ 11 h 44"/>
                <a:gd name="T8" fmla="*/ 16 w 88"/>
                <a:gd name="T9" fmla="*/ 11 h 44"/>
                <a:gd name="T10" fmla="*/ 11 w 88"/>
                <a:gd name="T11" fmla="*/ 16 h 44"/>
                <a:gd name="T12" fmla="*/ 11 w 88"/>
                <a:gd name="T13" fmla="*/ 38 h 44"/>
                <a:gd name="T14" fmla="*/ 5 w 88"/>
                <a:gd name="T15" fmla="*/ 44 h 44"/>
                <a:gd name="T16" fmla="*/ 0 w 88"/>
                <a:gd name="T17" fmla="*/ 38 h 44"/>
                <a:gd name="T18" fmla="*/ 0 w 88"/>
                <a:gd name="T19" fmla="*/ 16 h 44"/>
                <a:gd name="T20" fmla="*/ 16 w 88"/>
                <a:gd name="T21" fmla="*/ 0 h 44"/>
                <a:gd name="T22" fmla="*/ 71 w 88"/>
                <a:gd name="T23" fmla="*/ 0 h 44"/>
                <a:gd name="T24" fmla="*/ 88 w 88"/>
                <a:gd name="T25" fmla="*/ 16 h 44"/>
                <a:gd name="T26" fmla="*/ 88 w 88"/>
                <a:gd name="T27" fmla="*/ 38 h 44"/>
                <a:gd name="T28" fmla="*/ 82 w 88"/>
                <a:gd name="T2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44">
                  <a:moveTo>
                    <a:pt x="82" y="44"/>
                  </a:moveTo>
                  <a:cubicBezTo>
                    <a:pt x="79" y="44"/>
                    <a:pt x="77" y="41"/>
                    <a:pt x="77" y="3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3"/>
                    <a:pt x="74" y="11"/>
                    <a:pt x="71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3" y="11"/>
                    <a:pt x="11" y="13"/>
                    <a:pt x="11" y="16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41"/>
                    <a:pt x="8" y="44"/>
                    <a:pt x="5" y="44"/>
                  </a:cubicBezTo>
                  <a:cubicBezTo>
                    <a:pt x="2" y="44"/>
                    <a:pt x="0" y="41"/>
                    <a:pt x="0" y="3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80" y="0"/>
                    <a:pt x="88" y="7"/>
                    <a:pt x="88" y="16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41"/>
                    <a:pt x="85" y="44"/>
                    <a:pt x="82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28" name="Freeform 71">
              <a:extLst>
                <a:ext uri="{FF2B5EF4-FFF2-40B4-BE49-F238E27FC236}">
                  <a16:creationId xmlns:a16="http://schemas.microsoft.com/office/drawing/2014/main" id="{E19242EE-63A3-4252-922E-81F03748C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963" y="2824163"/>
              <a:ext cx="668338" cy="261938"/>
            </a:xfrm>
            <a:custGeom>
              <a:avLst/>
              <a:gdLst>
                <a:gd name="T0" fmla="*/ 225 w 242"/>
                <a:gd name="T1" fmla="*/ 95 h 95"/>
                <a:gd name="T2" fmla="*/ 16 w 242"/>
                <a:gd name="T3" fmla="*/ 95 h 95"/>
                <a:gd name="T4" fmla="*/ 0 w 242"/>
                <a:gd name="T5" fmla="*/ 78 h 95"/>
                <a:gd name="T6" fmla="*/ 0 w 242"/>
                <a:gd name="T7" fmla="*/ 5 h 95"/>
                <a:gd name="T8" fmla="*/ 5 w 242"/>
                <a:gd name="T9" fmla="*/ 0 h 95"/>
                <a:gd name="T10" fmla="*/ 11 w 242"/>
                <a:gd name="T11" fmla="*/ 5 h 95"/>
                <a:gd name="T12" fmla="*/ 11 w 242"/>
                <a:gd name="T13" fmla="*/ 78 h 95"/>
                <a:gd name="T14" fmla="*/ 16 w 242"/>
                <a:gd name="T15" fmla="*/ 84 h 95"/>
                <a:gd name="T16" fmla="*/ 225 w 242"/>
                <a:gd name="T17" fmla="*/ 84 h 95"/>
                <a:gd name="T18" fmla="*/ 231 w 242"/>
                <a:gd name="T19" fmla="*/ 78 h 95"/>
                <a:gd name="T20" fmla="*/ 231 w 242"/>
                <a:gd name="T21" fmla="*/ 5 h 95"/>
                <a:gd name="T22" fmla="*/ 236 w 242"/>
                <a:gd name="T23" fmla="*/ 0 h 95"/>
                <a:gd name="T24" fmla="*/ 242 w 242"/>
                <a:gd name="T25" fmla="*/ 5 h 95"/>
                <a:gd name="T26" fmla="*/ 242 w 242"/>
                <a:gd name="T27" fmla="*/ 78 h 95"/>
                <a:gd name="T28" fmla="*/ 225 w 242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2" h="95">
                  <a:moveTo>
                    <a:pt x="225" y="95"/>
                  </a:moveTo>
                  <a:cubicBezTo>
                    <a:pt x="16" y="95"/>
                    <a:pt x="16" y="95"/>
                    <a:pt x="16" y="95"/>
                  </a:cubicBezTo>
                  <a:cubicBezTo>
                    <a:pt x="7" y="95"/>
                    <a:pt x="0" y="87"/>
                    <a:pt x="0" y="7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81"/>
                    <a:pt x="13" y="84"/>
                    <a:pt x="16" y="84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28" y="84"/>
                    <a:pt x="231" y="81"/>
                    <a:pt x="231" y="78"/>
                  </a:cubicBezTo>
                  <a:cubicBezTo>
                    <a:pt x="231" y="5"/>
                    <a:pt x="231" y="5"/>
                    <a:pt x="231" y="5"/>
                  </a:cubicBezTo>
                  <a:cubicBezTo>
                    <a:pt x="231" y="2"/>
                    <a:pt x="233" y="0"/>
                    <a:pt x="236" y="0"/>
                  </a:cubicBezTo>
                  <a:cubicBezTo>
                    <a:pt x="239" y="0"/>
                    <a:pt x="242" y="2"/>
                    <a:pt x="242" y="5"/>
                  </a:cubicBezTo>
                  <a:cubicBezTo>
                    <a:pt x="242" y="78"/>
                    <a:pt x="242" y="78"/>
                    <a:pt x="242" y="78"/>
                  </a:cubicBezTo>
                  <a:cubicBezTo>
                    <a:pt x="242" y="87"/>
                    <a:pt x="234" y="95"/>
                    <a:pt x="225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29" name="Freeform 72">
              <a:extLst>
                <a:ext uri="{FF2B5EF4-FFF2-40B4-BE49-F238E27FC236}">
                  <a16:creationId xmlns:a16="http://schemas.microsoft.com/office/drawing/2014/main" id="{0146F3A6-DB31-4A81-AAD1-9EDF4C166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" y="2598738"/>
              <a:ext cx="730250" cy="304800"/>
            </a:xfrm>
            <a:custGeom>
              <a:avLst/>
              <a:gdLst>
                <a:gd name="T0" fmla="*/ 148 w 264"/>
                <a:gd name="T1" fmla="*/ 109 h 110"/>
                <a:gd name="T2" fmla="*/ 143 w 264"/>
                <a:gd name="T3" fmla="*/ 104 h 110"/>
                <a:gd name="T4" fmla="*/ 148 w 264"/>
                <a:gd name="T5" fmla="*/ 98 h 110"/>
                <a:gd name="T6" fmla="*/ 253 w 264"/>
                <a:gd name="T7" fmla="*/ 78 h 110"/>
                <a:gd name="T8" fmla="*/ 253 w 264"/>
                <a:gd name="T9" fmla="*/ 16 h 110"/>
                <a:gd name="T10" fmla="*/ 247 w 264"/>
                <a:gd name="T11" fmla="*/ 11 h 110"/>
                <a:gd name="T12" fmla="*/ 16 w 264"/>
                <a:gd name="T13" fmla="*/ 11 h 110"/>
                <a:gd name="T14" fmla="*/ 11 w 264"/>
                <a:gd name="T15" fmla="*/ 16 h 110"/>
                <a:gd name="T16" fmla="*/ 11 w 264"/>
                <a:gd name="T17" fmla="*/ 78 h 110"/>
                <a:gd name="T18" fmla="*/ 115 w 264"/>
                <a:gd name="T19" fmla="*/ 98 h 110"/>
                <a:gd name="T20" fmla="*/ 120 w 264"/>
                <a:gd name="T21" fmla="*/ 104 h 110"/>
                <a:gd name="T22" fmla="*/ 115 w 264"/>
                <a:gd name="T23" fmla="*/ 109 h 110"/>
                <a:gd name="T24" fmla="*/ 3 w 264"/>
                <a:gd name="T25" fmla="*/ 87 h 110"/>
                <a:gd name="T26" fmla="*/ 0 w 264"/>
                <a:gd name="T27" fmla="*/ 82 h 110"/>
                <a:gd name="T28" fmla="*/ 0 w 264"/>
                <a:gd name="T29" fmla="*/ 16 h 110"/>
                <a:gd name="T30" fmla="*/ 16 w 264"/>
                <a:gd name="T31" fmla="*/ 0 h 110"/>
                <a:gd name="T32" fmla="*/ 247 w 264"/>
                <a:gd name="T33" fmla="*/ 0 h 110"/>
                <a:gd name="T34" fmla="*/ 264 w 264"/>
                <a:gd name="T35" fmla="*/ 16 h 110"/>
                <a:gd name="T36" fmla="*/ 264 w 264"/>
                <a:gd name="T37" fmla="*/ 82 h 110"/>
                <a:gd name="T38" fmla="*/ 260 w 264"/>
                <a:gd name="T39" fmla="*/ 87 h 110"/>
                <a:gd name="T40" fmla="*/ 148 w 264"/>
                <a:gd name="T41" fmla="*/ 109 h 110"/>
                <a:gd name="T42" fmla="*/ 148 w 264"/>
                <a:gd name="T43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4" h="110">
                  <a:moveTo>
                    <a:pt x="148" y="109"/>
                  </a:moveTo>
                  <a:cubicBezTo>
                    <a:pt x="145" y="109"/>
                    <a:pt x="143" y="107"/>
                    <a:pt x="143" y="104"/>
                  </a:cubicBezTo>
                  <a:cubicBezTo>
                    <a:pt x="142" y="101"/>
                    <a:pt x="145" y="98"/>
                    <a:pt x="148" y="98"/>
                  </a:cubicBezTo>
                  <a:cubicBezTo>
                    <a:pt x="187" y="97"/>
                    <a:pt x="224" y="90"/>
                    <a:pt x="253" y="78"/>
                  </a:cubicBezTo>
                  <a:cubicBezTo>
                    <a:pt x="253" y="16"/>
                    <a:pt x="253" y="16"/>
                    <a:pt x="253" y="16"/>
                  </a:cubicBezTo>
                  <a:cubicBezTo>
                    <a:pt x="253" y="13"/>
                    <a:pt x="250" y="11"/>
                    <a:pt x="247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3" y="11"/>
                    <a:pt x="11" y="13"/>
                    <a:pt x="11" y="16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39" y="90"/>
                    <a:pt x="76" y="97"/>
                    <a:pt x="115" y="98"/>
                  </a:cubicBezTo>
                  <a:cubicBezTo>
                    <a:pt x="118" y="98"/>
                    <a:pt x="121" y="101"/>
                    <a:pt x="120" y="104"/>
                  </a:cubicBezTo>
                  <a:cubicBezTo>
                    <a:pt x="120" y="107"/>
                    <a:pt x="118" y="110"/>
                    <a:pt x="115" y="109"/>
                  </a:cubicBezTo>
                  <a:cubicBezTo>
                    <a:pt x="72" y="108"/>
                    <a:pt x="33" y="100"/>
                    <a:pt x="3" y="87"/>
                  </a:cubicBezTo>
                  <a:cubicBezTo>
                    <a:pt x="1" y="86"/>
                    <a:pt x="0" y="84"/>
                    <a:pt x="0" y="8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6" y="0"/>
                    <a:pt x="264" y="7"/>
                    <a:pt x="264" y="16"/>
                  </a:cubicBezTo>
                  <a:cubicBezTo>
                    <a:pt x="264" y="82"/>
                    <a:pt x="264" y="82"/>
                    <a:pt x="264" y="82"/>
                  </a:cubicBezTo>
                  <a:cubicBezTo>
                    <a:pt x="264" y="84"/>
                    <a:pt x="262" y="86"/>
                    <a:pt x="260" y="87"/>
                  </a:cubicBezTo>
                  <a:cubicBezTo>
                    <a:pt x="230" y="100"/>
                    <a:pt x="191" y="108"/>
                    <a:pt x="148" y="109"/>
                  </a:cubicBezTo>
                  <a:cubicBezTo>
                    <a:pt x="148" y="109"/>
                    <a:pt x="148" y="109"/>
                    <a:pt x="148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0" name="Freeform 73">
              <a:extLst>
                <a:ext uri="{FF2B5EF4-FFF2-40B4-BE49-F238E27FC236}">
                  <a16:creationId xmlns:a16="http://schemas.microsoft.com/office/drawing/2014/main" id="{BE9070E4-2CFE-4E8F-8948-E989BD5817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1600" y="2843213"/>
              <a:ext cx="120650" cy="92075"/>
            </a:xfrm>
            <a:custGeom>
              <a:avLst/>
              <a:gdLst>
                <a:gd name="T0" fmla="*/ 38 w 44"/>
                <a:gd name="T1" fmla="*/ 33 h 33"/>
                <a:gd name="T2" fmla="*/ 5 w 44"/>
                <a:gd name="T3" fmla="*/ 33 h 33"/>
                <a:gd name="T4" fmla="*/ 0 w 44"/>
                <a:gd name="T5" fmla="*/ 27 h 33"/>
                <a:gd name="T6" fmla="*/ 0 w 44"/>
                <a:gd name="T7" fmla="*/ 5 h 33"/>
                <a:gd name="T8" fmla="*/ 5 w 44"/>
                <a:gd name="T9" fmla="*/ 0 h 33"/>
                <a:gd name="T10" fmla="*/ 38 w 44"/>
                <a:gd name="T11" fmla="*/ 0 h 33"/>
                <a:gd name="T12" fmla="*/ 44 w 44"/>
                <a:gd name="T13" fmla="*/ 5 h 33"/>
                <a:gd name="T14" fmla="*/ 44 w 44"/>
                <a:gd name="T15" fmla="*/ 27 h 33"/>
                <a:gd name="T16" fmla="*/ 38 w 44"/>
                <a:gd name="T17" fmla="*/ 33 h 33"/>
                <a:gd name="T18" fmla="*/ 11 w 44"/>
                <a:gd name="T19" fmla="*/ 22 h 33"/>
                <a:gd name="T20" fmla="*/ 33 w 44"/>
                <a:gd name="T21" fmla="*/ 22 h 33"/>
                <a:gd name="T22" fmla="*/ 33 w 44"/>
                <a:gd name="T23" fmla="*/ 11 h 33"/>
                <a:gd name="T24" fmla="*/ 11 w 44"/>
                <a:gd name="T25" fmla="*/ 11 h 33"/>
                <a:gd name="T26" fmla="*/ 11 w 44"/>
                <a:gd name="T27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33">
                  <a:moveTo>
                    <a:pt x="38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0"/>
                    <a:pt x="0" y="2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1" y="0"/>
                    <a:pt x="44" y="2"/>
                    <a:pt x="44" y="5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30"/>
                    <a:pt x="41" y="33"/>
                    <a:pt x="38" y="33"/>
                  </a:cubicBezTo>
                  <a:close/>
                  <a:moveTo>
                    <a:pt x="11" y="22"/>
                  </a:moveTo>
                  <a:cubicBezTo>
                    <a:pt x="33" y="22"/>
                    <a:pt x="33" y="22"/>
                    <a:pt x="33" y="2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F45F318-A40C-41A9-8D79-BB51DD4AF035}"/>
              </a:ext>
            </a:extLst>
          </p:cNvPr>
          <p:cNvGrpSpPr/>
          <p:nvPr/>
        </p:nvGrpSpPr>
        <p:grpSpPr>
          <a:xfrm>
            <a:off x="5732463" y="4467484"/>
            <a:ext cx="727075" cy="728662"/>
            <a:chOff x="6399213" y="4976813"/>
            <a:chExt cx="727075" cy="728662"/>
          </a:xfrm>
          <a:solidFill>
            <a:srgbClr val="FAE0B0"/>
          </a:solidFill>
        </p:grpSpPr>
        <p:sp>
          <p:nvSpPr>
            <p:cNvPr id="32" name="Freeform 281">
              <a:extLst>
                <a:ext uri="{FF2B5EF4-FFF2-40B4-BE49-F238E27FC236}">
                  <a16:creationId xmlns:a16="http://schemas.microsoft.com/office/drawing/2014/main" id="{67C12E09-B138-40AD-B04B-A46DED51C7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9213" y="5614988"/>
              <a:ext cx="727075" cy="90487"/>
            </a:xfrm>
            <a:custGeom>
              <a:avLst/>
              <a:gdLst>
                <a:gd name="T0" fmla="*/ 258 w 264"/>
                <a:gd name="T1" fmla="*/ 33 h 33"/>
                <a:gd name="T2" fmla="*/ 5 w 264"/>
                <a:gd name="T3" fmla="*/ 33 h 33"/>
                <a:gd name="T4" fmla="*/ 0 w 264"/>
                <a:gd name="T5" fmla="*/ 28 h 33"/>
                <a:gd name="T6" fmla="*/ 0 w 264"/>
                <a:gd name="T7" fmla="*/ 6 h 33"/>
                <a:gd name="T8" fmla="*/ 5 w 264"/>
                <a:gd name="T9" fmla="*/ 0 h 33"/>
                <a:gd name="T10" fmla="*/ 258 w 264"/>
                <a:gd name="T11" fmla="*/ 0 h 33"/>
                <a:gd name="T12" fmla="*/ 264 w 264"/>
                <a:gd name="T13" fmla="*/ 6 h 33"/>
                <a:gd name="T14" fmla="*/ 264 w 264"/>
                <a:gd name="T15" fmla="*/ 28 h 33"/>
                <a:gd name="T16" fmla="*/ 258 w 264"/>
                <a:gd name="T17" fmla="*/ 33 h 33"/>
                <a:gd name="T18" fmla="*/ 11 w 264"/>
                <a:gd name="T19" fmla="*/ 22 h 33"/>
                <a:gd name="T20" fmla="*/ 253 w 264"/>
                <a:gd name="T21" fmla="*/ 22 h 33"/>
                <a:gd name="T22" fmla="*/ 253 w 264"/>
                <a:gd name="T23" fmla="*/ 11 h 33"/>
                <a:gd name="T24" fmla="*/ 11 w 264"/>
                <a:gd name="T25" fmla="*/ 11 h 33"/>
                <a:gd name="T26" fmla="*/ 11 w 264"/>
                <a:gd name="T27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4" h="33">
                  <a:moveTo>
                    <a:pt x="258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258" y="0"/>
                    <a:pt x="258" y="0"/>
                    <a:pt x="258" y="0"/>
                  </a:cubicBezTo>
                  <a:cubicBezTo>
                    <a:pt x="261" y="0"/>
                    <a:pt x="264" y="3"/>
                    <a:pt x="264" y="6"/>
                  </a:cubicBezTo>
                  <a:cubicBezTo>
                    <a:pt x="264" y="28"/>
                    <a:pt x="264" y="28"/>
                    <a:pt x="264" y="28"/>
                  </a:cubicBezTo>
                  <a:cubicBezTo>
                    <a:pt x="264" y="31"/>
                    <a:pt x="261" y="33"/>
                    <a:pt x="258" y="33"/>
                  </a:cubicBezTo>
                  <a:close/>
                  <a:moveTo>
                    <a:pt x="11" y="22"/>
                  </a:moveTo>
                  <a:cubicBezTo>
                    <a:pt x="253" y="22"/>
                    <a:pt x="253" y="22"/>
                    <a:pt x="253" y="22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3" name="Freeform 282">
              <a:extLst>
                <a:ext uri="{FF2B5EF4-FFF2-40B4-BE49-F238E27FC236}">
                  <a16:creationId xmlns:a16="http://schemas.microsoft.com/office/drawing/2014/main" id="{401F8B85-8AA9-47EC-BDFE-5162D4C6E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363" y="5553075"/>
              <a:ext cx="609600" cy="92075"/>
            </a:xfrm>
            <a:custGeom>
              <a:avLst/>
              <a:gdLst>
                <a:gd name="T0" fmla="*/ 216 w 221"/>
                <a:gd name="T1" fmla="*/ 33 h 33"/>
                <a:gd name="T2" fmla="*/ 210 w 221"/>
                <a:gd name="T3" fmla="*/ 28 h 33"/>
                <a:gd name="T4" fmla="*/ 210 w 221"/>
                <a:gd name="T5" fmla="*/ 11 h 33"/>
                <a:gd name="T6" fmla="*/ 11 w 221"/>
                <a:gd name="T7" fmla="*/ 11 h 33"/>
                <a:gd name="T8" fmla="*/ 11 w 221"/>
                <a:gd name="T9" fmla="*/ 28 h 33"/>
                <a:gd name="T10" fmla="*/ 5 w 221"/>
                <a:gd name="T11" fmla="*/ 33 h 33"/>
                <a:gd name="T12" fmla="*/ 0 w 221"/>
                <a:gd name="T13" fmla="*/ 28 h 33"/>
                <a:gd name="T14" fmla="*/ 0 w 221"/>
                <a:gd name="T15" fmla="*/ 6 h 33"/>
                <a:gd name="T16" fmla="*/ 5 w 221"/>
                <a:gd name="T17" fmla="*/ 0 h 33"/>
                <a:gd name="T18" fmla="*/ 216 w 221"/>
                <a:gd name="T19" fmla="*/ 0 h 33"/>
                <a:gd name="T20" fmla="*/ 221 w 221"/>
                <a:gd name="T21" fmla="*/ 6 h 33"/>
                <a:gd name="T22" fmla="*/ 221 w 221"/>
                <a:gd name="T23" fmla="*/ 28 h 33"/>
                <a:gd name="T24" fmla="*/ 216 w 221"/>
                <a:gd name="T2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" h="33">
                  <a:moveTo>
                    <a:pt x="216" y="33"/>
                  </a:moveTo>
                  <a:cubicBezTo>
                    <a:pt x="213" y="33"/>
                    <a:pt x="210" y="31"/>
                    <a:pt x="210" y="28"/>
                  </a:cubicBezTo>
                  <a:cubicBezTo>
                    <a:pt x="210" y="11"/>
                    <a:pt x="210" y="11"/>
                    <a:pt x="2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8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9" y="0"/>
                    <a:pt x="221" y="3"/>
                    <a:pt x="221" y="6"/>
                  </a:cubicBezTo>
                  <a:cubicBezTo>
                    <a:pt x="221" y="28"/>
                    <a:pt x="221" y="28"/>
                    <a:pt x="221" y="28"/>
                  </a:cubicBezTo>
                  <a:cubicBezTo>
                    <a:pt x="221" y="31"/>
                    <a:pt x="219" y="33"/>
                    <a:pt x="21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4" name="Freeform 283">
              <a:extLst>
                <a:ext uri="{FF2B5EF4-FFF2-40B4-BE49-F238E27FC236}">
                  <a16:creationId xmlns:a16="http://schemas.microsoft.com/office/drawing/2014/main" id="{116FE55A-D5F2-4602-876A-264D581457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9538" y="5127625"/>
              <a:ext cx="606425" cy="92075"/>
            </a:xfrm>
            <a:custGeom>
              <a:avLst/>
              <a:gdLst>
                <a:gd name="T0" fmla="*/ 214 w 220"/>
                <a:gd name="T1" fmla="*/ 33 h 33"/>
                <a:gd name="T2" fmla="*/ 5 w 220"/>
                <a:gd name="T3" fmla="*/ 33 h 33"/>
                <a:gd name="T4" fmla="*/ 0 w 220"/>
                <a:gd name="T5" fmla="*/ 28 h 33"/>
                <a:gd name="T6" fmla="*/ 0 w 220"/>
                <a:gd name="T7" fmla="*/ 6 h 33"/>
                <a:gd name="T8" fmla="*/ 5 w 220"/>
                <a:gd name="T9" fmla="*/ 0 h 33"/>
                <a:gd name="T10" fmla="*/ 214 w 220"/>
                <a:gd name="T11" fmla="*/ 0 h 33"/>
                <a:gd name="T12" fmla="*/ 220 w 220"/>
                <a:gd name="T13" fmla="*/ 6 h 33"/>
                <a:gd name="T14" fmla="*/ 220 w 220"/>
                <a:gd name="T15" fmla="*/ 28 h 33"/>
                <a:gd name="T16" fmla="*/ 214 w 220"/>
                <a:gd name="T17" fmla="*/ 33 h 33"/>
                <a:gd name="T18" fmla="*/ 11 w 220"/>
                <a:gd name="T19" fmla="*/ 22 h 33"/>
                <a:gd name="T20" fmla="*/ 209 w 220"/>
                <a:gd name="T21" fmla="*/ 22 h 33"/>
                <a:gd name="T22" fmla="*/ 209 w 220"/>
                <a:gd name="T23" fmla="*/ 11 h 33"/>
                <a:gd name="T24" fmla="*/ 11 w 220"/>
                <a:gd name="T25" fmla="*/ 11 h 33"/>
                <a:gd name="T26" fmla="*/ 11 w 220"/>
                <a:gd name="T27" fmla="*/ 2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0" h="33">
                  <a:moveTo>
                    <a:pt x="214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7" y="0"/>
                    <a:pt x="220" y="3"/>
                    <a:pt x="220" y="6"/>
                  </a:cubicBezTo>
                  <a:cubicBezTo>
                    <a:pt x="220" y="28"/>
                    <a:pt x="220" y="28"/>
                    <a:pt x="220" y="28"/>
                  </a:cubicBezTo>
                  <a:cubicBezTo>
                    <a:pt x="220" y="31"/>
                    <a:pt x="217" y="33"/>
                    <a:pt x="214" y="33"/>
                  </a:cubicBezTo>
                  <a:close/>
                  <a:moveTo>
                    <a:pt x="11" y="22"/>
                  </a:moveTo>
                  <a:cubicBezTo>
                    <a:pt x="209" y="22"/>
                    <a:pt x="209" y="22"/>
                    <a:pt x="209" y="22"/>
                  </a:cubicBezTo>
                  <a:cubicBezTo>
                    <a:pt x="209" y="11"/>
                    <a:pt x="209" y="11"/>
                    <a:pt x="20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5" name="Freeform 284">
              <a:extLst>
                <a:ext uri="{FF2B5EF4-FFF2-40B4-BE49-F238E27FC236}">
                  <a16:creationId xmlns:a16="http://schemas.microsoft.com/office/drawing/2014/main" id="{47D29C20-C4DB-4F44-B732-A40602E49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9863" y="5189538"/>
              <a:ext cx="485775" cy="393700"/>
            </a:xfrm>
            <a:custGeom>
              <a:avLst/>
              <a:gdLst>
                <a:gd name="T0" fmla="*/ 170 w 176"/>
                <a:gd name="T1" fmla="*/ 143 h 143"/>
                <a:gd name="T2" fmla="*/ 5 w 176"/>
                <a:gd name="T3" fmla="*/ 143 h 143"/>
                <a:gd name="T4" fmla="*/ 0 w 176"/>
                <a:gd name="T5" fmla="*/ 138 h 143"/>
                <a:gd name="T6" fmla="*/ 0 w 176"/>
                <a:gd name="T7" fmla="*/ 6 h 143"/>
                <a:gd name="T8" fmla="*/ 5 w 176"/>
                <a:gd name="T9" fmla="*/ 0 h 143"/>
                <a:gd name="T10" fmla="*/ 11 w 176"/>
                <a:gd name="T11" fmla="*/ 6 h 143"/>
                <a:gd name="T12" fmla="*/ 11 w 176"/>
                <a:gd name="T13" fmla="*/ 132 h 143"/>
                <a:gd name="T14" fmla="*/ 165 w 176"/>
                <a:gd name="T15" fmla="*/ 132 h 143"/>
                <a:gd name="T16" fmla="*/ 165 w 176"/>
                <a:gd name="T17" fmla="*/ 6 h 143"/>
                <a:gd name="T18" fmla="*/ 170 w 176"/>
                <a:gd name="T19" fmla="*/ 0 h 143"/>
                <a:gd name="T20" fmla="*/ 176 w 176"/>
                <a:gd name="T21" fmla="*/ 6 h 143"/>
                <a:gd name="T22" fmla="*/ 176 w 176"/>
                <a:gd name="T23" fmla="*/ 138 h 143"/>
                <a:gd name="T24" fmla="*/ 170 w 176"/>
                <a:gd name="T2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6" h="143">
                  <a:moveTo>
                    <a:pt x="170" y="143"/>
                  </a:moveTo>
                  <a:cubicBezTo>
                    <a:pt x="5" y="143"/>
                    <a:pt x="5" y="143"/>
                    <a:pt x="5" y="143"/>
                  </a:cubicBezTo>
                  <a:cubicBezTo>
                    <a:pt x="2" y="143"/>
                    <a:pt x="0" y="141"/>
                    <a:pt x="0" y="1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132"/>
                    <a:pt x="11" y="132"/>
                    <a:pt x="11" y="132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6"/>
                    <a:pt x="165" y="6"/>
                    <a:pt x="165" y="6"/>
                  </a:cubicBezTo>
                  <a:cubicBezTo>
                    <a:pt x="165" y="3"/>
                    <a:pt x="167" y="0"/>
                    <a:pt x="170" y="0"/>
                  </a:cubicBezTo>
                  <a:cubicBezTo>
                    <a:pt x="173" y="0"/>
                    <a:pt x="176" y="3"/>
                    <a:pt x="176" y="6"/>
                  </a:cubicBezTo>
                  <a:cubicBezTo>
                    <a:pt x="176" y="138"/>
                    <a:pt x="176" y="138"/>
                    <a:pt x="176" y="138"/>
                  </a:cubicBezTo>
                  <a:cubicBezTo>
                    <a:pt x="176" y="141"/>
                    <a:pt x="173" y="143"/>
                    <a:pt x="170" y="1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6" name="Freeform 285">
              <a:extLst>
                <a:ext uri="{FF2B5EF4-FFF2-40B4-BE49-F238E27FC236}">
                  <a16:creationId xmlns:a16="http://schemas.microsoft.com/office/drawing/2014/main" id="{ED53EF0F-6206-4673-A372-1B99A35DD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0975" y="4976813"/>
              <a:ext cx="460375" cy="184150"/>
            </a:xfrm>
            <a:custGeom>
              <a:avLst/>
              <a:gdLst>
                <a:gd name="T0" fmla="*/ 6 w 167"/>
                <a:gd name="T1" fmla="*/ 66 h 67"/>
                <a:gd name="T2" fmla="*/ 4 w 167"/>
                <a:gd name="T3" fmla="*/ 66 h 67"/>
                <a:gd name="T4" fmla="*/ 1 w 167"/>
                <a:gd name="T5" fmla="*/ 59 h 67"/>
                <a:gd name="T6" fmla="*/ 84 w 167"/>
                <a:gd name="T7" fmla="*/ 0 h 67"/>
                <a:gd name="T8" fmla="*/ 146 w 167"/>
                <a:gd name="T9" fmla="*/ 26 h 67"/>
                <a:gd name="T10" fmla="*/ 166 w 167"/>
                <a:gd name="T11" fmla="*/ 59 h 67"/>
                <a:gd name="T12" fmla="*/ 163 w 167"/>
                <a:gd name="T13" fmla="*/ 66 h 67"/>
                <a:gd name="T14" fmla="*/ 156 w 167"/>
                <a:gd name="T15" fmla="*/ 63 h 67"/>
                <a:gd name="T16" fmla="*/ 138 w 167"/>
                <a:gd name="T17" fmla="*/ 34 h 67"/>
                <a:gd name="T18" fmla="*/ 84 w 167"/>
                <a:gd name="T19" fmla="*/ 11 h 67"/>
                <a:gd name="T20" fmla="*/ 11 w 167"/>
                <a:gd name="T21" fmla="*/ 63 h 67"/>
                <a:gd name="T22" fmla="*/ 6 w 167"/>
                <a:gd name="T23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67">
                  <a:moveTo>
                    <a:pt x="6" y="66"/>
                  </a:moveTo>
                  <a:cubicBezTo>
                    <a:pt x="5" y="66"/>
                    <a:pt x="5" y="66"/>
                    <a:pt x="4" y="66"/>
                  </a:cubicBezTo>
                  <a:cubicBezTo>
                    <a:pt x="1" y="65"/>
                    <a:pt x="0" y="62"/>
                    <a:pt x="1" y="59"/>
                  </a:cubicBezTo>
                  <a:cubicBezTo>
                    <a:pt x="13" y="24"/>
                    <a:pt x="46" y="0"/>
                    <a:pt x="84" y="0"/>
                  </a:cubicBezTo>
                  <a:cubicBezTo>
                    <a:pt x="107" y="0"/>
                    <a:pt x="129" y="9"/>
                    <a:pt x="146" y="26"/>
                  </a:cubicBezTo>
                  <a:cubicBezTo>
                    <a:pt x="155" y="35"/>
                    <a:pt x="162" y="47"/>
                    <a:pt x="166" y="59"/>
                  </a:cubicBezTo>
                  <a:cubicBezTo>
                    <a:pt x="167" y="62"/>
                    <a:pt x="166" y="65"/>
                    <a:pt x="163" y="66"/>
                  </a:cubicBezTo>
                  <a:cubicBezTo>
                    <a:pt x="160" y="67"/>
                    <a:pt x="157" y="65"/>
                    <a:pt x="156" y="63"/>
                  </a:cubicBezTo>
                  <a:cubicBezTo>
                    <a:pt x="152" y="52"/>
                    <a:pt x="146" y="42"/>
                    <a:pt x="138" y="34"/>
                  </a:cubicBezTo>
                  <a:cubicBezTo>
                    <a:pt x="123" y="19"/>
                    <a:pt x="104" y="11"/>
                    <a:pt x="84" y="11"/>
                  </a:cubicBezTo>
                  <a:cubicBezTo>
                    <a:pt x="51" y="11"/>
                    <a:pt x="22" y="32"/>
                    <a:pt x="11" y="63"/>
                  </a:cubicBezTo>
                  <a:cubicBezTo>
                    <a:pt x="10" y="65"/>
                    <a:pt x="8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7" name="Freeform 286">
              <a:extLst>
                <a:ext uri="{FF2B5EF4-FFF2-40B4-BE49-F238E27FC236}">
                  <a16:creationId xmlns:a16="http://schemas.microsoft.com/office/drawing/2014/main" id="{BB4C7797-D8BA-4E91-AEE6-25CA6894E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350" y="5280025"/>
              <a:ext cx="31750" cy="242887"/>
            </a:xfrm>
            <a:custGeom>
              <a:avLst/>
              <a:gdLst>
                <a:gd name="T0" fmla="*/ 5 w 11"/>
                <a:gd name="T1" fmla="*/ 88 h 88"/>
                <a:gd name="T2" fmla="*/ 0 w 11"/>
                <a:gd name="T3" fmla="*/ 83 h 88"/>
                <a:gd name="T4" fmla="*/ 0 w 11"/>
                <a:gd name="T5" fmla="*/ 6 h 88"/>
                <a:gd name="T6" fmla="*/ 5 w 11"/>
                <a:gd name="T7" fmla="*/ 0 h 88"/>
                <a:gd name="T8" fmla="*/ 11 w 11"/>
                <a:gd name="T9" fmla="*/ 6 h 88"/>
                <a:gd name="T10" fmla="*/ 11 w 11"/>
                <a:gd name="T11" fmla="*/ 83 h 88"/>
                <a:gd name="T12" fmla="*/ 5 w 11"/>
                <a:gd name="T1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8">
                  <a:moveTo>
                    <a:pt x="5" y="88"/>
                  </a:moveTo>
                  <a:cubicBezTo>
                    <a:pt x="2" y="88"/>
                    <a:pt x="0" y="86"/>
                    <a:pt x="0" y="8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6"/>
                    <a:pt x="8" y="88"/>
                    <a:pt x="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8" name="Freeform 287">
              <a:extLst>
                <a:ext uri="{FF2B5EF4-FFF2-40B4-BE49-F238E27FC236}">
                  <a16:creationId xmlns:a16="http://schemas.microsoft.com/office/drawing/2014/main" id="{922124BD-3241-4BE7-8A60-A352AE591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425" y="5280025"/>
              <a:ext cx="30163" cy="242887"/>
            </a:xfrm>
            <a:custGeom>
              <a:avLst/>
              <a:gdLst>
                <a:gd name="T0" fmla="*/ 5 w 11"/>
                <a:gd name="T1" fmla="*/ 88 h 88"/>
                <a:gd name="T2" fmla="*/ 0 w 11"/>
                <a:gd name="T3" fmla="*/ 83 h 88"/>
                <a:gd name="T4" fmla="*/ 0 w 11"/>
                <a:gd name="T5" fmla="*/ 6 h 88"/>
                <a:gd name="T6" fmla="*/ 5 w 11"/>
                <a:gd name="T7" fmla="*/ 0 h 88"/>
                <a:gd name="T8" fmla="*/ 11 w 11"/>
                <a:gd name="T9" fmla="*/ 6 h 88"/>
                <a:gd name="T10" fmla="*/ 11 w 11"/>
                <a:gd name="T11" fmla="*/ 83 h 88"/>
                <a:gd name="T12" fmla="*/ 5 w 11"/>
                <a:gd name="T1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8">
                  <a:moveTo>
                    <a:pt x="5" y="88"/>
                  </a:moveTo>
                  <a:cubicBezTo>
                    <a:pt x="2" y="88"/>
                    <a:pt x="0" y="86"/>
                    <a:pt x="0" y="8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6"/>
                    <a:pt x="8" y="88"/>
                    <a:pt x="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39" name="Freeform 288">
              <a:extLst>
                <a:ext uri="{FF2B5EF4-FFF2-40B4-BE49-F238E27FC236}">
                  <a16:creationId xmlns:a16="http://schemas.microsoft.com/office/drawing/2014/main" id="{1814C2FA-892B-4128-AF5C-639DDEC9D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2913" y="5280025"/>
              <a:ext cx="30163" cy="242887"/>
            </a:xfrm>
            <a:custGeom>
              <a:avLst/>
              <a:gdLst>
                <a:gd name="T0" fmla="*/ 5 w 11"/>
                <a:gd name="T1" fmla="*/ 88 h 88"/>
                <a:gd name="T2" fmla="*/ 0 w 11"/>
                <a:gd name="T3" fmla="*/ 83 h 88"/>
                <a:gd name="T4" fmla="*/ 0 w 11"/>
                <a:gd name="T5" fmla="*/ 6 h 88"/>
                <a:gd name="T6" fmla="*/ 5 w 11"/>
                <a:gd name="T7" fmla="*/ 0 h 88"/>
                <a:gd name="T8" fmla="*/ 11 w 11"/>
                <a:gd name="T9" fmla="*/ 6 h 88"/>
                <a:gd name="T10" fmla="*/ 11 w 11"/>
                <a:gd name="T11" fmla="*/ 83 h 88"/>
                <a:gd name="T12" fmla="*/ 5 w 11"/>
                <a:gd name="T1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8">
                  <a:moveTo>
                    <a:pt x="5" y="88"/>
                  </a:moveTo>
                  <a:cubicBezTo>
                    <a:pt x="2" y="88"/>
                    <a:pt x="0" y="86"/>
                    <a:pt x="0" y="8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6"/>
                    <a:pt x="8" y="88"/>
                    <a:pt x="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0" name="Freeform 289">
              <a:extLst>
                <a:ext uri="{FF2B5EF4-FFF2-40B4-BE49-F238E27FC236}">
                  <a16:creationId xmlns:a16="http://schemas.microsoft.com/office/drawing/2014/main" id="{55238E9E-48D2-43F0-8EF3-466C59A18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3400" y="5280025"/>
              <a:ext cx="30163" cy="242887"/>
            </a:xfrm>
            <a:custGeom>
              <a:avLst/>
              <a:gdLst>
                <a:gd name="T0" fmla="*/ 5 w 11"/>
                <a:gd name="T1" fmla="*/ 88 h 88"/>
                <a:gd name="T2" fmla="*/ 0 w 11"/>
                <a:gd name="T3" fmla="*/ 83 h 88"/>
                <a:gd name="T4" fmla="*/ 0 w 11"/>
                <a:gd name="T5" fmla="*/ 6 h 88"/>
                <a:gd name="T6" fmla="*/ 5 w 11"/>
                <a:gd name="T7" fmla="*/ 0 h 88"/>
                <a:gd name="T8" fmla="*/ 11 w 11"/>
                <a:gd name="T9" fmla="*/ 6 h 88"/>
                <a:gd name="T10" fmla="*/ 11 w 11"/>
                <a:gd name="T11" fmla="*/ 83 h 88"/>
                <a:gd name="T12" fmla="*/ 5 w 11"/>
                <a:gd name="T1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8">
                  <a:moveTo>
                    <a:pt x="5" y="88"/>
                  </a:moveTo>
                  <a:cubicBezTo>
                    <a:pt x="2" y="88"/>
                    <a:pt x="0" y="86"/>
                    <a:pt x="0" y="8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6"/>
                    <a:pt x="8" y="88"/>
                    <a:pt x="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9C3D979-012F-41AB-8CE2-D162C0B43226}"/>
              </a:ext>
            </a:extLst>
          </p:cNvPr>
          <p:cNvGrpSpPr/>
          <p:nvPr/>
        </p:nvGrpSpPr>
        <p:grpSpPr>
          <a:xfrm>
            <a:off x="9635673" y="1984479"/>
            <a:ext cx="612775" cy="736600"/>
            <a:chOff x="3557588" y="2351088"/>
            <a:chExt cx="612775" cy="736600"/>
          </a:xfrm>
          <a:solidFill>
            <a:schemeClr val="bg2"/>
          </a:solidFill>
        </p:grpSpPr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E374AAE4-6FC1-490C-944F-12AE94A3F3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4738" y="2427288"/>
              <a:ext cx="498475" cy="414338"/>
            </a:xfrm>
            <a:custGeom>
              <a:avLst/>
              <a:gdLst>
                <a:gd name="T0" fmla="*/ 90 w 152"/>
                <a:gd name="T1" fmla="*/ 126 h 126"/>
                <a:gd name="T2" fmla="*/ 79 w 152"/>
                <a:gd name="T3" fmla="*/ 125 h 126"/>
                <a:gd name="T4" fmla="*/ 77 w 152"/>
                <a:gd name="T5" fmla="*/ 124 h 126"/>
                <a:gd name="T6" fmla="*/ 75 w 152"/>
                <a:gd name="T7" fmla="*/ 124 h 126"/>
                <a:gd name="T8" fmla="*/ 73 w 152"/>
                <a:gd name="T9" fmla="*/ 125 h 126"/>
                <a:gd name="T10" fmla="*/ 69 w 152"/>
                <a:gd name="T11" fmla="*/ 126 h 126"/>
                <a:gd name="T12" fmla="*/ 59 w 152"/>
                <a:gd name="T13" fmla="*/ 126 h 126"/>
                <a:gd name="T14" fmla="*/ 9 w 152"/>
                <a:gd name="T15" fmla="*/ 85 h 126"/>
                <a:gd name="T16" fmla="*/ 2 w 152"/>
                <a:gd name="T17" fmla="*/ 40 h 126"/>
                <a:gd name="T18" fmla="*/ 10 w 152"/>
                <a:gd name="T19" fmla="*/ 18 h 126"/>
                <a:gd name="T20" fmla="*/ 46 w 152"/>
                <a:gd name="T21" fmla="*/ 1 h 126"/>
                <a:gd name="T22" fmla="*/ 76 w 152"/>
                <a:gd name="T23" fmla="*/ 16 h 126"/>
                <a:gd name="T24" fmla="*/ 106 w 152"/>
                <a:gd name="T25" fmla="*/ 1 h 126"/>
                <a:gd name="T26" fmla="*/ 141 w 152"/>
                <a:gd name="T27" fmla="*/ 18 h 126"/>
                <a:gd name="T28" fmla="*/ 150 w 152"/>
                <a:gd name="T29" fmla="*/ 40 h 126"/>
                <a:gd name="T30" fmla="*/ 143 w 152"/>
                <a:gd name="T31" fmla="*/ 85 h 126"/>
                <a:gd name="T32" fmla="*/ 117 w 152"/>
                <a:gd name="T33" fmla="*/ 117 h 126"/>
                <a:gd name="T34" fmla="*/ 92 w 152"/>
                <a:gd name="T35" fmla="*/ 126 h 126"/>
                <a:gd name="T36" fmla="*/ 90 w 152"/>
                <a:gd name="T37" fmla="*/ 126 h 126"/>
                <a:gd name="T38" fmla="*/ 75 w 152"/>
                <a:gd name="T39" fmla="*/ 115 h 126"/>
                <a:gd name="T40" fmla="*/ 80 w 152"/>
                <a:gd name="T41" fmla="*/ 116 h 126"/>
                <a:gd name="T42" fmla="*/ 81 w 152"/>
                <a:gd name="T43" fmla="*/ 116 h 126"/>
                <a:gd name="T44" fmla="*/ 92 w 152"/>
                <a:gd name="T45" fmla="*/ 117 h 126"/>
                <a:gd name="T46" fmla="*/ 111 w 152"/>
                <a:gd name="T47" fmla="*/ 110 h 126"/>
                <a:gd name="T48" fmla="*/ 135 w 152"/>
                <a:gd name="T49" fmla="*/ 81 h 126"/>
                <a:gd name="T50" fmla="*/ 140 w 152"/>
                <a:gd name="T51" fmla="*/ 41 h 126"/>
                <a:gd name="T52" fmla="*/ 134 w 152"/>
                <a:gd name="T53" fmla="*/ 23 h 126"/>
                <a:gd name="T54" fmla="*/ 106 w 152"/>
                <a:gd name="T55" fmla="*/ 10 h 126"/>
                <a:gd name="T56" fmla="*/ 80 w 152"/>
                <a:gd name="T57" fmla="*/ 26 h 126"/>
                <a:gd name="T58" fmla="*/ 76 w 152"/>
                <a:gd name="T59" fmla="*/ 28 h 126"/>
                <a:gd name="T60" fmla="*/ 72 w 152"/>
                <a:gd name="T61" fmla="*/ 26 h 126"/>
                <a:gd name="T62" fmla="*/ 45 w 152"/>
                <a:gd name="T63" fmla="*/ 10 h 126"/>
                <a:gd name="T64" fmla="*/ 18 w 152"/>
                <a:gd name="T65" fmla="*/ 23 h 126"/>
                <a:gd name="T66" fmla="*/ 11 w 152"/>
                <a:gd name="T67" fmla="*/ 41 h 126"/>
                <a:gd name="T68" fmla="*/ 17 w 152"/>
                <a:gd name="T69" fmla="*/ 81 h 126"/>
                <a:gd name="T70" fmla="*/ 60 w 152"/>
                <a:gd name="T71" fmla="*/ 117 h 126"/>
                <a:gd name="T72" fmla="*/ 68 w 152"/>
                <a:gd name="T73" fmla="*/ 116 h 126"/>
                <a:gd name="T74" fmla="*/ 70 w 152"/>
                <a:gd name="T75" fmla="*/ 116 h 126"/>
                <a:gd name="T76" fmla="*/ 75 w 152"/>
                <a:gd name="T77" fmla="*/ 115 h 126"/>
                <a:gd name="T78" fmla="*/ 75 w 152"/>
                <a:gd name="T79" fmla="*/ 11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2" h="126">
                  <a:moveTo>
                    <a:pt x="90" y="126"/>
                  </a:moveTo>
                  <a:cubicBezTo>
                    <a:pt x="86" y="126"/>
                    <a:pt x="83" y="126"/>
                    <a:pt x="79" y="125"/>
                  </a:cubicBezTo>
                  <a:cubicBezTo>
                    <a:pt x="77" y="124"/>
                    <a:pt x="77" y="124"/>
                    <a:pt x="77" y="124"/>
                  </a:cubicBezTo>
                  <a:cubicBezTo>
                    <a:pt x="77" y="124"/>
                    <a:pt x="76" y="124"/>
                    <a:pt x="75" y="124"/>
                  </a:cubicBezTo>
                  <a:cubicBezTo>
                    <a:pt x="75" y="124"/>
                    <a:pt x="74" y="124"/>
                    <a:pt x="73" y="125"/>
                  </a:cubicBezTo>
                  <a:cubicBezTo>
                    <a:pt x="72" y="125"/>
                    <a:pt x="70" y="125"/>
                    <a:pt x="69" y="126"/>
                  </a:cubicBezTo>
                  <a:cubicBezTo>
                    <a:pt x="66" y="126"/>
                    <a:pt x="63" y="126"/>
                    <a:pt x="59" y="126"/>
                  </a:cubicBezTo>
                  <a:cubicBezTo>
                    <a:pt x="35" y="125"/>
                    <a:pt x="17" y="103"/>
                    <a:pt x="9" y="85"/>
                  </a:cubicBezTo>
                  <a:cubicBezTo>
                    <a:pt x="2" y="71"/>
                    <a:pt x="0" y="55"/>
                    <a:pt x="2" y="40"/>
                  </a:cubicBezTo>
                  <a:cubicBezTo>
                    <a:pt x="3" y="31"/>
                    <a:pt x="6" y="24"/>
                    <a:pt x="10" y="18"/>
                  </a:cubicBezTo>
                  <a:cubicBezTo>
                    <a:pt x="18" y="7"/>
                    <a:pt x="32" y="0"/>
                    <a:pt x="46" y="1"/>
                  </a:cubicBezTo>
                  <a:cubicBezTo>
                    <a:pt x="57" y="2"/>
                    <a:pt x="69" y="7"/>
                    <a:pt x="76" y="16"/>
                  </a:cubicBezTo>
                  <a:cubicBezTo>
                    <a:pt x="83" y="7"/>
                    <a:pt x="94" y="2"/>
                    <a:pt x="106" y="1"/>
                  </a:cubicBezTo>
                  <a:cubicBezTo>
                    <a:pt x="120" y="0"/>
                    <a:pt x="134" y="7"/>
                    <a:pt x="141" y="18"/>
                  </a:cubicBezTo>
                  <a:cubicBezTo>
                    <a:pt x="146" y="24"/>
                    <a:pt x="148" y="31"/>
                    <a:pt x="150" y="40"/>
                  </a:cubicBezTo>
                  <a:cubicBezTo>
                    <a:pt x="152" y="55"/>
                    <a:pt x="150" y="71"/>
                    <a:pt x="143" y="85"/>
                  </a:cubicBezTo>
                  <a:cubicBezTo>
                    <a:pt x="137" y="98"/>
                    <a:pt x="128" y="109"/>
                    <a:pt x="117" y="117"/>
                  </a:cubicBezTo>
                  <a:cubicBezTo>
                    <a:pt x="110" y="123"/>
                    <a:pt x="101" y="126"/>
                    <a:pt x="92" y="126"/>
                  </a:cubicBezTo>
                  <a:cubicBezTo>
                    <a:pt x="91" y="126"/>
                    <a:pt x="91" y="126"/>
                    <a:pt x="90" y="126"/>
                  </a:cubicBezTo>
                  <a:close/>
                  <a:moveTo>
                    <a:pt x="75" y="115"/>
                  </a:moveTo>
                  <a:cubicBezTo>
                    <a:pt x="77" y="115"/>
                    <a:pt x="79" y="115"/>
                    <a:pt x="80" y="116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85" y="117"/>
                    <a:pt x="88" y="117"/>
                    <a:pt x="92" y="117"/>
                  </a:cubicBezTo>
                  <a:cubicBezTo>
                    <a:pt x="99" y="116"/>
                    <a:pt x="106" y="114"/>
                    <a:pt x="111" y="110"/>
                  </a:cubicBezTo>
                  <a:cubicBezTo>
                    <a:pt x="122" y="102"/>
                    <a:pt x="130" y="92"/>
                    <a:pt x="135" y="81"/>
                  </a:cubicBezTo>
                  <a:cubicBezTo>
                    <a:pt x="140" y="69"/>
                    <a:pt x="142" y="55"/>
                    <a:pt x="140" y="41"/>
                  </a:cubicBezTo>
                  <a:cubicBezTo>
                    <a:pt x="139" y="34"/>
                    <a:pt x="137" y="28"/>
                    <a:pt x="134" y="23"/>
                  </a:cubicBezTo>
                  <a:cubicBezTo>
                    <a:pt x="128" y="15"/>
                    <a:pt x="117" y="10"/>
                    <a:pt x="106" y="10"/>
                  </a:cubicBezTo>
                  <a:cubicBezTo>
                    <a:pt x="96" y="11"/>
                    <a:pt x="85" y="17"/>
                    <a:pt x="80" y="26"/>
                  </a:cubicBezTo>
                  <a:cubicBezTo>
                    <a:pt x="79" y="27"/>
                    <a:pt x="78" y="28"/>
                    <a:pt x="76" y="28"/>
                  </a:cubicBezTo>
                  <a:cubicBezTo>
                    <a:pt x="74" y="28"/>
                    <a:pt x="72" y="27"/>
                    <a:pt x="72" y="26"/>
                  </a:cubicBezTo>
                  <a:cubicBezTo>
                    <a:pt x="66" y="17"/>
                    <a:pt x="56" y="11"/>
                    <a:pt x="45" y="10"/>
                  </a:cubicBezTo>
                  <a:cubicBezTo>
                    <a:pt x="34" y="10"/>
                    <a:pt x="24" y="15"/>
                    <a:pt x="18" y="23"/>
                  </a:cubicBezTo>
                  <a:cubicBezTo>
                    <a:pt x="15" y="28"/>
                    <a:pt x="12" y="34"/>
                    <a:pt x="11" y="41"/>
                  </a:cubicBezTo>
                  <a:cubicBezTo>
                    <a:pt x="9" y="55"/>
                    <a:pt x="11" y="69"/>
                    <a:pt x="17" y="81"/>
                  </a:cubicBezTo>
                  <a:cubicBezTo>
                    <a:pt x="24" y="97"/>
                    <a:pt x="40" y="116"/>
                    <a:pt x="60" y="117"/>
                  </a:cubicBezTo>
                  <a:cubicBezTo>
                    <a:pt x="62" y="117"/>
                    <a:pt x="65" y="117"/>
                    <a:pt x="68" y="116"/>
                  </a:cubicBezTo>
                  <a:cubicBezTo>
                    <a:pt x="69" y="116"/>
                    <a:pt x="69" y="116"/>
                    <a:pt x="70" y="116"/>
                  </a:cubicBezTo>
                  <a:cubicBezTo>
                    <a:pt x="71" y="115"/>
                    <a:pt x="73" y="115"/>
                    <a:pt x="75" y="115"/>
                  </a:cubicBezTo>
                  <a:cubicBezTo>
                    <a:pt x="75" y="115"/>
                    <a:pt x="75" y="115"/>
                    <a:pt x="7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7DF15A6D-D74E-415B-8272-6475113D8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2351088"/>
              <a:ext cx="127000" cy="165100"/>
            </a:xfrm>
            <a:custGeom>
              <a:avLst/>
              <a:gdLst>
                <a:gd name="T0" fmla="*/ 33 w 39"/>
                <a:gd name="T1" fmla="*/ 50 h 50"/>
                <a:gd name="T2" fmla="*/ 32 w 39"/>
                <a:gd name="T3" fmla="*/ 50 h 50"/>
                <a:gd name="T4" fmla="*/ 28 w 39"/>
                <a:gd name="T5" fmla="*/ 45 h 50"/>
                <a:gd name="T6" fmla="*/ 23 w 39"/>
                <a:gd name="T7" fmla="*/ 20 h 50"/>
                <a:gd name="T8" fmla="*/ 4 w 39"/>
                <a:gd name="T9" fmla="*/ 9 h 50"/>
                <a:gd name="T10" fmla="*/ 0 w 39"/>
                <a:gd name="T11" fmla="*/ 4 h 50"/>
                <a:gd name="T12" fmla="*/ 5 w 39"/>
                <a:gd name="T13" fmla="*/ 0 h 50"/>
                <a:gd name="T14" fmla="*/ 31 w 39"/>
                <a:gd name="T15" fmla="*/ 15 h 50"/>
                <a:gd name="T16" fmla="*/ 37 w 39"/>
                <a:gd name="T17" fmla="*/ 47 h 50"/>
                <a:gd name="T18" fmla="*/ 33 w 39"/>
                <a:gd name="T1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50">
                  <a:moveTo>
                    <a:pt x="33" y="50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29" y="50"/>
                    <a:pt x="27" y="47"/>
                    <a:pt x="28" y="45"/>
                  </a:cubicBezTo>
                  <a:cubicBezTo>
                    <a:pt x="30" y="37"/>
                    <a:pt x="28" y="26"/>
                    <a:pt x="23" y="20"/>
                  </a:cubicBezTo>
                  <a:cubicBezTo>
                    <a:pt x="19" y="14"/>
                    <a:pt x="12" y="10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5" y="1"/>
                    <a:pt x="25" y="6"/>
                    <a:pt x="31" y="15"/>
                  </a:cubicBezTo>
                  <a:cubicBezTo>
                    <a:pt x="37" y="23"/>
                    <a:pt x="39" y="37"/>
                    <a:pt x="37" y="47"/>
                  </a:cubicBezTo>
                  <a:cubicBezTo>
                    <a:pt x="37" y="49"/>
                    <a:pt x="35" y="50"/>
                    <a:pt x="33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6CB1EB65-6A01-4264-A7D7-323B4D4C9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663" y="2933700"/>
              <a:ext cx="460375" cy="31750"/>
            </a:xfrm>
            <a:custGeom>
              <a:avLst/>
              <a:gdLst>
                <a:gd name="T0" fmla="*/ 135 w 140"/>
                <a:gd name="T1" fmla="*/ 10 h 10"/>
                <a:gd name="T2" fmla="*/ 4 w 140"/>
                <a:gd name="T3" fmla="*/ 10 h 10"/>
                <a:gd name="T4" fmla="*/ 0 w 140"/>
                <a:gd name="T5" fmla="*/ 5 h 10"/>
                <a:gd name="T6" fmla="*/ 4 w 140"/>
                <a:gd name="T7" fmla="*/ 0 h 10"/>
                <a:gd name="T8" fmla="*/ 135 w 140"/>
                <a:gd name="T9" fmla="*/ 0 h 10"/>
                <a:gd name="T10" fmla="*/ 140 w 140"/>
                <a:gd name="T11" fmla="*/ 5 h 10"/>
                <a:gd name="T12" fmla="*/ 135 w 140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10">
                  <a:moveTo>
                    <a:pt x="135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40" y="2"/>
                    <a:pt x="140" y="5"/>
                  </a:cubicBezTo>
                  <a:cubicBezTo>
                    <a:pt x="140" y="7"/>
                    <a:pt x="137" y="10"/>
                    <a:pt x="13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AF341B40-1E5D-41EE-AE6F-1B2F84BB8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663" y="2995613"/>
              <a:ext cx="460375" cy="30163"/>
            </a:xfrm>
            <a:custGeom>
              <a:avLst/>
              <a:gdLst>
                <a:gd name="T0" fmla="*/ 135 w 140"/>
                <a:gd name="T1" fmla="*/ 9 h 9"/>
                <a:gd name="T2" fmla="*/ 4 w 140"/>
                <a:gd name="T3" fmla="*/ 9 h 9"/>
                <a:gd name="T4" fmla="*/ 0 w 140"/>
                <a:gd name="T5" fmla="*/ 5 h 9"/>
                <a:gd name="T6" fmla="*/ 4 w 140"/>
                <a:gd name="T7" fmla="*/ 0 h 9"/>
                <a:gd name="T8" fmla="*/ 135 w 140"/>
                <a:gd name="T9" fmla="*/ 0 h 9"/>
                <a:gd name="T10" fmla="*/ 140 w 140"/>
                <a:gd name="T11" fmla="*/ 5 h 9"/>
                <a:gd name="T12" fmla="*/ 135 w 140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9">
                  <a:moveTo>
                    <a:pt x="13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40" y="2"/>
                    <a:pt x="140" y="5"/>
                  </a:cubicBezTo>
                  <a:cubicBezTo>
                    <a:pt x="140" y="7"/>
                    <a:pt x="137" y="9"/>
                    <a:pt x="13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77EE3D0-87CE-4474-B0FB-C92EA4899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588" y="2873375"/>
              <a:ext cx="612775" cy="214313"/>
            </a:xfrm>
            <a:custGeom>
              <a:avLst/>
              <a:gdLst>
                <a:gd name="T0" fmla="*/ 182 w 186"/>
                <a:gd name="T1" fmla="*/ 65 h 65"/>
                <a:gd name="T2" fmla="*/ 32 w 186"/>
                <a:gd name="T3" fmla="*/ 65 h 65"/>
                <a:gd name="T4" fmla="*/ 0 w 186"/>
                <a:gd name="T5" fmla="*/ 32 h 65"/>
                <a:gd name="T6" fmla="*/ 32 w 186"/>
                <a:gd name="T7" fmla="*/ 0 h 65"/>
                <a:gd name="T8" fmla="*/ 182 w 186"/>
                <a:gd name="T9" fmla="*/ 0 h 65"/>
                <a:gd name="T10" fmla="*/ 186 w 186"/>
                <a:gd name="T11" fmla="*/ 4 h 65"/>
                <a:gd name="T12" fmla="*/ 182 w 186"/>
                <a:gd name="T13" fmla="*/ 9 h 65"/>
                <a:gd name="T14" fmla="*/ 32 w 186"/>
                <a:gd name="T15" fmla="*/ 9 h 65"/>
                <a:gd name="T16" fmla="*/ 9 w 186"/>
                <a:gd name="T17" fmla="*/ 32 h 65"/>
                <a:gd name="T18" fmla="*/ 32 w 186"/>
                <a:gd name="T19" fmla="*/ 56 h 65"/>
                <a:gd name="T20" fmla="*/ 182 w 186"/>
                <a:gd name="T21" fmla="*/ 56 h 65"/>
                <a:gd name="T22" fmla="*/ 186 w 186"/>
                <a:gd name="T23" fmla="*/ 60 h 65"/>
                <a:gd name="T24" fmla="*/ 182 w 186"/>
                <a:gd name="T2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65">
                  <a:moveTo>
                    <a:pt x="18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6" y="2"/>
                    <a:pt x="186" y="4"/>
                  </a:cubicBezTo>
                  <a:cubicBezTo>
                    <a:pt x="186" y="7"/>
                    <a:pt x="184" y="9"/>
                    <a:pt x="18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19" y="9"/>
                    <a:pt x="9" y="19"/>
                    <a:pt x="9" y="32"/>
                  </a:cubicBezTo>
                  <a:cubicBezTo>
                    <a:pt x="9" y="45"/>
                    <a:pt x="19" y="56"/>
                    <a:pt x="32" y="56"/>
                  </a:cubicBezTo>
                  <a:cubicBezTo>
                    <a:pt x="182" y="56"/>
                    <a:pt x="182" y="56"/>
                    <a:pt x="182" y="56"/>
                  </a:cubicBezTo>
                  <a:cubicBezTo>
                    <a:pt x="184" y="56"/>
                    <a:pt x="186" y="58"/>
                    <a:pt x="186" y="60"/>
                  </a:cubicBezTo>
                  <a:cubicBezTo>
                    <a:pt x="186" y="63"/>
                    <a:pt x="184" y="65"/>
                    <a:pt x="182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4C7EA98-606B-4E70-ACA0-9A2582D7198C}"/>
              </a:ext>
            </a:extLst>
          </p:cNvPr>
          <p:cNvGrpSpPr/>
          <p:nvPr/>
        </p:nvGrpSpPr>
        <p:grpSpPr>
          <a:xfrm>
            <a:off x="9563258" y="4538128"/>
            <a:ext cx="696913" cy="587375"/>
            <a:chOff x="3732213" y="5211763"/>
            <a:chExt cx="696913" cy="58737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8" name="Freeform 114">
              <a:extLst>
                <a:ext uri="{FF2B5EF4-FFF2-40B4-BE49-F238E27FC236}">
                  <a16:creationId xmlns:a16="http://schemas.microsoft.com/office/drawing/2014/main" id="{BF5693B1-D59D-4993-B1FD-0EF345BAD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213" y="5313363"/>
              <a:ext cx="696913" cy="485775"/>
            </a:xfrm>
            <a:custGeom>
              <a:avLst/>
              <a:gdLst>
                <a:gd name="T0" fmla="*/ 236 w 253"/>
                <a:gd name="T1" fmla="*/ 176 h 176"/>
                <a:gd name="T2" fmla="*/ 16 w 253"/>
                <a:gd name="T3" fmla="*/ 176 h 176"/>
                <a:gd name="T4" fmla="*/ 0 w 253"/>
                <a:gd name="T5" fmla="*/ 159 h 176"/>
                <a:gd name="T6" fmla="*/ 0 w 253"/>
                <a:gd name="T7" fmla="*/ 16 h 176"/>
                <a:gd name="T8" fmla="*/ 16 w 253"/>
                <a:gd name="T9" fmla="*/ 0 h 176"/>
                <a:gd name="T10" fmla="*/ 27 w 253"/>
                <a:gd name="T11" fmla="*/ 0 h 176"/>
                <a:gd name="T12" fmla="*/ 33 w 253"/>
                <a:gd name="T13" fmla="*/ 5 h 176"/>
                <a:gd name="T14" fmla="*/ 27 w 253"/>
                <a:gd name="T15" fmla="*/ 11 h 176"/>
                <a:gd name="T16" fmla="*/ 16 w 253"/>
                <a:gd name="T17" fmla="*/ 11 h 176"/>
                <a:gd name="T18" fmla="*/ 11 w 253"/>
                <a:gd name="T19" fmla="*/ 16 h 176"/>
                <a:gd name="T20" fmla="*/ 11 w 253"/>
                <a:gd name="T21" fmla="*/ 159 h 176"/>
                <a:gd name="T22" fmla="*/ 16 w 253"/>
                <a:gd name="T23" fmla="*/ 165 h 176"/>
                <a:gd name="T24" fmla="*/ 236 w 253"/>
                <a:gd name="T25" fmla="*/ 165 h 176"/>
                <a:gd name="T26" fmla="*/ 242 w 253"/>
                <a:gd name="T27" fmla="*/ 159 h 176"/>
                <a:gd name="T28" fmla="*/ 242 w 253"/>
                <a:gd name="T29" fmla="*/ 16 h 176"/>
                <a:gd name="T30" fmla="*/ 236 w 253"/>
                <a:gd name="T31" fmla="*/ 11 h 176"/>
                <a:gd name="T32" fmla="*/ 225 w 253"/>
                <a:gd name="T33" fmla="*/ 11 h 176"/>
                <a:gd name="T34" fmla="*/ 220 w 253"/>
                <a:gd name="T35" fmla="*/ 5 h 176"/>
                <a:gd name="T36" fmla="*/ 225 w 253"/>
                <a:gd name="T37" fmla="*/ 0 h 176"/>
                <a:gd name="T38" fmla="*/ 236 w 253"/>
                <a:gd name="T39" fmla="*/ 0 h 176"/>
                <a:gd name="T40" fmla="*/ 253 w 253"/>
                <a:gd name="T41" fmla="*/ 16 h 176"/>
                <a:gd name="T42" fmla="*/ 253 w 253"/>
                <a:gd name="T43" fmla="*/ 159 h 176"/>
                <a:gd name="T44" fmla="*/ 236 w 253"/>
                <a:gd name="T4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176">
                  <a:moveTo>
                    <a:pt x="236" y="176"/>
                  </a:moveTo>
                  <a:cubicBezTo>
                    <a:pt x="16" y="176"/>
                    <a:pt x="16" y="176"/>
                    <a:pt x="16" y="176"/>
                  </a:cubicBezTo>
                  <a:cubicBezTo>
                    <a:pt x="7" y="176"/>
                    <a:pt x="0" y="168"/>
                    <a:pt x="0" y="15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0" y="0"/>
                    <a:pt x="33" y="2"/>
                    <a:pt x="33" y="5"/>
                  </a:cubicBezTo>
                  <a:cubicBezTo>
                    <a:pt x="33" y="8"/>
                    <a:pt x="30" y="11"/>
                    <a:pt x="27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3" y="11"/>
                    <a:pt x="11" y="13"/>
                    <a:pt x="11" y="16"/>
                  </a:cubicBezTo>
                  <a:cubicBezTo>
                    <a:pt x="11" y="159"/>
                    <a:pt x="11" y="159"/>
                    <a:pt x="11" y="159"/>
                  </a:cubicBezTo>
                  <a:cubicBezTo>
                    <a:pt x="11" y="162"/>
                    <a:pt x="13" y="165"/>
                    <a:pt x="16" y="165"/>
                  </a:cubicBezTo>
                  <a:cubicBezTo>
                    <a:pt x="236" y="165"/>
                    <a:pt x="236" y="165"/>
                    <a:pt x="236" y="165"/>
                  </a:cubicBezTo>
                  <a:cubicBezTo>
                    <a:pt x="239" y="165"/>
                    <a:pt x="242" y="162"/>
                    <a:pt x="242" y="159"/>
                  </a:cubicBezTo>
                  <a:cubicBezTo>
                    <a:pt x="242" y="16"/>
                    <a:pt x="242" y="16"/>
                    <a:pt x="242" y="16"/>
                  </a:cubicBezTo>
                  <a:cubicBezTo>
                    <a:pt x="242" y="13"/>
                    <a:pt x="239" y="11"/>
                    <a:pt x="236" y="11"/>
                  </a:cubicBezTo>
                  <a:cubicBezTo>
                    <a:pt x="225" y="11"/>
                    <a:pt x="225" y="11"/>
                    <a:pt x="225" y="11"/>
                  </a:cubicBezTo>
                  <a:cubicBezTo>
                    <a:pt x="222" y="11"/>
                    <a:pt x="220" y="8"/>
                    <a:pt x="220" y="5"/>
                  </a:cubicBezTo>
                  <a:cubicBezTo>
                    <a:pt x="220" y="2"/>
                    <a:pt x="222" y="0"/>
                    <a:pt x="225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45" y="0"/>
                    <a:pt x="253" y="7"/>
                    <a:pt x="253" y="16"/>
                  </a:cubicBezTo>
                  <a:cubicBezTo>
                    <a:pt x="253" y="159"/>
                    <a:pt x="253" y="159"/>
                    <a:pt x="253" y="159"/>
                  </a:cubicBezTo>
                  <a:cubicBezTo>
                    <a:pt x="253" y="168"/>
                    <a:pt x="245" y="176"/>
                    <a:pt x="236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49" name="Freeform 115">
              <a:extLst>
                <a:ext uri="{FF2B5EF4-FFF2-40B4-BE49-F238E27FC236}">
                  <a16:creationId xmlns:a16="http://schemas.microsoft.com/office/drawing/2014/main" id="{B9283FBC-ADEF-42AD-BEEE-1BE2ECCAD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4125" y="5211763"/>
              <a:ext cx="574675" cy="527050"/>
            </a:xfrm>
            <a:custGeom>
              <a:avLst/>
              <a:gdLst>
                <a:gd name="T0" fmla="*/ 104 w 209"/>
                <a:gd name="T1" fmla="*/ 191 h 191"/>
                <a:gd name="T2" fmla="*/ 102 w 209"/>
                <a:gd name="T3" fmla="*/ 190 h 191"/>
                <a:gd name="T4" fmla="*/ 8 w 209"/>
                <a:gd name="T5" fmla="*/ 190 h 191"/>
                <a:gd name="T6" fmla="*/ 3 w 209"/>
                <a:gd name="T7" fmla="*/ 190 h 191"/>
                <a:gd name="T8" fmla="*/ 0 w 209"/>
                <a:gd name="T9" fmla="*/ 185 h 191"/>
                <a:gd name="T10" fmla="*/ 0 w 209"/>
                <a:gd name="T11" fmla="*/ 20 h 191"/>
                <a:gd name="T12" fmla="*/ 3 w 209"/>
                <a:gd name="T13" fmla="*/ 15 h 191"/>
                <a:gd name="T14" fmla="*/ 104 w 209"/>
                <a:gd name="T15" fmla="*/ 14 h 191"/>
                <a:gd name="T16" fmla="*/ 206 w 209"/>
                <a:gd name="T17" fmla="*/ 15 h 191"/>
                <a:gd name="T18" fmla="*/ 209 w 209"/>
                <a:gd name="T19" fmla="*/ 20 h 191"/>
                <a:gd name="T20" fmla="*/ 209 w 209"/>
                <a:gd name="T21" fmla="*/ 185 h 191"/>
                <a:gd name="T22" fmla="*/ 206 w 209"/>
                <a:gd name="T23" fmla="*/ 190 h 191"/>
                <a:gd name="T24" fmla="*/ 201 w 209"/>
                <a:gd name="T25" fmla="*/ 190 h 191"/>
                <a:gd name="T26" fmla="*/ 107 w 209"/>
                <a:gd name="T27" fmla="*/ 190 h 191"/>
                <a:gd name="T28" fmla="*/ 104 w 209"/>
                <a:gd name="T29" fmla="*/ 191 h 191"/>
                <a:gd name="T30" fmla="*/ 55 w 209"/>
                <a:gd name="T31" fmla="*/ 169 h 191"/>
                <a:gd name="T32" fmla="*/ 104 w 209"/>
                <a:gd name="T33" fmla="*/ 179 h 191"/>
                <a:gd name="T34" fmla="*/ 198 w 209"/>
                <a:gd name="T35" fmla="*/ 177 h 191"/>
                <a:gd name="T36" fmla="*/ 198 w 209"/>
                <a:gd name="T37" fmla="*/ 24 h 191"/>
                <a:gd name="T38" fmla="*/ 107 w 209"/>
                <a:gd name="T39" fmla="*/ 25 h 191"/>
                <a:gd name="T40" fmla="*/ 102 w 209"/>
                <a:gd name="T41" fmla="*/ 25 h 191"/>
                <a:gd name="T42" fmla="*/ 11 w 209"/>
                <a:gd name="T43" fmla="*/ 24 h 191"/>
                <a:gd name="T44" fmla="*/ 11 w 209"/>
                <a:gd name="T45" fmla="*/ 177 h 191"/>
                <a:gd name="T46" fmla="*/ 55 w 209"/>
                <a:gd name="T47" fmla="*/ 169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9" h="191">
                  <a:moveTo>
                    <a:pt x="104" y="191"/>
                  </a:moveTo>
                  <a:cubicBezTo>
                    <a:pt x="103" y="191"/>
                    <a:pt x="103" y="190"/>
                    <a:pt x="102" y="190"/>
                  </a:cubicBezTo>
                  <a:cubicBezTo>
                    <a:pt x="76" y="176"/>
                    <a:pt x="34" y="176"/>
                    <a:pt x="8" y="190"/>
                  </a:cubicBezTo>
                  <a:cubicBezTo>
                    <a:pt x="6" y="191"/>
                    <a:pt x="4" y="191"/>
                    <a:pt x="3" y="190"/>
                  </a:cubicBezTo>
                  <a:cubicBezTo>
                    <a:pt x="1" y="189"/>
                    <a:pt x="0" y="187"/>
                    <a:pt x="0" y="18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1" y="16"/>
                    <a:pt x="3" y="15"/>
                  </a:cubicBezTo>
                  <a:cubicBezTo>
                    <a:pt x="31" y="0"/>
                    <a:pt x="75" y="0"/>
                    <a:pt x="104" y="14"/>
                  </a:cubicBezTo>
                  <a:cubicBezTo>
                    <a:pt x="134" y="0"/>
                    <a:pt x="178" y="0"/>
                    <a:pt x="206" y="15"/>
                  </a:cubicBezTo>
                  <a:cubicBezTo>
                    <a:pt x="208" y="16"/>
                    <a:pt x="209" y="18"/>
                    <a:pt x="209" y="20"/>
                  </a:cubicBezTo>
                  <a:cubicBezTo>
                    <a:pt x="209" y="185"/>
                    <a:pt x="209" y="185"/>
                    <a:pt x="209" y="185"/>
                  </a:cubicBezTo>
                  <a:cubicBezTo>
                    <a:pt x="209" y="187"/>
                    <a:pt x="208" y="189"/>
                    <a:pt x="206" y="190"/>
                  </a:cubicBezTo>
                  <a:cubicBezTo>
                    <a:pt x="204" y="191"/>
                    <a:pt x="202" y="191"/>
                    <a:pt x="201" y="190"/>
                  </a:cubicBezTo>
                  <a:cubicBezTo>
                    <a:pt x="175" y="176"/>
                    <a:pt x="133" y="176"/>
                    <a:pt x="107" y="190"/>
                  </a:cubicBezTo>
                  <a:cubicBezTo>
                    <a:pt x="106" y="190"/>
                    <a:pt x="105" y="191"/>
                    <a:pt x="104" y="191"/>
                  </a:cubicBezTo>
                  <a:close/>
                  <a:moveTo>
                    <a:pt x="55" y="169"/>
                  </a:moveTo>
                  <a:cubicBezTo>
                    <a:pt x="72" y="169"/>
                    <a:pt x="90" y="172"/>
                    <a:pt x="104" y="179"/>
                  </a:cubicBezTo>
                  <a:cubicBezTo>
                    <a:pt x="131" y="166"/>
                    <a:pt x="170" y="165"/>
                    <a:pt x="198" y="177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172" y="11"/>
                    <a:pt x="132" y="12"/>
                    <a:pt x="107" y="25"/>
                  </a:cubicBezTo>
                  <a:cubicBezTo>
                    <a:pt x="105" y="26"/>
                    <a:pt x="103" y="26"/>
                    <a:pt x="102" y="25"/>
                  </a:cubicBezTo>
                  <a:cubicBezTo>
                    <a:pt x="77" y="12"/>
                    <a:pt x="37" y="11"/>
                    <a:pt x="11" y="24"/>
                  </a:cubicBezTo>
                  <a:cubicBezTo>
                    <a:pt x="11" y="177"/>
                    <a:pt x="11" y="177"/>
                    <a:pt x="11" y="177"/>
                  </a:cubicBezTo>
                  <a:cubicBezTo>
                    <a:pt x="24" y="171"/>
                    <a:pt x="39" y="169"/>
                    <a:pt x="55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0" name="Freeform 116">
              <a:extLst>
                <a:ext uri="{FF2B5EF4-FFF2-40B4-BE49-F238E27FC236}">
                  <a16:creationId xmlns:a16="http://schemas.microsoft.com/office/drawing/2014/main" id="{9FFEB724-29D4-44F8-B37B-977D6FDE1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588" y="5253038"/>
              <a:ext cx="30163" cy="485775"/>
            </a:xfrm>
            <a:custGeom>
              <a:avLst/>
              <a:gdLst>
                <a:gd name="T0" fmla="*/ 5 w 11"/>
                <a:gd name="T1" fmla="*/ 176 h 176"/>
                <a:gd name="T2" fmla="*/ 0 w 11"/>
                <a:gd name="T3" fmla="*/ 170 h 176"/>
                <a:gd name="T4" fmla="*/ 0 w 11"/>
                <a:gd name="T5" fmla="*/ 5 h 176"/>
                <a:gd name="T6" fmla="*/ 5 w 11"/>
                <a:gd name="T7" fmla="*/ 0 h 176"/>
                <a:gd name="T8" fmla="*/ 11 w 11"/>
                <a:gd name="T9" fmla="*/ 5 h 176"/>
                <a:gd name="T10" fmla="*/ 11 w 11"/>
                <a:gd name="T11" fmla="*/ 170 h 176"/>
                <a:gd name="T12" fmla="*/ 5 w 11"/>
                <a:gd name="T13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76">
                  <a:moveTo>
                    <a:pt x="5" y="176"/>
                  </a:moveTo>
                  <a:cubicBezTo>
                    <a:pt x="2" y="176"/>
                    <a:pt x="0" y="173"/>
                    <a:pt x="0" y="1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70"/>
                    <a:pt x="11" y="170"/>
                    <a:pt x="11" y="170"/>
                  </a:cubicBezTo>
                  <a:cubicBezTo>
                    <a:pt x="11" y="173"/>
                    <a:pt x="8" y="176"/>
                    <a:pt x="5" y="1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1" name="Freeform 117">
              <a:extLst>
                <a:ext uri="{FF2B5EF4-FFF2-40B4-BE49-F238E27FC236}">
                  <a16:creationId xmlns:a16="http://schemas.microsoft.com/office/drawing/2014/main" id="{0BC34250-F809-4F4E-BFDC-BEC7AD58F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5313363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2" name="Freeform 118">
              <a:extLst>
                <a:ext uri="{FF2B5EF4-FFF2-40B4-BE49-F238E27FC236}">
                  <a16:creationId xmlns:a16="http://schemas.microsoft.com/office/drawing/2014/main" id="{44496FB7-B518-4E45-AE4D-101A16323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5405438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3" name="Freeform 119">
              <a:extLst>
                <a:ext uri="{FF2B5EF4-FFF2-40B4-BE49-F238E27FC236}">
                  <a16:creationId xmlns:a16="http://schemas.microsoft.com/office/drawing/2014/main" id="{C2EA54AC-2260-43E8-8FFA-0B05BD266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5495925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4" name="Freeform 120">
              <a:extLst>
                <a:ext uri="{FF2B5EF4-FFF2-40B4-BE49-F238E27FC236}">
                  <a16:creationId xmlns:a16="http://schemas.microsoft.com/office/drawing/2014/main" id="{8B126D5C-1C86-491A-8C0E-F2898E442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5586413"/>
              <a:ext cx="180975" cy="31750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5" name="Freeform 121">
              <a:extLst>
                <a:ext uri="{FF2B5EF4-FFF2-40B4-BE49-F238E27FC236}">
                  <a16:creationId xmlns:a16="http://schemas.microsoft.com/office/drawing/2014/main" id="{0D22832F-B375-4B30-B6AF-4E267FF84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5313363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6" name="Freeform 122">
              <a:extLst>
                <a:ext uri="{FF2B5EF4-FFF2-40B4-BE49-F238E27FC236}">
                  <a16:creationId xmlns:a16="http://schemas.microsoft.com/office/drawing/2014/main" id="{940399D4-E79A-40F8-90C3-CD687E4DD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5405438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7" name="Freeform 123">
              <a:extLst>
                <a:ext uri="{FF2B5EF4-FFF2-40B4-BE49-F238E27FC236}">
                  <a16:creationId xmlns:a16="http://schemas.microsoft.com/office/drawing/2014/main" id="{AB5FF4CD-F243-4C21-9BE7-F2FB6A377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5495925"/>
              <a:ext cx="180975" cy="30162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  <p:sp>
          <p:nvSpPr>
            <p:cNvPr id="58" name="Freeform 124">
              <a:extLst>
                <a:ext uri="{FF2B5EF4-FFF2-40B4-BE49-F238E27FC236}">
                  <a16:creationId xmlns:a16="http://schemas.microsoft.com/office/drawing/2014/main" id="{95DCE1AC-0E08-48B5-9A26-B3F796F42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5586413"/>
              <a:ext cx="180975" cy="31750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5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5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2"/>
                    <a:pt x="66" y="5"/>
                  </a:cubicBezTo>
                  <a:cubicBezTo>
                    <a:pt x="66" y="8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99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C379F-9325-51F0-8BE0-43CF08E5D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890959B-C26A-86EA-9147-7E6581AAF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94" y="1364112"/>
            <a:ext cx="6974559" cy="4759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B6AB62-D01B-FB36-49D0-2F428D321348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E0E9CE-AC9E-C164-1116-AA218F50B13F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查看全文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9E774C-7144-64EF-9981-E448A862B2E7}"/>
              </a:ext>
            </a:extLst>
          </p:cNvPr>
          <p:cNvSpPr txBox="1">
            <a:spLocks/>
          </p:cNvSpPr>
          <p:nvPr/>
        </p:nvSpPr>
        <p:spPr>
          <a:xfrm>
            <a:off x="8225051" y="2339267"/>
            <a:ext cx="3646001" cy="2527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通过在线全文查看器，您可以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保存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或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引用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文章，将其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添加到控制面板中的项目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中，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分享、下载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或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打印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文章。您还可以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翻译全文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，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查看目录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，或通过文本转语音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收听文章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（</a:t>
            </a:r>
            <a:r>
              <a:rPr lang="en-US" altLang="zh-CN" sz="2000" dirty="0">
                <a:latin typeface="思源黑体 CN Normal" panose="020B0400000000000000" pitchFamily="34" charset="-122"/>
                <a:ea typeface="思源黑体" panose="020B0500000000000000"/>
              </a:rPr>
              <a:t>PDF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全文也支持听读）。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31EF222C-4841-ABC0-D71F-B469E222B6D5}"/>
              </a:ext>
            </a:extLst>
          </p:cNvPr>
          <p:cNvSpPr/>
          <p:nvPr/>
        </p:nvSpPr>
        <p:spPr>
          <a:xfrm>
            <a:off x="4442195" y="1364112"/>
            <a:ext cx="3135458" cy="32359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" name="图形 2" descr="徽章 1 纯色填充">
            <a:extLst>
              <a:ext uri="{FF2B5EF4-FFF2-40B4-BE49-F238E27FC236}">
                <a16:creationId xmlns:a16="http://schemas.microsoft.com/office/drawing/2014/main" id="{5F44B370-42FC-058A-9E07-96ABC3A10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1194" y="2356120"/>
            <a:ext cx="343857" cy="343857"/>
          </a:xfrm>
          <a:prstGeom prst="rect">
            <a:avLst/>
          </a:prstGeom>
        </p:spPr>
      </p:pic>
      <p:pic>
        <p:nvPicPr>
          <p:cNvPr id="5" name="图形 4" descr="徽章 1 纯色填充">
            <a:extLst>
              <a:ext uri="{FF2B5EF4-FFF2-40B4-BE49-F238E27FC236}">
                <a16:creationId xmlns:a16="http://schemas.microsoft.com/office/drawing/2014/main" id="{8211B825-7BFD-765A-6B6F-E9910FA5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9155" y="1343846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6220A-4A0E-7484-A53B-D72FF3E58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A7BD199-D9FC-CD50-F39E-F26BE52A2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8" y="1756497"/>
            <a:ext cx="8086637" cy="406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1913104-6651-97E3-1278-A1C0DCE54D51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18ECC-9A6E-02B0-B54C-FD3C0E2E2927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刊物检索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D2D2A8B-B57D-7817-238A-DFD852E52402}"/>
              </a:ext>
            </a:extLst>
          </p:cNvPr>
          <p:cNvSpPr txBox="1">
            <a:spLocks/>
          </p:cNvSpPr>
          <p:nvPr/>
        </p:nvSpPr>
        <p:spPr>
          <a:xfrm>
            <a:off x="8478222" y="1891444"/>
            <a:ext cx="3335674" cy="3643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点击高级检索框下方的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出版物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选项以从不同的数据库中检索出版物（若选择了多个数据库的情况下需要选择）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可按字母顺序浏览或精确检索库中刊物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选中出版物，点击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添加到搜索中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以检索该出版物中所有文章。</a:t>
            </a: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点击刊名查看刊物详情信息。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3AFC473-349C-3DD1-ED53-28BA06093CC0}"/>
              </a:ext>
            </a:extLst>
          </p:cNvPr>
          <p:cNvSpPr/>
          <p:nvPr/>
        </p:nvSpPr>
        <p:spPr>
          <a:xfrm>
            <a:off x="515891" y="4215675"/>
            <a:ext cx="413026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3B6E2DA-1985-6AD2-39BC-5295DAABB02C}"/>
              </a:ext>
            </a:extLst>
          </p:cNvPr>
          <p:cNvSpPr/>
          <p:nvPr/>
        </p:nvSpPr>
        <p:spPr>
          <a:xfrm>
            <a:off x="588720" y="3077494"/>
            <a:ext cx="1474430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66AB68C-D479-DB37-3D6E-F1C2CEBBA8F2}"/>
              </a:ext>
            </a:extLst>
          </p:cNvPr>
          <p:cNvSpPr/>
          <p:nvPr/>
        </p:nvSpPr>
        <p:spPr>
          <a:xfrm>
            <a:off x="7000655" y="3768474"/>
            <a:ext cx="835161" cy="29963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69220DA9-8D5B-A2AE-8BE3-0BA1BD8167D1}"/>
              </a:ext>
            </a:extLst>
          </p:cNvPr>
          <p:cNvSpPr/>
          <p:nvPr/>
        </p:nvSpPr>
        <p:spPr>
          <a:xfrm>
            <a:off x="1562777" y="2636423"/>
            <a:ext cx="484189" cy="29521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26F036F0-AE35-2CB3-9E36-1B04BD721AC3}"/>
              </a:ext>
            </a:extLst>
          </p:cNvPr>
          <p:cNvSpPr/>
          <p:nvPr/>
        </p:nvSpPr>
        <p:spPr>
          <a:xfrm>
            <a:off x="603094" y="4703329"/>
            <a:ext cx="1177732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0" name="图形 9" descr="徽章 1 纯色填充">
            <a:extLst>
              <a:ext uri="{FF2B5EF4-FFF2-40B4-BE49-F238E27FC236}">
                <a16:creationId xmlns:a16="http://schemas.microsoft.com/office/drawing/2014/main" id="{171C1672-2E10-7654-5880-1E18EDE5F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59261" y="2784030"/>
            <a:ext cx="343857" cy="343857"/>
          </a:xfrm>
          <a:prstGeom prst="rect">
            <a:avLst/>
          </a:prstGeom>
        </p:spPr>
      </p:pic>
      <p:pic>
        <p:nvPicPr>
          <p:cNvPr id="11" name="图形 10" descr="徽章 纯色填充">
            <a:extLst>
              <a:ext uri="{FF2B5EF4-FFF2-40B4-BE49-F238E27FC236}">
                <a16:creationId xmlns:a16="http://schemas.microsoft.com/office/drawing/2014/main" id="{C8A6556A-A522-1ABF-B2A5-795578FB16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5891" y="3871818"/>
            <a:ext cx="343857" cy="343857"/>
          </a:xfrm>
          <a:prstGeom prst="rect">
            <a:avLst/>
          </a:prstGeom>
        </p:spPr>
      </p:pic>
      <p:pic>
        <p:nvPicPr>
          <p:cNvPr id="13" name="图形 12" descr="徽章 3 纯色填充">
            <a:extLst>
              <a:ext uri="{FF2B5EF4-FFF2-40B4-BE49-F238E27FC236}">
                <a16:creationId xmlns:a16="http://schemas.microsoft.com/office/drawing/2014/main" id="{C6055C14-36C8-F761-6F49-912A94A2AF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6798" y="3829909"/>
            <a:ext cx="343857" cy="343857"/>
          </a:xfrm>
          <a:prstGeom prst="rect">
            <a:avLst/>
          </a:prstGeom>
        </p:spPr>
      </p:pic>
      <p:pic>
        <p:nvPicPr>
          <p:cNvPr id="14" name="图形 13" descr="徽章 4 纯色填充">
            <a:extLst>
              <a:ext uri="{FF2B5EF4-FFF2-40B4-BE49-F238E27FC236}">
                <a16:creationId xmlns:a16="http://schemas.microsoft.com/office/drawing/2014/main" id="{1778859F-69F3-2ADE-2333-6A92B91CC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80826" y="4660605"/>
            <a:ext cx="343857" cy="343857"/>
          </a:xfrm>
          <a:prstGeom prst="rect">
            <a:avLst/>
          </a:prstGeom>
        </p:spPr>
      </p:pic>
      <p:pic>
        <p:nvPicPr>
          <p:cNvPr id="16" name="图形 15" descr="徽章 1 纯色填充">
            <a:extLst>
              <a:ext uri="{FF2B5EF4-FFF2-40B4-BE49-F238E27FC236}">
                <a16:creationId xmlns:a16="http://schemas.microsoft.com/office/drawing/2014/main" id="{C453B05E-0C59-24B0-C308-883B965D7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54692" y="1901954"/>
            <a:ext cx="343857" cy="343857"/>
          </a:xfrm>
          <a:prstGeom prst="rect">
            <a:avLst/>
          </a:prstGeom>
        </p:spPr>
      </p:pic>
      <p:pic>
        <p:nvPicPr>
          <p:cNvPr id="17" name="图形 16" descr="徽章 纯色填充">
            <a:extLst>
              <a:ext uri="{FF2B5EF4-FFF2-40B4-BE49-F238E27FC236}">
                <a16:creationId xmlns:a16="http://schemas.microsoft.com/office/drawing/2014/main" id="{EC4C40B6-AE7F-290A-D500-3020FC0B53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54692" y="3379851"/>
            <a:ext cx="343857" cy="343857"/>
          </a:xfrm>
          <a:prstGeom prst="rect">
            <a:avLst/>
          </a:prstGeom>
        </p:spPr>
      </p:pic>
      <p:pic>
        <p:nvPicPr>
          <p:cNvPr id="18" name="图形 17" descr="徽章 3 纯色填充">
            <a:extLst>
              <a:ext uri="{FF2B5EF4-FFF2-40B4-BE49-F238E27FC236}">
                <a16:creationId xmlns:a16="http://schemas.microsoft.com/office/drawing/2014/main" id="{3C8444AB-F983-EA9D-99B1-A2D7314CF1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6409" y="4205305"/>
            <a:ext cx="343857" cy="343857"/>
          </a:xfrm>
          <a:prstGeom prst="rect">
            <a:avLst/>
          </a:prstGeom>
        </p:spPr>
      </p:pic>
      <p:pic>
        <p:nvPicPr>
          <p:cNvPr id="19" name="图形 18" descr="徽章 4 纯色填充">
            <a:extLst>
              <a:ext uri="{FF2B5EF4-FFF2-40B4-BE49-F238E27FC236}">
                <a16:creationId xmlns:a16="http://schemas.microsoft.com/office/drawing/2014/main" id="{D00CD240-E947-21A0-C289-9C58179487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54691" y="5284175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02559-7360-BBE8-0F4D-6276B174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981754B-DA2F-A92E-53BD-34A7D571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76" y="1732144"/>
            <a:ext cx="7847124" cy="4342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0455EA-3ACF-1F59-48B5-EB48410B5167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07C4E8-0611-B9AA-0E85-9F0DB405B11D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cs typeface="Calibri" panose="020F0502020204030204" pitchFamily="34" charset="0"/>
              </a:rPr>
              <a:t>刊物详细信息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70937D-C7B1-1C25-FBC8-FCAB0158F62F}"/>
              </a:ext>
            </a:extLst>
          </p:cNvPr>
          <p:cNvSpPr txBox="1">
            <a:spLocks/>
          </p:cNvSpPr>
          <p:nvPr/>
        </p:nvSpPr>
        <p:spPr>
          <a:xfrm>
            <a:off x="8193490" y="2321088"/>
            <a:ext cx="3491410" cy="2527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点击右上角   图标可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创建期刊快讯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或以链接形式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分享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该刊物。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在此出版物内搜索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可实现刊内检索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左侧可查看刊物详细信息，点击右侧</a:t>
            </a:r>
            <a:r>
              <a:rPr lang="en-US" altLang="zh-CN" sz="2000" b="1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+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号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图标展开刊物收录情况。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03E257B-F7C5-0B81-E0DC-7B81BE044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584" y="2365453"/>
            <a:ext cx="252566" cy="31570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B8D3B8-F7E9-3BD6-6AED-0769A9813DD3}"/>
              </a:ext>
            </a:extLst>
          </p:cNvPr>
          <p:cNvSpPr/>
          <p:nvPr/>
        </p:nvSpPr>
        <p:spPr>
          <a:xfrm>
            <a:off x="6440977" y="2537381"/>
            <a:ext cx="1221898" cy="20221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458E8A80-73A9-93BC-792B-35EA76A4264D}"/>
              </a:ext>
            </a:extLst>
          </p:cNvPr>
          <p:cNvSpPr/>
          <p:nvPr/>
        </p:nvSpPr>
        <p:spPr>
          <a:xfrm>
            <a:off x="603094" y="3510272"/>
            <a:ext cx="1129005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39C7BAF8-6833-5E25-8C01-D1FCAC01F16B}"/>
              </a:ext>
            </a:extLst>
          </p:cNvPr>
          <p:cNvSpPr/>
          <p:nvPr/>
        </p:nvSpPr>
        <p:spPr>
          <a:xfrm>
            <a:off x="5318728" y="4417419"/>
            <a:ext cx="586839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" name="图形 2" descr="徽章 1 纯色填充">
            <a:extLst>
              <a:ext uri="{FF2B5EF4-FFF2-40B4-BE49-F238E27FC236}">
                <a16:creationId xmlns:a16="http://schemas.microsoft.com/office/drawing/2014/main" id="{1FFE2635-0819-3FE7-F203-42E42620D4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6818" y="2193524"/>
            <a:ext cx="343857" cy="343857"/>
          </a:xfrm>
          <a:prstGeom prst="rect">
            <a:avLst/>
          </a:prstGeom>
        </p:spPr>
      </p:pic>
      <p:pic>
        <p:nvPicPr>
          <p:cNvPr id="5" name="图形 4" descr="徽章 纯色填充">
            <a:extLst>
              <a:ext uri="{FF2B5EF4-FFF2-40B4-BE49-F238E27FC236}">
                <a16:creationId xmlns:a16="http://schemas.microsoft.com/office/drawing/2014/main" id="{7F8B9203-4BCD-75D1-E502-F62B54AF0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32099" y="3473628"/>
            <a:ext cx="343857" cy="343857"/>
          </a:xfrm>
          <a:prstGeom prst="rect">
            <a:avLst/>
          </a:prstGeom>
        </p:spPr>
      </p:pic>
      <p:pic>
        <p:nvPicPr>
          <p:cNvPr id="6" name="图形 5" descr="徽章 3 纯色填充">
            <a:extLst>
              <a:ext uri="{FF2B5EF4-FFF2-40B4-BE49-F238E27FC236}">
                <a16:creationId xmlns:a16="http://schemas.microsoft.com/office/drawing/2014/main" id="{170BCEF1-9CB8-2055-AEC5-9F4793DD4A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43620" y="4465741"/>
            <a:ext cx="343857" cy="343857"/>
          </a:xfrm>
          <a:prstGeom prst="rect">
            <a:avLst/>
          </a:prstGeom>
        </p:spPr>
      </p:pic>
      <p:pic>
        <p:nvPicPr>
          <p:cNvPr id="9" name="图形 8" descr="徽章 1 纯色填充">
            <a:extLst>
              <a:ext uri="{FF2B5EF4-FFF2-40B4-BE49-F238E27FC236}">
                <a16:creationId xmlns:a16="http://schemas.microsoft.com/office/drawing/2014/main" id="{1F824BE4-73E5-4981-2C02-13C666CCBF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1919" y="2365453"/>
            <a:ext cx="343857" cy="343857"/>
          </a:xfrm>
          <a:prstGeom prst="rect">
            <a:avLst/>
          </a:prstGeom>
        </p:spPr>
      </p:pic>
      <p:pic>
        <p:nvPicPr>
          <p:cNvPr id="11" name="图形 10" descr="徽章 纯色填充">
            <a:extLst>
              <a:ext uri="{FF2B5EF4-FFF2-40B4-BE49-F238E27FC236}">
                <a16:creationId xmlns:a16="http://schemas.microsoft.com/office/drawing/2014/main" id="{F16C6FC1-A694-EB90-0B62-6D16DC916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1919" y="3087739"/>
            <a:ext cx="343857" cy="343857"/>
          </a:xfrm>
          <a:prstGeom prst="rect">
            <a:avLst/>
          </a:prstGeom>
        </p:spPr>
      </p:pic>
      <p:pic>
        <p:nvPicPr>
          <p:cNvPr id="17" name="图形 16" descr="徽章 3 纯色填充">
            <a:extLst>
              <a:ext uri="{FF2B5EF4-FFF2-40B4-BE49-F238E27FC236}">
                <a16:creationId xmlns:a16="http://schemas.microsoft.com/office/drawing/2014/main" id="{ACC01DAE-F3D7-3CDD-01A0-D8186660AC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55776" y="3936311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3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B89AF-3F02-2F52-8CBA-C89BB6C4F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3C9283D-DEE7-C1AF-7208-A063F136B018}"/>
              </a:ext>
            </a:extLst>
          </p:cNvPr>
          <p:cNvGrpSpPr/>
          <p:nvPr/>
        </p:nvGrpSpPr>
        <p:grpSpPr>
          <a:xfrm>
            <a:off x="580765" y="1422402"/>
            <a:ext cx="7270387" cy="4664667"/>
            <a:chOff x="580765" y="1422402"/>
            <a:chExt cx="7270387" cy="4664667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105F5EC7-F709-F79D-DA3D-FBAE25A7A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0765" y="1422402"/>
              <a:ext cx="7270387" cy="46646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878109-C912-3DF9-4F75-8E4308353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7666" y="2688892"/>
              <a:ext cx="1284025" cy="174582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B9E04E6-534F-C7B8-70E2-B907AB570E49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11F3C7-3617-CBFA-02F4-0D1F264210E4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rgbClr val="FFFFFF"/>
                </a:solidFill>
                <a:latin typeface="思源黑体 CN Normal" panose="020B0400000000000000" pitchFamily="34" charset="-122"/>
                <a:cs typeface="Calibri" panose="020F0502020204030204" pitchFamily="34" charset="0"/>
              </a:rPr>
              <a:t>BS</a:t>
            </a: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cs typeface="Calibri" panose="020F0502020204030204" pitchFamily="34" charset="0"/>
              </a:rPr>
              <a:t>非刊资源检索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3B20AC-CB5E-4C11-5D2E-3D6FA4E8726B}"/>
              </a:ext>
            </a:extLst>
          </p:cNvPr>
          <p:cNvSpPr txBox="1">
            <a:spLocks/>
          </p:cNvSpPr>
          <p:nvPr/>
        </p:nvSpPr>
        <p:spPr>
          <a:xfrm>
            <a:off x="8478222" y="1891444"/>
            <a:ext cx="3335674" cy="3643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</a:rPr>
              <a:t>确认检索</a:t>
            </a:r>
            <a:r>
              <a:rPr lang="en-US" altLang="zh-CN" sz="2000" dirty="0">
                <a:latin typeface="思源黑体 CN Normal" panose="020B0400000000000000" pitchFamily="34" charset="-122"/>
              </a:rPr>
              <a:t>Business Source</a:t>
            </a:r>
            <a:r>
              <a:rPr lang="zh-CN" altLang="en-US" sz="2000" dirty="0">
                <a:latin typeface="思源黑体 CN Normal" panose="020B0400000000000000" pitchFamily="34" charset="-122"/>
              </a:rPr>
              <a:t>系列数据库</a:t>
            </a:r>
            <a:endParaRPr lang="en-US" altLang="zh-CN" sz="2000" dirty="0">
              <a:latin typeface="思源黑体 CN Normal" panose="020B0400000000000000" pitchFamily="34" charset="-122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</a:rPr>
              <a:t>进入高级检索框下方的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</a:rPr>
              <a:t>过滤器</a:t>
            </a:r>
            <a:r>
              <a:rPr lang="zh-CN" altLang="en-US" sz="2000" dirty="0">
                <a:latin typeface="思源黑体 CN Normal" panose="020B0400000000000000" pitchFamily="34" charset="-122"/>
              </a:rPr>
              <a:t>，展开</a:t>
            </a:r>
            <a:r>
              <a:rPr lang="en-US" altLang="zh-CN" sz="2000" dirty="0">
                <a:solidFill>
                  <a:schemeClr val="accent2"/>
                </a:solidFill>
                <a:latin typeface="思源黑体 CN Normal" panose="020B0400000000000000" pitchFamily="34" charset="-122"/>
              </a:rPr>
              <a:t>Publication Type</a:t>
            </a:r>
            <a:r>
              <a:rPr lang="zh-CN" altLang="en-US" sz="2000" dirty="0">
                <a:latin typeface="思源黑体 CN Normal" panose="020B0400000000000000" pitchFamily="34" charset="-122"/>
              </a:rPr>
              <a:t>下拉菜单，对出版物类型进行预限定，选择要检索的非刊资源类型，例如</a:t>
            </a:r>
            <a:r>
              <a:rPr lang="en-US" altLang="zh-CN" sz="2000" dirty="0">
                <a:solidFill>
                  <a:schemeClr val="accent2"/>
                </a:solidFill>
                <a:latin typeface="思源黑体 CN Normal" panose="020B0400000000000000" pitchFamily="34" charset="-122"/>
              </a:rPr>
              <a:t>SWOT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</a:rPr>
              <a:t>分析、公司概况、行业报告</a:t>
            </a:r>
            <a:r>
              <a:rPr lang="zh-CN" altLang="en-US" sz="2000" dirty="0">
                <a:latin typeface="思源黑体 CN Normal" panose="020B0400000000000000" pitchFamily="34" charset="-122"/>
              </a:rPr>
              <a:t>等。</a:t>
            </a:r>
            <a:endParaRPr lang="en-US" altLang="zh-CN" sz="2000" dirty="0">
              <a:latin typeface="思源黑体 CN Normal" panose="020B0400000000000000" pitchFamily="34" charset="-122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</a:rPr>
              <a:t>在上方检索框中输入相关检索词，再点击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</a:rPr>
              <a:t>搜索</a:t>
            </a:r>
            <a:r>
              <a:rPr lang="zh-CN" altLang="en-US" sz="2000" dirty="0">
                <a:latin typeface="思源黑体 CN Normal" panose="020B0400000000000000" pitchFamily="34" charset="-122"/>
              </a:rPr>
              <a:t>。</a:t>
            </a:r>
            <a:endParaRPr lang="en-US" altLang="zh-CN" sz="2000" dirty="0">
              <a:latin typeface="思源黑体 CN Normal" panose="020B0400000000000000" pitchFamily="34" charset="-122"/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F2EB240-8088-82B9-195C-A6BE2579A946}"/>
              </a:ext>
            </a:extLst>
          </p:cNvPr>
          <p:cNvSpPr/>
          <p:nvPr/>
        </p:nvSpPr>
        <p:spPr>
          <a:xfrm>
            <a:off x="2249461" y="4632361"/>
            <a:ext cx="602611" cy="24935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11" name="图形 10" descr="徽章 纯色填充">
            <a:extLst>
              <a:ext uri="{FF2B5EF4-FFF2-40B4-BE49-F238E27FC236}">
                <a16:creationId xmlns:a16="http://schemas.microsoft.com/office/drawing/2014/main" id="{E5DC0889-7DE5-6408-7946-FA53BFA422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1260" y="3369341"/>
            <a:ext cx="343857" cy="343857"/>
          </a:xfrm>
          <a:prstGeom prst="rect">
            <a:avLst/>
          </a:prstGeom>
        </p:spPr>
      </p:pic>
      <p:pic>
        <p:nvPicPr>
          <p:cNvPr id="16" name="图形 15" descr="徽章 1 纯色填充">
            <a:extLst>
              <a:ext uri="{FF2B5EF4-FFF2-40B4-BE49-F238E27FC236}">
                <a16:creationId xmlns:a16="http://schemas.microsoft.com/office/drawing/2014/main" id="{90649104-107D-84BE-6DBF-AA1C9D37B6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0612" y="1891444"/>
            <a:ext cx="343857" cy="343857"/>
          </a:xfrm>
          <a:prstGeom prst="rect">
            <a:avLst/>
          </a:prstGeom>
        </p:spPr>
      </p:pic>
      <p:pic>
        <p:nvPicPr>
          <p:cNvPr id="17" name="图形 16" descr="徽章 纯色填充">
            <a:extLst>
              <a:ext uri="{FF2B5EF4-FFF2-40B4-BE49-F238E27FC236}">
                <a16:creationId xmlns:a16="http://schemas.microsoft.com/office/drawing/2014/main" id="{CDDCB2BB-17A9-38CE-5C3B-8CCB8FDEDB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70611" y="2673658"/>
            <a:ext cx="343857" cy="343857"/>
          </a:xfrm>
          <a:prstGeom prst="rect">
            <a:avLst/>
          </a:prstGeom>
        </p:spPr>
      </p:pic>
      <p:pic>
        <p:nvPicPr>
          <p:cNvPr id="18" name="图形 17" descr="徽章 3 纯色填充">
            <a:extLst>
              <a:ext uri="{FF2B5EF4-FFF2-40B4-BE49-F238E27FC236}">
                <a16:creationId xmlns:a16="http://schemas.microsoft.com/office/drawing/2014/main" id="{8A05ADC4-EF6D-F627-BF51-F30B50C68F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66876" y="4835738"/>
            <a:ext cx="343857" cy="343857"/>
          </a:xfrm>
          <a:prstGeom prst="rect">
            <a:avLst/>
          </a:prstGeom>
        </p:spPr>
      </p:pic>
      <p:pic>
        <p:nvPicPr>
          <p:cNvPr id="24" name="图形 23" descr="徽章 1 纯色填充">
            <a:extLst>
              <a:ext uri="{FF2B5EF4-FFF2-40B4-BE49-F238E27FC236}">
                <a16:creationId xmlns:a16="http://schemas.microsoft.com/office/drawing/2014/main" id="{2B6154F6-E7E4-5142-8F34-47D0024D4D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1032" y="2387929"/>
            <a:ext cx="343857" cy="343857"/>
          </a:xfrm>
          <a:prstGeom prst="rect">
            <a:avLst/>
          </a:prstGeom>
        </p:spPr>
      </p:pic>
      <p:pic>
        <p:nvPicPr>
          <p:cNvPr id="25" name="图形 24" descr="徽章 3 纯色填充">
            <a:extLst>
              <a:ext uri="{FF2B5EF4-FFF2-40B4-BE49-F238E27FC236}">
                <a16:creationId xmlns:a16="http://schemas.microsoft.com/office/drawing/2014/main" id="{49C150D8-7938-270A-F147-E5153C79D9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55096" y="3885126"/>
            <a:ext cx="343857" cy="343857"/>
          </a:xfrm>
          <a:prstGeom prst="rect">
            <a:avLst/>
          </a:prstGeom>
        </p:spPr>
      </p:pic>
      <p:sp>
        <p:nvSpPr>
          <p:cNvPr id="27" name="Rectangle 12">
            <a:extLst>
              <a:ext uri="{FF2B5EF4-FFF2-40B4-BE49-F238E27FC236}">
                <a16:creationId xmlns:a16="http://schemas.microsoft.com/office/drawing/2014/main" id="{0BC0FFA6-90E5-6A8E-9138-D811C0E4E6F9}"/>
              </a:ext>
            </a:extLst>
          </p:cNvPr>
          <p:cNvSpPr/>
          <p:nvPr/>
        </p:nvSpPr>
        <p:spPr>
          <a:xfrm>
            <a:off x="2348212" y="3011198"/>
            <a:ext cx="925981" cy="24935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8106A11E-076D-4CEE-CC7D-4766605A2C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5825" y="4279374"/>
            <a:ext cx="3630077" cy="2266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Rectangle 12">
            <a:extLst>
              <a:ext uri="{FF2B5EF4-FFF2-40B4-BE49-F238E27FC236}">
                <a16:creationId xmlns:a16="http://schemas.microsoft.com/office/drawing/2014/main" id="{1BD41AF1-9802-8AF4-90D3-ACA87044E390}"/>
              </a:ext>
            </a:extLst>
          </p:cNvPr>
          <p:cNvSpPr/>
          <p:nvPr/>
        </p:nvSpPr>
        <p:spPr>
          <a:xfrm>
            <a:off x="2979076" y="4322581"/>
            <a:ext cx="925981" cy="24935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26" name="图形 25" descr="徽章 纯色填充">
            <a:extLst>
              <a:ext uri="{FF2B5EF4-FFF2-40B4-BE49-F238E27FC236}">
                <a16:creationId xmlns:a16="http://schemas.microsoft.com/office/drawing/2014/main" id="{53B37C44-6D42-26AE-7B15-83DF46E4B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05057" y="5412437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1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A806-0823-FD84-47BB-C7AC05025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BFF4757-9D0D-4060-6648-5EC104CA4EE3}"/>
              </a:ext>
            </a:extLst>
          </p:cNvPr>
          <p:cNvGrpSpPr/>
          <p:nvPr/>
        </p:nvGrpSpPr>
        <p:grpSpPr>
          <a:xfrm>
            <a:off x="603094" y="1655698"/>
            <a:ext cx="7154916" cy="4637755"/>
            <a:chOff x="603094" y="1655698"/>
            <a:chExt cx="7154916" cy="463775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9EE46F2-2C5A-86C8-4120-7642C9F46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3094" y="1655698"/>
              <a:ext cx="7154916" cy="46377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608EE09-6E0B-2385-FADE-29930A510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6527" y="1935842"/>
              <a:ext cx="1284025" cy="174582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91A1306-018C-BA21-E8CF-8C6D2CD4CA25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9ED5E8-AE5B-98D9-A28C-906A80ED9FF1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rgbClr val="FFFFFF"/>
                </a:solidFill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BS</a:t>
            </a: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非刊资源检索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8F3568-D6AC-A7E8-D365-73C89FB4081A}"/>
              </a:ext>
            </a:extLst>
          </p:cNvPr>
          <p:cNvSpPr txBox="1">
            <a:spLocks/>
          </p:cNvSpPr>
          <p:nvPr/>
        </p:nvSpPr>
        <p:spPr>
          <a:xfrm>
            <a:off x="8414469" y="3286900"/>
            <a:ext cx="3335674" cy="835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获得相关主题的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行业概况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非刊资源检索结果。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</p:txBody>
      </p:sp>
      <p:pic>
        <p:nvPicPr>
          <p:cNvPr id="16" name="图形 15" descr="徽章 1 纯色填充">
            <a:extLst>
              <a:ext uri="{FF2B5EF4-FFF2-40B4-BE49-F238E27FC236}">
                <a16:creationId xmlns:a16="http://schemas.microsoft.com/office/drawing/2014/main" id="{8A07E35F-A74E-7EDF-B2C7-A80B5A17A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70612" y="3286900"/>
            <a:ext cx="343857" cy="343857"/>
          </a:xfrm>
          <a:prstGeom prst="rect">
            <a:avLst/>
          </a:prstGeom>
        </p:spPr>
      </p:pic>
      <p:pic>
        <p:nvPicPr>
          <p:cNvPr id="24" name="图形 23" descr="徽章 1 纯色填充">
            <a:extLst>
              <a:ext uri="{FF2B5EF4-FFF2-40B4-BE49-F238E27FC236}">
                <a16:creationId xmlns:a16="http://schemas.microsoft.com/office/drawing/2014/main" id="{4B1D6381-97B7-E6AF-546A-5B14FA7D2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7198" y="3950544"/>
            <a:ext cx="343857" cy="343857"/>
          </a:xfrm>
          <a:prstGeom prst="rect">
            <a:avLst/>
          </a:prstGeom>
        </p:spPr>
      </p:pic>
      <p:sp>
        <p:nvSpPr>
          <p:cNvPr id="29" name="Rectangle 12">
            <a:extLst>
              <a:ext uri="{FF2B5EF4-FFF2-40B4-BE49-F238E27FC236}">
                <a16:creationId xmlns:a16="http://schemas.microsoft.com/office/drawing/2014/main" id="{076BDFCA-5210-2316-05C2-6D35A4B98C05}"/>
              </a:ext>
            </a:extLst>
          </p:cNvPr>
          <p:cNvSpPr/>
          <p:nvPr/>
        </p:nvSpPr>
        <p:spPr>
          <a:xfrm>
            <a:off x="3814273" y="4036386"/>
            <a:ext cx="616677" cy="258015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6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B1E92E7-8A29-3A33-47C9-82EF8D3C104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ound Single Corner Rectangle 7">
            <a:extLst>
              <a:ext uri="{FF2B5EF4-FFF2-40B4-BE49-F238E27FC236}">
                <a16:creationId xmlns:a16="http://schemas.microsoft.com/office/drawing/2014/main" id="{FB6E8567-27C1-CC59-000B-D6241E189ED8}"/>
              </a:ext>
            </a:extLst>
          </p:cNvPr>
          <p:cNvSpPr/>
          <p:nvPr/>
        </p:nvSpPr>
        <p:spPr>
          <a:xfrm flipV="1">
            <a:off x="1" y="-1"/>
            <a:ext cx="1879041" cy="774699"/>
          </a:xfrm>
          <a:prstGeom prst="round1Rect">
            <a:avLst>
              <a:gd name="adj" fmla="val 50000"/>
            </a:avLst>
          </a:pr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AF7B5A-8902-551E-C821-75AECF51F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9" y="971836"/>
            <a:ext cx="6820502" cy="822325"/>
          </a:xfrm>
        </p:spPr>
        <p:txBody>
          <a:bodyPr/>
          <a:lstStyle/>
          <a:p>
            <a:r>
              <a:rPr lang="en-US" sz="3800" dirty="0"/>
              <a:t>Business Searching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9BBEA-DCF5-E35A-B182-F97B8865D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89" y="1731963"/>
            <a:ext cx="6326514" cy="4351337"/>
          </a:xfrm>
        </p:spPr>
        <p:txBody>
          <a:bodyPr/>
          <a:lstStyle/>
          <a:p>
            <a:r>
              <a:rPr lang="zh-CN" altLang="en-US" sz="2400" dirty="0">
                <a:ea typeface="思源黑体 CN Normal" panose="020B0400000000000000" pitchFamily="34" charset="-122"/>
              </a:rPr>
              <a:t>提供简洁现代的外观设计</a:t>
            </a:r>
            <a:endParaRPr lang="en-US" altLang="zh-CN" sz="2400" dirty="0">
              <a:ea typeface="思源黑体 CN Normal" panose="020B0400000000000000" pitchFamily="34" charset="-122"/>
            </a:endParaRPr>
          </a:p>
          <a:p>
            <a:r>
              <a:rPr lang="zh-CN" altLang="en-US" sz="2400" dirty="0">
                <a:ea typeface="思源黑体 CN Normal" panose="020B0400000000000000" pitchFamily="34" charset="-122"/>
              </a:rPr>
              <a:t>使商业研究更加直观高效</a:t>
            </a:r>
            <a:endParaRPr lang="en-US" altLang="zh-CN" sz="2400" dirty="0">
              <a:ea typeface="思源黑体 CN Normal" panose="020B0400000000000000" pitchFamily="34" charset="-122"/>
            </a:endParaRPr>
          </a:p>
          <a:p>
            <a:r>
              <a:rPr lang="zh-CN" altLang="en-US" sz="2400" dirty="0">
                <a:ea typeface="思源黑体 CN Normal" panose="020B0400000000000000" pitchFamily="34" charset="-122"/>
              </a:rPr>
              <a:t>具备优化的导航系统和赏心悦目的视觉设计</a:t>
            </a:r>
            <a:endParaRPr lang="en-US" altLang="zh-CN" sz="2400" dirty="0">
              <a:ea typeface="思源黑体 CN Normal" panose="020B0400000000000000" pitchFamily="34" charset="-122"/>
            </a:endParaRPr>
          </a:p>
          <a:p>
            <a:r>
              <a:rPr lang="zh-CN" altLang="en-US" sz="2400" dirty="0">
                <a:ea typeface="思源黑体 CN Normal" panose="020B0400000000000000" pitchFamily="34" charset="-122"/>
              </a:rPr>
              <a:t>支持浏览顶级商业期刊与杂志资源</a:t>
            </a:r>
            <a:endParaRPr lang="en-US" altLang="zh-CN" sz="2400" dirty="0">
              <a:ea typeface="思源黑体 CN Normal" panose="020B0400000000000000" pitchFamily="34" charset="-122"/>
            </a:endParaRPr>
          </a:p>
          <a:p>
            <a:r>
              <a:rPr lang="zh-CN" altLang="en-US" sz="2400" dirty="0">
                <a:ea typeface="思源黑体 CN Normal" panose="020B0400000000000000" pitchFamily="34" charset="-122"/>
              </a:rPr>
              <a:t>支持按特定主题进行检索</a:t>
            </a:r>
            <a:endParaRPr lang="en-US" altLang="zh-CN" sz="2400" dirty="0">
              <a:ea typeface="思源黑体 CN Normal" panose="020B0400000000000000" pitchFamily="34" charset="-122"/>
            </a:endParaRPr>
          </a:p>
          <a:p>
            <a:r>
              <a:rPr lang="zh-CN" altLang="en-US" sz="2400" dirty="0">
                <a:ea typeface="思源黑体 CN Normal" panose="020B0400000000000000" pitchFamily="34" charset="-122"/>
              </a:rPr>
              <a:t>便捷获取国家经济数据、公司档案、行业资讯及市场调研报告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93274-FD5E-551F-E51A-13E96BD9A773}"/>
              </a:ext>
            </a:extLst>
          </p:cNvPr>
          <p:cNvSpPr txBox="1"/>
          <p:nvPr/>
        </p:nvSpPr>
        <p:spPr>
          <a:xfrm>
            <a:off x="241738" y="82201"/>
            <a:ext cx="15968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针对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BS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pic>
        <p:nvPicPr>
          <p:cNvPr id="11" name="Picture 10" descr="A screenshot of a website&#10;&#10;Description automatically generated">
            <a:extLst>
              <a:ext uri="{FF2B5EF4-FFF2-40B4-BE49-F238E27FC236}">
                <a16:creationId xmlns:a16="http://schemas.microsoft.com/office/drawing/2014/main" id="{8F1B2CBF-FE90-D0C8-F186-F4BC0B0F6C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415"/>
          <a:stretch/>
        </p:blipFill>
        <p:spPr>
          <a:xfrm>
            <a:off x="7020912" y="226518"/>
            <a:ext cx="4929350" cy="6404964"/>
          </a:xfrm>
          <a:prstGeom prst="roundRect">
            <a:avLst>
              <a:gd name="adj" fmla="val 4013"/>
            </a:avLst>
          </a:prstGeom>
          <a:noFill/>
          <a:ln w="12700">
            <a:noFill/>
          </a:ln>
          <a:effectLst>
            <a:outerShdw blurRad="310690" sx="102000" sy="102000" algn="ctr" rotWithShape="0">
              <a:schemeClr val="accent1">
                <a:alpha val="2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66624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C8DAE-DB4F-CF67-99B5-E41F2AE56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>
            <a:extLst>
              <a:ext uri="{FF2B5EF4-FFF2-40B4-BE49-F238E27FC236}">
                <a16:creationId xmlns:a16="http://schemas.microsoft.com/office/drawing/2014/main" id="{0DE98DC4-1540-304B-0EB3-35CC2A1AD96B}"/>
              </a:ext>
            </a:extLst>
          </p:cNvPr>
          <p:cNvSpPr/>
          <p:nvPr/>
        </p:nvSpPr>
        <p:spPr>
          <a:xfrm>
            <a:off x="-1" y="1113305"/>
            <a:ext cx="4829037" cy="5744695"/>
          </a:xfrm>
          <a:custGeom>
            <a:avLst/>
            <a:gdLst>
              <a:gd name="connsiteX0" fmla="*/ 1016099 w 3101062"/>
              <a:gd name="connsiteY0" fmla="*/ 0 h 3689070"/>
              <a:gd name="connsiteX1" fmla="*/ 3101062 w 3101062"/>
              <a:gd name="connsiteY1" fmla="*/ 2084963 h 3689070"/>
              <a:gd name="connsiteX2" fmla="*/ 2490390 w 3101062"/>
              <a:gd name="connsiteY2" fmla="*/ 3559254 h 3689070"/>
              <a:gd name="connsiteX3" fmla="*/ 2347556 w 3101062"/>
              <a:gd name="connsiteY3" fmla="*/ 3689070 h 3689070"/>
              <a:gd name="connsiteX4" fmla="*/ 0 w 3101062"/>
              <a:gd name="connsiteY4" fmla="*/ 3689070 h 3689070"/>
              <a:gd name="connsiteX5" fmla="*/ 0 w 3101062"/>
              <a:gd name="connsiteY5" fmla="*/ 265180 h 3689070"/>
              <a:gd name="connsiteX6" fmla="*/ 22282 w 3101062"/>
              <a:gd name="connsiteY6" fmla="*/ 251644 h 3689070"/>
              <a:gd name="connsiteX7" fmla="*/ 1016099 w 3101062"/>
              <a:gd name="connsiteY7" fmla="*/ 0 h 3689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1062" h="3689070">
                <a:moveTo>
                  <a:pt x="1016099" y="0"/>
                </a:moveTo>
                <a:cubicBezTo>
                  <a:pt x="2167592" y="0"/>
                  <a:pt x="3101062" y="933470"/>
                  <a:pt x="3101062" y="2084963"/>
                </a:cubicBezTo>
                <a:cubicBezTo>
                  <a:pt x="3101062" y="2660709"/>
                  <a:pt x="2867694" y="3181950"/>
                  <a:pt x="2490390" y="3559254"/>
                </a:cubicBezTo>
                <a:lnTo>
                  <a:pt x="2347556" y="3689070"/>
                </a:lnTo>
                <a:lnTo>
                  <a:pt x="0" y="3689070"/>
                </a:lnTo>
                <a:lnTo>
                  <a:pt x="0" y="265180"/>
                </a:lnTo>
                <a:lnTo>
                  <a:pt x="22282" y="251644"/>
                </a:lnTo>
                <a:cubicBezTo>
                  <a:pt x="317707" y="91159"/>
                  <a:pt x="656257" y="0"/>
                  <a:pt x="1016099" y="0"/>
                </a:cubicBezTo>
                <a:close/>
              </a:path>
            </a:pathLst>
          </a:cu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082A5-6793-C571-91D3-E6B3E6B4260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94745" y="1253287"/>
            <a:ext cx="3390603" cy="1967093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400" dirty="0">
                <a:solidFill>
                  <a:schemeClr val="accent2"/>
                </a:solidFill>
                <a:ea typeface="思源黑体 CN Normal" panose="020B0400000000000000" pitchFamily="34" charset="-122"/>
              </a:rPr>
              <a:t>浏览权威出版物</a:t>
            </a:r>
            <a:br>
              <a:rPr lang="zh-CN" altLang="en-US" sz="2400" dirty="0">
                <a:ea typeface="思源黑体 CN Normal" panose="020B0400000000000000" pitchFamily="34" charset="-122"/>
              </a:rPr>
            </a:br>
            <a:r>
              <a:rPr lang="zh-CN" altLang="en-US" sz="2400" dirty="0">
                <a:ea typeface="思源黑体 CN Normal" panose="020B0400000000000000" pitchFamily="34" charset="-122"/>
              </a:rPr>
              <a:t>涵盖管理、会计与金融、市场营销等多学科主题领域</a:t>
            </a:r>
            <a:endParaRPr lang="en-US" sz="2400" dirty="0"/>
          </a:p>
        </p:txBody>
      </p:sp>
      <p:pic>
        <p:nvPicPr>
          <p:cNvPr id="6" name="Picture 5" descr="A screenshot of a website&#10;&#10;Description automatically generated">
            <a:extLst>
              <a:ext uri="{FF2B5EF4-FFF2-40B4-BE49-F238E27FC236}">
                <a16:creationId xmlns:a16="http://schemas.microsoft.com/office/drawing/2014/main" id="{4C8844A6-A2ED-663C-D7AD-EE15459AE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6" t="8678" r="4354" b="70034"/>
          <a:stretch/>
        </p:blipFill>
        <p:spPr>
          <a:xfrm>
            <a:off x="298378" y="214860"/>
            <a:ext cx="8015305" cy="3005519"/>
          </a:xfrm>
          <a:prstGeom prst="roundRect">
            <a:avLst>
              <a:gd name="adj" fmla="val 4195"/>
            </a:avLst>
          </a:prstGeom>
          <a:noFill/>
          <a:ln w="12700">
            <a:noFill/>
          </a:ln>
          <a:effectLst>
            <a:outerShdw blurRad="310690" sx="102000" sy="102000" algn="ctr" rotWithShape="0">
              <a:schemeClr val="accent1">
                <a:alpha val="27000"/>
              </a:schemeClr>
            </a:outerShdw>
          </a:effectLst>
        </p:spPr>
      </p:pic>
      <p:pic>
        <p:nvPicPr>
          <p:cNvPr id="11" name="Picture 10" descr="A screenshot of a website&#10;&#10;Description automatically generated">
            <a:extLst>
              <a:ext uri="{FF2B5EF4-FFF2-40B4-BE49-F238E27FC236}">
                <a16:creationId xmlns:a16="http://schemas.microsoft.com/office/drawing/2014/main" id="{E6B67318-556C-412F-740C-B2484CF10A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6" t="29752" r="4354" b="44569"/>
          <a:stretch/>
        </p:blipFill>
        <p:spPr>
          <a:xfrm>
            <a:off x="625686" y="3388600"/>
            <a:ext cx="7188364" cy="3251350"/>
          </a:xfrm>
          <a:prstGeom prst="roundRect">
            <a:avLst>
              <a:gd name="adj" fmla="val 7889"/>
            </a:avLst>
          </a:prstGeom>
          <a:noFill/>
          <a:ln w="12700">
            <a:noFill/>
          </a:ln>
          <a:effectLst>
            <a:outerShdw blurRad="310690" sx="102000" sy="102000" algn="ctr" rotWithShape="0">
              <a:schemeClr val="accent1">
                <a:alpha val="27000"/>
              </a:schemeClr>
            </a:outerShdw>
          </a:effec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9889DA5-889C-EDF8-390A-26A04D26E7F2}"/>
              </a:ext>
            </a:extLst>
          </p:cNvPr>
          <p:cNvSpPr txBox="1">
            <a:spLocks/>
          </p:cNvSpPr>
          <p:nvPr/>
        </p:nvSpPr>
        <p:spPr>
          <a:xfrm>
            <a:off x="8663566" y="3869232"/>
            <a:ext cx="3557903" cy="19670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C61B6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探索多元内容类型</a:t>
            </a:r>
            <a:b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</a:b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提供非期刊资源的分类检索，助您高效锁定目标研究资料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5F12759-B475-C298-7D96-BA41C6BECB14}"/>
              </a:ext>
            </a:extLst>
          </p:cNvPr>
          <p:cNvSpPr/>
          <p:nvPr/>
        </p:nvSpPr>
        <p:spPr>
          <a:xfrm flipH="1">
            <a:off x="7362966" y="3346559"/>
            <a:ext cx="1540905" cy="1540905"/>
          </a:xfrm>
          <a:prstGeom prst="arc">
            <a:avLst>
              <a:gd name="adj1" fmla="val 11869279"/>
              <a:gd name="adj2" fmla="val 19058285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C0D1A48C-7FDB-E6A2-2C34-DD725C6A6CCF}"/>
              </a:ext>
            </a:extLst>
          </p:cNvPr>
          <p:cNvSpPr/>
          <p:nvPr/>
        </p:nvSpPr>
        <p:spPr>
          <a:xfrm flipH="1">
            <a:off x="7392120" y="879209"/>
            <a:ext cx="1765738" cy="1765738"/>
          </a:xfrm>
          <a:prstGeom prst="arc">
            <a:avLst>
              <a:gd name="adj1" fmla="val 12954371"/>
              <a:gd name="adj2" fmla="val 19058285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B6CED3B-7154-501F-E0F2-ACB2D63753BE}"/>
              </a:ext>
            </a:extLst>
          </p:cNvPr>
          <p:cNvSpPr/>
          <p:nvPr/>
        </p:nvSpPr>
        <p:spPr>
          <a:xfrm>
            <a:off x="9377232" y="0"/>
            <a:ext cx="2814768" cy="1168258"/>
          </a:xfrm>
          <a:custGeom>
            <a:avLst/>
            <a:gdLst>
              <a:gd name="connsiteX0" fmla="*/ 0 w 2814768"/>
              <a:gd name="connsiteY0" fmla="*/ 0 h 1168258"/>
              <a:gd name="connsiteX1" fmla="*/ 2814768 w 2814768"/>
              <a:gd name="connsiteY1" fmla="*/ 0 h 1168258"/>
              <a:gd name="connsiteX2" fmla="*/ 2814768 w 2814768"/>
              <a:gd name="connsiteY2" fmla="*/ 746276 h 1168258"/>
              <a:gd name="connsiteX3" fmla="*/ 2796685 w 2814768"/>
              <a:gd name="connsiteY3" fmla="*/ 762711 h 1168258"/>
              <a:gd name="connsiteX4" fmla="*/ 1666999 w 2814768"/>
              <a:gd name="connsiteY4" fmla="*/ 1168258 h 1168258"/>
              <a:gd name="connsiteX5" fmla="*/ 30587 w 2814768"/>
              <a:gd name="connsiteY5" fmla="*/ 83571 h 1168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4768" h="1168258">
                <a:moveTo>
                  <a:pt x="0" y="0"/>
                </a:moveTo>
                <a:lnTo>
                  <a:pt x="2814768" y="0"/>
                </a:lnTo>
                <a:lnTo>
                  <a:pt x="2814768" y="746276"/>
                </a:lnTo>
                <a:lnTo>
                  <a:pt x="2796685" y="762711"/>
                </a:lnTo>
                <a:cubicBezTo>
                  <a:pt x="2489692" y="1016064"/>
                  <a:pt x="2096118" y="1168258"/>
                  <a:pt x="1666999" y="1168258"/>
                </a:cubicBezTo>
                <a:cubicBezTo>
                  <a:pt x="931366" y="1168258"/>
                  <a:pt x="300195" y="720996"/>
                  <a:pt x="30587" y="83571"/>
                </a:cubicBezTo>
                <a:close/>
              </a:path>
            </a:pathLst>
          </a:cu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229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941620-EB55-09A7-11BC-83C87F136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website&#10;&#10;Description automatically generated">
            <a:extLst>
              <a:ext uri="{FF2B5EF4-FFF2-40B4-BE49-F238E27FC236}">
                <a16:creationId xmlns:a16="http://schemas.microsoft.com/office/drawing/2014/main" id="{7CD63B47-51AD-EEF1-EC32-498E08280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64" y="259117"/>
            <a:ext cx="8778137" cy="6339766"/>
          </a:xfrm>
          <a:prstGeom prst="roundRect">
            <a:avLst>
              <a:gd name="adj" fmla="val 4379"/>
            </a:avLst>
          </a:prstGeom>
          <a:noFill/>
          <a:ln w="12700">
            <a:noFill/>
          </a:ln>
          <a:effectLst>
            <a:outerShdw blurRad="310690" sx="102000" sy="102000" algn="ctr" rotWithShape="0">
              <a:schemeClr val="accent1">
                <a:alpha val="27000"/>
              </a:schemeClr>
            </a:outerShdw>
          </a:effectLst>
        </p:spPr>
      </p:pic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DF7D35E0-3A75-3684-20C2-CEC45331E88B}"/>
              </a:ext>
            </a:extLst>
          </p:cNvPr>
          <p:cNvSpPr/>
          <p:nvPr/>
        </p:nvSpPr>
        <p:spPr>
          <a:xfrm rot="5400000" flipV="1">
            <a:off x="8957893" y="1944030"/>
            <a:ext cx="3498275" cy="2969939"/>
          </a:xfrm>
          <a:prstGeom prst="round2SameRect">
            <a:avLst>
              <a:gd name="adj1" fmla="val 8966"/>
              <a:gd name="adj2" fmla="val 0"/>
            </a:avLst>
          </a:pr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EFE58B-DB6B-D0D5-BD52-9E60E976BD19}"/>
              </a:ext>
            </a:extLst>
          </p:cNvPr>
          <p:cNvSpPr txBox="1">
            <a:spLocks/>
          </p:cNvSpPr>
          <p:nvPr/>
        </p:nvSpPr>
        <p:spPr>
          <a:xfrm>
            <a:off x="9396249" y="2249841"/>
            <a:ext cx="2715666" cy="2450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便捷扩展检索范围</a:t>
            </a:r>
            <a:b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</a:b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支持按国家、行业等维度在次级页面中精准筛选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80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website&#10;&#10;Description automatically generated">
            <a:extLst>
              <a:ext uri="{FF2B5EF4-FFF2-40B4-BE49-F238E27FC236}">
                <a16:creationId xmlns:a16="http://schemas.microsoft.com/office/drawing/2014/main" id="{4AA142ED-8C38-7DEE-ECD7-C5BF841EB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97" y="254283"/>
            <a:ext cx="8791522" cy="6349434"/>
          </a:xfrm>
          <a:prstGeom prst="roundRect">
            <a:avLst>
              <a:gd name="adj" fmla="val 4379"/>
            </a:avLst>
          </a:prstGeom>
          <a:noFill/>
          <a:ln w="12700">
            <a:noFill/>
          </a:ln>
          <a:effectLst>
            <a:outerShdw blurRad="310690" sx="102000" sy="102000" algn="ctr" rotWithShape="0">
              <a:schemeClr val="accent1">
                <a:alpha val="27000"/>
              </a:schemeClr>
            </a:outerShdw>
          </a:effectLst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8E6A8AF3-2F77-0FE7-5D90-8EB2DEB71191}"/>
              </a:ext>
            </a:extLst>
          </p:cNvPr>
          <p:cNvSpPr/>
          <p:nvPr/>
        </p:nvSpPr>
        <p:spPr>
          <a:xfrm rot="5400000" flipV="1">
            <a:off x="8957893" y="1944030"/>
            <a:ext cx="3498275" cy="2969939"/>
          </a:xfrm>
          <a:prstGeom prst="round2SameRect">
            <a:avLst>
              <a:gd name="adj1" fmla="val 8966"/>
              <a:gd name="adj2" fmla="val 0"/>
            </a:avLst>
          </a:pr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59CB68-7C79-B55D-A07B-9BF90BD3B2B6}"/>
              </a:ext>
            </a:extLst>
          </p:cNvPr>
          <p:cNvSpPr txBox="1">
            <a:spLocks/>
          </p:cNvSpPr>
          <p:nvPr/>
        </p:nvSpPr>
        <p:spPr>
          <a:xfrm>
            <a:off x="9515945" y="2249841"/>
            <a:ext cx="2595969" cy="2450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轻松扩展受国家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/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rPr>
              <a:t>地区、行业等限制的辅助网页上的搜索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435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28D48B-91D1-4E23-51C9-5A79C99C6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形用户界面, 文本, 应用程序, 电子邮件&#10;&#10;AI 生成的内容可能不正确。">
            <a:extLst>
              <a:ext uri="{FF2B5EF4-FFF2-40B4-BE49-F238E27FC236}">
                <a16:creationId xmlns:a16="http://schemas.microsoft.com/office/drawing/2014/main" id="{F1392C37-076C-E96F-7062-2E4592EDA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409" y="104179"/>
            <a:ext cx="9294883" cy="591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A664CAC9-DECD-5FC0-9FFA-895F203608E1}"/>
              </a:ext>
            </a:extLst>
          </p:cNvPr>
          <p:cNvSpPr/>
          <p:nvPr/>
        </p:nvSpPr>
        <p:spPr>
          <a:xfrm rot="16200000" flipV="1">
            <a:off x="137743" y="1969499"/>
            <a:ext cx="2632922" cy="2908411"/>
          </a:xfrm>
          <a:prstGeom prst="round2SameRect">
            <a:avLst>
              <a:gd name="adj1" fmla="val 8966"/>
              <a:gd name="adj2" fmla="val 0"/>
            </a:avLst>
          </a:pr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FF6873-2AF5-2EE8-241B-59F5503AAD97}"/>
              </a:ext>
            </a:extLst>
          </p:cNvPr>
          <p:cNvSpPr txBox="1">
            <a:spLocks/>
          </p:cNvSpPr>
          <p:nvPr/>
        </p:nvSpPr>
        <p:spPr>
          <a:xfrm>
            <a:off x="334707" y="2457947"/>
            <a:ext cx="2166755" cy="1831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思源黑体 CN Normal" panose="020B0400000000000000" pitchFamily="34" charset="-122"/>
                <a:cs typeface="+mn-cs"/>
              </a:rPr>
              <a:t>支持自然语言检索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4CA15871-1D9E-1FDA-854E-52143689FF06}"/>
              </a:ext>
            </a:extLst>
          </p:cNvPr>
          <p:cNvSpPr/>
          <p:nvPr/>
        </p:nvSpPr>
        <p:spPr>
          <a:xfrm rot="20645379">
            <a:off x="1523047" y="1449763"/>
            <a:ext cx="1765738" cy="1765738"/>
          </a:xfrm>
          <a:prstGeom prst="arc">
            <a:avLst>
              <a:gd name="adj1" fmla="val 12954371"/>
              <a:gd name="adj2" fmla="val 19058285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06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EEAA3B57-8760-2ADE-B63E-544FE4554D3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9BB7F862-F0C6-4252-9CE3-56BBB628B8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4380" r="2655" b="4714"/>
          <a:stretch/>
        </p:blipFill>
        <p:spPr>
          <a:xfrm>
            <a:off x="343111" y="300726"/>
            <a:ext cx="11525112" cy="62334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C4984A2-E497-4468-B5F0-44ECA0AF7BE4}"/>
              </a:ext>
            </a:extLst>
          </p:cNvPr>
          <p:cNvSpPr/>
          <p:nvPr/>
        </p:nvSpPr>
        <p:spPr>
          <a:xfrm>
            <a:off x="343111" y="1046162"/>
            <a:ext cx="7315200" cy="18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EBSCO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数据库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在中国大陆地区有近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600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家高校订户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0B4506-8340-4150-BA75-E44265957D25}"/>
              </a:ext>
            </a:extLst>
          </p:cNvPr>
          <p:cNvSpPr/>
          <p:nvPr/>
        </p:nvSpPr>
        <p:spPr>
          <a:xfrm>
            <a:off x="4553023" y="4705423"/>
            <a:ext cx="7315200" cy="1828800"/>
          </a:xfrm>
          <a:prstGeom prst="rect">
            <a:avLst/>
          </a:prstGeom>
          <a:solidFill>
            <a:srgbClr val="F78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中国国家图书馆，上海图书馆，浙江图书馆、天津图书馆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E99FE7-BFC0-4C9A-B0CA-10F20DE810DB}"/>
              </a:ext>
            </a:extLst>
          </p:cNvPr>
          <p:cNvSpPr/>
          <p:nvPr/>
        </p:nvSpPr>
        <p:spPr>
          <a:xfrm>
            <a:off x="2438400" y="2874961"/>
            <a:ext cx="7315200" cy="18304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" panose="020B0500000000000000"/>
                <a:cs typeface="+mn-cs"/>
              </a:rPr>
              <a:t>北京大学、清华大学、上海交通大学、西安交通大学、北京交通大学、复旦大学、中国人民大学、中国科学院、中国社科院等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378FA8-B0F7-4D5A-BE1F-F026E01400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491" y="1361224"/>
            <a:ext cx="3370729" cy="9746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8CD023-A683-4FF6-B359-6852E493FD25}"/>
              </a:ext>
            </a:extLst>
          </p:cNvPr>
          <p:cNvSpPr/>
          <p:nvPr/>
        </p:nvSpPr>
        <p:spPr>
          <a:xfrm>
            <a:off x="343111" y="300726"/>
            <a:ext cx="11525112" cy="7454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" panose="020B050000000000000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35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BDD5B8-F3DC-1FA3-6A6C-0E39B9174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形用户界面, 文本, 应用程序, 电子邮件&#10;&#10;AI 生成的内容可能不正确。">
            <a:extLst>
              <a:ext uri="{FF2B5EF4-FFF2-40B4-BE49-F238E27FC236}">
                <a16:creationId xmlns:a16="http://schemas.microsoft.com/office/drawing/2014/main" id="{08EC3F43-1193-D10E-C2DF-2888B6291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5" y="537133"/>
            <a:ext cx="8666891" cy="5783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D206E145-B248-1755-7AB6-942445AAA25A}"/>
              </a:ext>
            </a:extLst>
          </p:cNvPr>
          <p:cNvSpPr/>
          <p:nvPr/>
        </p:nvSpPr>
        <p:spPr>
          <a:xfrm rot="5400000" flipV="1">
            <a:off x="9080202" y="1018449"/>
            <a:ext cx="2450384" cy="3773214"/>
          </a:xfrm>
          <a:prstGeom prst="round2SameRect">
            <a:avLst>
              <a:gd name="adj1" fmla="val 8966"/>
              <a:gd name="adj2" fmla="val 0"/>
            </a:avLst>
          </a:prstGeom>
          <a:gradFill flip="none" rotWithShape="0">
            <a:gsLst>
              <a:gs pos="28000">
                <a:schemeClr val="accent3"/>
              </a:gs>
              <a:gs pos="63000">
                <a:schemeClr val="accent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20A9D5A-6546-EC6C-61DA-881F7B2998FE}"/>
              </a:ext>
            </a:extLst>
          </p:cNvPr>
          <p:cNvSpPr txBox="1">
            <a:spLocks/>
          </p:cNvSpPr>
          <p:nvPr/>
        </p:nvSpPr>
        <p:spPr>
          <a:xfrm>
            <a:off x="8770116" y="2118154"/>
            <a:ext cx="3453415" cy="2450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System Font Regular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</a:rPr>
              <a:t>AI </a:t>
            </a:r>
            <a:r>
              <a:rPr lang="zh-CN" altLang="en-US" dirty="0">
                <a:solidFill>
                  <a:srgbClr val="FFFFFF"/>
                </a:solidFill>
                <a:latin typeface="Aptos" panose="02110004020202020204"/>
                <a:cs typeface="Arial"/>
              </a:rPr>
              <a:t>洞察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1362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E5C3-7866-2010-34C1-4F128B3F4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EA9023E-9143-1B4A-307B-8626F7995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0" y="1767819"/>
            <a:ext cx="7665772" cy="3981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B55DFA-CB4A-7289-127F-8F8E70660B67}"/>
              </a:ext>
            </a:extLst>
          </p:cNvPr>
          <p:cNvSpPr/>
          <p:nvPr/>
        </p:nvSpPr>
        <p:spPr>
          <a:xfrm>
            <a:off x="0" y="0"/>
            <a:ext cx="12192000" cy="954968"/>
          </a:xfrm>
          <a:prstGeom prst="rect">
            <a:avLst/>
          </a:prstGeom>
          <a:solidFill>
            <a:srgbClr val="3E75CF"/>
          </a:solidFill>
          <a:ln w="12700" cap="flat" cmpd="sng" algn="ctr">
            <a:solidFill>
              <a:srgbClr val="3E75C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89CB6-243E-6698-2824-8E5773119B96}"/>
              </a:ext>
            </a:extLst>
          </p:cNvPr>
          <p:cNvSpPr txBox="1"/>
          <p:nvPr/>
        </p:nvSpPr>
        <p:spPr>
          <a:xfrm>
            <a:off x="603094" y="197214"/>
            <a:ext cx="530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solidFill>
                  <a:srgbClr val="FFFFFF"/>
                </a:solidFill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我的控制面板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88159E0-90E8-7344-04F2-4516DD6E1112}"/>
              </a:ext>
            </a:extLst>
          </p:cNvPr>
          <p:cNvSpPr txBox="1">
            <a:spLocks/>
          </p:cNvSpPr>
          <p:nvPr/>
        </p:nvSpPr>
        <p:spPr>
          <a:xfrm>
            <a:off x="8123427" y="1401862"/>
            <a:ext cx="3713157" cy="4713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在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我的控制面板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中，您可以找到您的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保存的项目、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创建的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项目、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浏览和检索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历史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、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电子书借阅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情况和管理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快讯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。</a:t>
            </a:r>
            <a:endParaRPr lang="en-US" altLang="zh-CN" sz="2000" dirty="0">
              <a:latin typeface="思源黑体 CN Normal" panose="020B0400000000000000" pitchFamily="34" charset="-122"/>
              <a:ea typeface="思源黑体" panose="020B0500000000000000"/>
            </a:endParaRP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使用您的</a:t>
            </a:r>
            <a:r>
              <a:rPr lang="en-US" altLang="zh-CN" sz="2000" dirty="0" err="1">
                <a:latin typeface="思源黑体 CN Normal" panose="020B0400000000000000" pitchFamily="34" charset="-122"/>
                <a:ea typeface="思源黑体" panose="020B0500000000000000"/>
              </a:rPr>
              <a:t>MyEBSCO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个人账户登录 </a:t>
            </a:r>
            <a:r>
              <a:rPr lang="en-US" altLang="zh-CN" sz="2000" dirty="0">
                <a:latin typeface="思源黑体 CN Normal" panose="020B0400000000000000" pitchFamily="34" charset="-122"/>
                <a:ea typeface="思源黑体" panose="020B0500000000000000"/>
              </a:rPr>
              <a:t>EBSCOhost 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时，控制面板中的项目将被保存，可在登录后可随时访问。</a:t>
            </a:r>
          </a:p>
          <a:p>
            <a:pPr algn="just"/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如果您通过所在机构而非个人账户登录，控制面板中的项目在您当前会话结束后不会被保存。您可以单击右上角</a:t>
            </a:r>
            <a:r>
              <a:rPr lang="en-US" altLang="zh-CN" sz="2000" dirty="0" err="1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MyEBSCO</a:t>
            </a:r>
            <a:r>
              <a:rPr lang="en-US" altLang="zh-CN" sz="2000" dirty="0">
                <a:latin typeface="思源黑体 CN Normal" panose="020B0400000000000000" pitchFamily="34" charset="-122"/>
                <a:ea typeface="思源黑体" panose="020B0500000000000000"/>
              </a:rPr>
              <a:t> 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并单击</a:t>
            </a:r>
            <a:r>
              <a:rPr lang="zh-CN" altLang="en-US" sz="20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" panose="020B0500000000000000"/>
              </a:rPr>
              <a:t>创建帐户</a:t>
            </a:r>
            <a:r>
              <a:rPr lang="zh-CN" altLang="en-US" sz="2000" dirty="0">
                <a:latin typeface="思源黑体 CN Normal" panose="020B0400000000000000" pitchFamily="34" charset="-122"/>
                <a:ea typeface="思源黑体" panose="020B0500000000000000"/>
              </a:rPr>
              <a:t>链接来创建自己的帐户。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E542A0-2124-A73F-02F3-D35F61781293}"/>
              </a:ext>
            </a:extLst>
          </p:cNvPr>
          <p:cNvSpPr/>
          <p:nvPr/>
        </p:nvSpPr>
        <p:spPr>
          <a:xfrm>
            <a:off x="7020405" y="2064972"/>
            <a:ext cx="730037" cy="21707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036FE50E-FD69-3116-CBDB-27E9BAE7BC27}"/>
              </a:ext>
            </a:extLst>
          </p:cNvPr>
          <p:cNvSpPr/>
          <p:nvPr/>
        </p:nvSpPr>
        <p:spPr>
          <a:xfrm>
            <a:off x="74552" y="3517758"/>
            <a:ext cx="1129005" cy="131914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43E26C4-731A-E097-232F-1E8ECF67F7C7}"/>
              </a:ext>
            </a:extLst>
          </p:cNvPr>
          <p:cNvSpPr/>
          <p:nvPr/>
        </p:nvSpPr>
        <p:spPr>
          <a:xfrm>
            <a:off x="6096000" y="4928050"/>
            <a:ext cx="568788" cy="270570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3" name="图形 2" descr="徽章 1 纯色填充">
            <a:extLst>
              <a:ext uri="{FF2B5EF4-FFF2-40B4-BE49-F238E27FC236}">
                <a16:creationId xmlns:a16="http://schemas.microsoft.com/office/drawing/2014/main" id="{19755503-92E7-FDB8-F7DA-6D34E49CF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4331" y="1401862"/>
            <a:ext cx="343857" cy="343857"/>
          </a:xfrm>
          <a:prstGeom prst="rect">
            <a:avLst/>
          </a:prstGeom>
        </p:spPr>
      </p:pic>
      <p:pic>
        <p:nvPicPr>
          <p:cNvPr id="6" name="图形 5" descr="徽章 纯色填充">
            <a:extLst>
              <a:ext uri="{FF2B5EF4-FFF2-40B4-BE49-F238E27FC236}">
                <a16:creationId xmlns:a16="http://schemas.microsoft.com/office/drawing/2014/main" id="{3D68DA4C-1146-2064-ED2E-2272F376C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69452" y="2830044"/>
            <a:ext cx="343857" cy="343857"/>
          </a:xfrm>
          <a:prstGeom prst="rect">
            <a:avLst/>
          </a:prstGeom>
        </p:spPr>
      </p:pic>
      <p:pic>
        <p:nvPicPr>
          <p:cNvPr id="8" name="图形 7" descr="徽章 3 纯色填充">
            <a:extLst>
              <a:ext uri="{FF2B5EF4-FFF2-40B4-BE49-F238E27FC236}">
                <a16:creationId xmlns:a16="http://schemas.microsoft.com/office/drawing/2014/main" id="{D1BDA4A8-DB5B-1CC3-6FB8-7CB39760AB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33638" y="4891406"/>
            <a:ext cx="343857" cy="343857"/>
          </a:xfrm>
          <a:prstGeom prst="rect">
            <a:avLst/>
          </a:prstGeom>
        </p:spPr>
      </p:pic>
      <p:pic>
        <p:nvPicPr>
          <p:cNvPr id="9" name="图形 8" descr="徽章 1 纯色填充">
            <a:extLst>
              <a:ext uri="{FF2B5EF4-FFF2-40B4-BE49-F238E27FC236}">
                <a16:creationId xmlns:a16="http://schemas.microsoft.com/office/drawing/2014/main" id="{AF0BCF08-E285-4B49-6CF1-ED0768F8F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018" y="3173901"/>
            <a:ext cx="343857" cy="343857"/>
          </a:xfrm>
          <a:prstGeom prst="rect">
            <a:avLst/>
          </a:prstGeom>
        </p:spPr>
      </p:pic>
      <p:pic>
        <p:nvPicPr>
          <p:cNvPr id="10" name="图形 9" descr="徽章 纯色填充">
            <a:extLst>
              <a:ext uri="{FF2B5EF4-FFF2-40B4-BE49-F238E27FC236}">
                <a16:creationId xmlns:a16="http://schemas.microsoft.com/office/drawing/2014/main" id="{6C5B5A9C-1FA2-75B8-86F3-46B91430AF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6208" y="2001581"/>
            <a:ext cx="343857" cy="343857"/>
          </a:xfrm>
          <a:prstGeom prst="rect">
            <a:avLst/>
          </a:prstGeom>
        </p:spPr>
      </p:pic>
      <p:pic>
        <p:nvPicPr>
          <p:cNvPr id="11" name="图形 10" descr="徽章 3 纯色填充">
            <a:extLst>
              <a:ext uri="{FF2B5EF4-FFF2-40B4-BE49-F238E27FC236}">
                <a16:creationId xmlns:a16="http://schemas.microsoft.com/office/drawing/2014/main" id="{221B4C9B-226C-922B-0EBF-9E189CBEBC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60560" y="4345890"/>
            <a:ext cx="343857" cy="3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2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23BAD9B7-ED19-704B-310A-F733A43782A6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 rot="5400000">
            <a:off x="3023616" y="-2340864"/>
            <a:ext cx="6156960" cy="11570208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5400000">
            <a:off x="3108683" y="-2517371"/>
            <a:ext cx="207818" cy="57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8887691" y="-2517371"/>
            <a:ext cx="207818" cy="5791200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r="-223" b="25044"/>
          <a:stretch>
            <a:fillRect/>
          </a:stretch>
        </p:blipFill>
        <p:spPr>
          <a:xfrm>
            <a:off x="488568" y="5438452"/>
            <a:ext cx="10515600" cy="98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93901" b="25044"/>
          <a:stretch>
            <a:fillRect/>
          </a:stretch>
        </p:blipFill>
        <p:spPr>
          <a:xfrm>
            <a:off x="11246217" y="5438452"/>
            <a:ext cx="640080" cy="987552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711200" y="1689915"/>
            <a:ext cx="7593815" cy="1636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4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zh-CN" altLang="en-US" sz="4000" b="1" dirty="0">
                <a:solidFill>
                  <a:srgbClr val="454545"/>
                </a:solidFill>
              </a:rPr>
              <a:t>三、</a:t>
            </a:r>
            <a:r>
              <a:rPr lang="en-US" altLang="zh-CN" sz="4000" b="1" dirty="0">
                <a:solidFill>
                  <a:srgbClr val="454545"/>
                </a:solidFill>
              </a:rPr>
              <a:t>EBSCO </a:t>
            </a:r>
            <a:r>
              <a:rPr lang="zh-CN" altLang="en-US" sz="4000" b="1" dirty="0">
                <a:solidFill>
                  <a:srgbClr val="454545"/>
                </a:solidFill>
              </a:rPr>
              <a:t>移动端下载与使用</a:t>
            </a:r>
            <a:endParaRPr lang="en-US" sz="4000" b="1" dirty="0">
              <a:solidFill>
                <a:srgbClr val="45454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312" y="2420256"/>
            <a:ext cx="32004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3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F7C2879B-F8FF-4F54-430B-A7BC3D0C666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7ADD22F-B9AB-2B8E-DD31-59922E01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EBSCO Mobile App</a:t>
            </a:r>
            <a:endParaRPr lang="en-AU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B09D39-3526-F3D2-804D-F13DF199CEB1}"/>
              </a:ext>
            </a:extLst>
          </p:cNvPr>
          <p:cNvSpPr/>
          <p:nvPr/>
        </p:nvSpPr>
        <p:spPr>
          <a:xfrm>
            <a:off x="432625" y="1592826"/>
            <a:ext cx="3185651" cy="32151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1832A6C-2F9B-5246-205E-19DCD5B5B729}"/>
              </a:ext>
            </a:extLst>
          </p:cNvPr>
          <p:cNvSpPr/>
          <p:nvPr/>
        </p:nvSpPr>
        <p:spPr>
          <a:xfrm>
            <a:off x="4483515" y="1592826"/>
            <a:ext cx="3185651" cy="32151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1B81DD-89A3-6BFC-85EF-A07D2A1FB7CF}"/>
              </a:ext>
            </a:extLst>
          </p:cNvPr>
          <p:cNvSpPr/>
          <p:nvPr/>
        </p:nvSpPr>
        <p:spPr>
          <a:xfrm>
            <a:off x="8534405" y="1592826"/>
            <a:ext cx="3185651" cy="3215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400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0E2EC7-928C-720D-625B-B56C52C2831E}"/>
              </a:ext>
            </a:extLst>
          </p:cNvPr>
          <p:cNvSpPr/>
          <p:nvPr/>
        </p:nvSpPr>
        <p:spPr>
          <a:xfrm>
            <a:off x="471944" y="4247535"/>
            <a:ext cx="3223750" cy="19939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允许用户在任何地方进行搜索和研究过程，允许在任何时间、任何地点取得进展，并在桌面和移动设备之间实现无缝集成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B3898F-92D6-FA68-9569-B25EB8572CEB}"/>
              </a:ext>
            </a:extLst>
          </p:cNvPr>
          <p:cNvSpPr/>
          <p:nvPr/>
        </p:nvSpPr>
        <p:spPr>
          <a:xfrm>
            <a:off x="4483516" y="4249907"/>
            <a:ext cx="3223750" cy="202052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查找并连接到您的机构，然后只需搜索、选择并使用机构订购的数据库内容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3FA330-FEAF-E1EF-BA93-C8C3BEE48D74}"/>
              </a:ext>
            </a:extLst>
          </p:cNvPr>
          <p:cNvSpPr/>
          <p:nvPr/>
        </p:nvSpPr>
        <p:spPr>
          <a:xfrm>
            <a:off x="8572505" y="4272114"/>
            <a:ext cx="3147551" cy="1998319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您只需登录</a:t>
            </a:r>
            <a:r>
              <a:rPr lang="en-US" altLang="zh-CN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App</a:t>
            </a:r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一次，漫游期内，</a:t>
            </a:r>
            <a:r>
              <a:rPr lang="en-US" altLang="zh-CN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App</a:t>
            </a:r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会记住您的登录凭证，实现自动登录</a:t>
            </a:r>
          </a:p>
        </p:txBody>
      </p:sp>
      <p:pic>
        <p:nvPicPr>
          <p:cNvPr id="17" name="Graphic 16" descr="Smart Phone with solid fill">
            <a:extLst>
              <a:ext uri="{FF2B5EF4-FFF2-40B4-BE49-F238E27FC236}">
                <a16:creationId xmlns:a16="http://schemas.microsoft.com/office/drawing/2014/main" id="{AB0D4F19-7FE5-C32D-2017-337776CE6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100" y="1968500"/>
            <a:ext cx="1993900" cy="1993900"/>
          </a:xfrm>
          <a:prstGeom prst="rect">
            <a:avLst/>
          </a:prstGeom>
        </p:spPr>
      </p:pic>
      <p:pic>
        <p:nvPicPr>
          <p:cNvPr id="19" name="Graphic 18" descr="Classroom with solid fill">
            <a:extLst>
              <a:ext uri="{FF2B5EF4-FFF2-40B4-BE49-F238E27FC236}">
                <a16:creationId xmlns:a16="http://schemas.microsoft.com/office/drawing/2014/main" id="{D1A44D85-97BF-164E-3F3C-2EF933D86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5736" y="1968500"/>
            <a:ext cx="2020528" cy="2020528"/>
          </a:xfrm>
          <a:prstGeom prst="rect">
            <a:avLst/>
          </a:prstGeom>
        </p:spPr>
      </p:pic>
      <p:pic>
        <p:nvPicPr>
          <p:cNvPr id="21" name="Graphic 20" descr="Megaphone with solid fill">
            <a:extLst>
              <a:ext uri="{FF2B5EF4-FFF2-40B4-BE49-F238E27FC236}">
                <a16:creationId xmlns:a16="http://schemas.microsoft.com/office/drawing/2014/main" id="{54F5CE7D-0E0C-0815-511B-E015297BF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82588" y="1797292"/>
            <a:ext cx="2426933" cy="242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3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1836BC8B-E3AA-350F-4979-F5945B95D93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14641E6C-A655-B0BC-C417-528EAA2CB3C7}"/>
              </a:ext>
            </a:extLst>
          </p:cNvPr>
          <p:cNvSpPr txBox="1">
            <a:spLocks/>
          </p:cNvSpPr>
          <p:nvPr/>
        </p:nvSpPr>
        <p:spPr>
          <a:xfrm>
            <a:off x="364517" y="1832727"/>
            <a:ext cx="2824481" cy="813062"/>
          </a:xfrm>
          <a:custGeom>
            <a:avLst/>
            <a:gdLst>
              <a:gd name="connsiteX0" fmla="*/ 0 w 2824481"/>
              <a:gd name="connsiteY0" fmla="*/ 135513 h 813062"/>
              <a:gd name="connsiteX1" fmla="*/ 135513 w 2824481"/>
              <a:gd name="connsiteY1" fmla="*/ 0 h 813062"/>
              <a:gd name="connsiteX2" fmla="*/ 2688968 w 2824481"/>
              <a:gd name="connsiteY2" fmla="*/ 0 h 813062"/>
              <a:gd name="connsiteX3" fmla="*/ 2824481 w 2824481"/>
              <a:gd name="connsiteY3" fmla="*/ 135513 h 813062"/>
              <a:gd name="connsiteX4" fmla="*/ 2824481 w 2824481"/>
              <a:gd name="connsiteY4" fmla="*/ 677549 h 813062"/>
              <a:gd name="connsiteX5" fmla="*/ 2688968 w 2824481"/>
              <a:gd name="connsiteY5" fmla="*/ 813062 h 813062"/>
              <a:gd name="connsiteX6" fmla="*/ 135513 w 2824481"/>
              <a:gd name="connsiteY6" fmla="*/ 813062 h 813062"/>
              <a:gd name="connsiteX7" fmla="*/ 0 w 2824481"/>
              <a:gd name="connsiteY7" fmla="*/ 677549 h 813062"/>
              <a:gd name="connsiteX8" fmla="*/ 0 w 2824481"/>
              <a:gd name="connsiteY8" fmla="*/ 135513 h 81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24481" h="813062" fill="none" extrusionOk="0">
                <a:moveTo>
                  <a:pt x="0" y="135513"/>
                </a:moveTo>
                <a:cubicBezTo>
                  <a:pt x="532" y="64216"/>
                  <a:pt x="69128" y="-8565"/>
                  <a:pt x="135513" y="0"/>
                </a:cubicBezTo>
                <a:cubicBezTo>
                  <a:pt x="949195" y="-81037"/>
                  <a:pt x="2379355" y="35038"/>
                  <a:pt x="2688968" y="0"/>
                </a:cubicBezTo>
                <a:cubicBezTo>
                  <a:pt x="2763188" y="1974"/>
                  <a:pt x="2816447" y="55972"/>
                  <a:pt x="2824481" y="135513"/>
                </a:cubicBezTo>
                <a:cubicBezTo>
                  <a:pt x="2856744" y="244310"/>
                  <a:pt x="2823641" y="455965"/>
                  <a:pt x="2824481" y="677549"/>
                </a:cubicBezTo>
                <a:cubicBezTo>
                  <a:pt x="2826118" y="747118"/>
                  <a:pt x="2768716" y="820017"/>
                  <a:pt x="2688968" y="813062"/>
                </a:cubicBezTo>
                <a:cubicBezTo>
                  <a:pt x="2278373" y="706560"/>
                  <a:pt x="427179" y="836006"/>
                  <a:pt x="135513" y="813062"/>
                </a:cubicBezTo>
                <a:cubicBezTo>
                  <a:pt x="61328" y="814990"/>
                  <a:pt x="-455" y="761413"/>
                  <a:pt x="0" y="677549"/>
                </a:cubicBezTo>
                <a:cubicBezTo>
                  <a:pt x="13063" y="619454"/>
                  <a:pt x="-36344" y="400776"/>
                  <a:pt x="0" y="135513"/>
                </a:cubicBezTo>
                <a:close/>
              </a:path>
              <a:path w="2824481" h="813062" stroke="0" extrusionOk="0">
                <a:moveTo>
                  <a:pt x="0" y="135513"/>
                </a:moveTo>
                <a:cubicBezTo>
                  <a:pt x="4255" y="70202"/>
                  <a:pt x="59136" y="-412"/>
                  <a:pt x="135513" y="0"/>
                </a:cubicBezTo>
                <a:cubicBezTo>
                  <a:pt x="523174" y="-45806"/>
                  <a:pt x="2095383" y="125091"/>
                  <a:pt x="2688968" y="0"/>
                </a:cubicBezTo>
                <a:cubicBezTo>
                  <a:pt x="2759347" y="8392"/>
                  <a:pt x="2824205" y="56523"/>
                  <a:pt x="2824481" y="135513"/>
                </a:cubicBezTo>
                <a:cubicBezTo>
                  <a:pt x="2870895" y="355513"/>
                  <a:pt x="2783717" y="622798"/>
                  <a:pt x="2824481" y="677549"/>
                </a:cubicBezTo>
                <a:cubicBezTo>
                  <a:pt x="2824987" y="738517"/>
                  <a:pt x="2751567" y="809442"/>
                  <a:pt x="2688968" y="813062"/>
                </a:cubicBezTo>
                <a:cubicBezTo>
                  <a:pt x="1902967" y="876606"/>
                  <a:pt x="812326" y="826593"/>
                  <a:pt x="135513" y="813062"/>
                </a:cubicBezTo>
                <a:cubicBezTo>
                  <a:pt x="60465" y="810570"/>
                  <a:pt x="1750" y="759695"/>
                  <a:pt x="0" y="677549"/>
                </a:cubicBezTo>
                <a:cubicBezTo>
                  <a:pt x="7274" y="584526"/>
                  <a:pt x="41291" y="363461"/>
                  <a:pt x="0" y="1355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  <a:extLst>
              <a:ext uri="{C807C97D-BFC1-408E-A445-0C87EB9F89A2}">
                <ask:lineSketchStyleProps xmlns:ask="http://schemas.microsoft.com/office/drawing/2018/sketchyshapes" sd="41121882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180000" tIns="108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−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2000" b="1" dirty="0">
                <a:solidFill>
                  <a:srgbClr val="45454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OS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用户可直接在应用商店中搜索“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EBSCO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</a:t>
            </a:r>
            <a:endParaRPr kumimoji="0" lang="en-AU" sz="2000" b="1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42" name="Picture 41" descr="A person sitting at a computer&#10;&#10;Description automatically generated">
            <a:extLst>
              <a:ext uri="{FF2B5EF4-FFF2-40B4-BE49-F238E27FC236}">
                <a16:creationId xmlns:a16="http://schemas.microsoft.com/office/drawing/2014/main" id="{814A80E5-40BA-FDDE-A759-903E037762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22222"/>
          <a:stretch/>
        </p:blipFill>
        <p:spPr>
          <a:xfrm>
            <a:off x="155954" y="2913124"/>
            <a:ext cx="3241605" cy="2598175"/>
          </a:xfrm>
          <a:prstGeom prst="rect">
            <a:avLst/>
          </a:prstGeom>
        </p:spPr>
      </p:pic>
      <p:sp>
        <p:nvSpPr>
          <p:cNvPr id="41" name="Title 40">
            <a:extLst>
              <a:ext uri="{FF2B5EF4-FFF2-40B4-BE49-F238E27FC236}">
                <a16:creationId xmlns:a16="http://schemas.microsoft.com/office/drawing/2014/main" id="{6C40C146-9F57-F851-247A-ACDF7EDE0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81" y="546278"/>
            <a:ext cx="3787465" cy="688293"/>
          </a:xfrm>
        </p:spPr>
        <p:txBody>
          <a:bodyPr/>
          <a:lstStyle/>
          <a:p>
            <a:r>
              <a:rPr lang="zh-CN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移动端应用下载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hand holding a white cell phone&#10;&#10;Description automatically generated">
            <a:extLst>
              <a:ext uri="{FF2B5EF4-FFF2-40B4-BE49-F238E27FC236}">
                <a16:creationId xmlns:a16="http://schemas.microsoft.com/office/drawing/2014/main" id="{32AC1DDC-A108-0634-AA83-78B7D52A58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252" y="0"/>
            <a:ext cx="4848606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D24C1D-7E2B-8F75-7E04-822E7A45D2A8}"/>
              </a:ext>
            </a:extLst>
          </p:cNvPr>
          <p:cNvGrpSpPr/>
          <p:nvPr/>
        </p:nvGrpSpPr>
        <p:grpSpPr>
          <a:xfrm>
            <a:off x="8272066" y="1219200"/>
            <a:ext cx="2014935" cy="1949108"/>
            <a:chOff x="791908" y="4972953"/>
            <a:chExt cx="1047024" cy="11418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B8CAC6-523B-E2CF-67E5-810B07277FB5}"/>
                </a:ext>
              </a:extLst>
            </p:cNvPr>
            <p:cNvGrpSpPr/>
            <p:nvPr/>
          </p:nvGrpSpPr>
          <p:grpSpPr>
            <a:xfrm>
              <a:off x="1482568" y="4972953"/>
              <a:ext cx="334297" cy="324464"/>
              <a:chOff x="1649717" y="4928469"/>
              <a:chExt cx="334297" cy="32446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9EDBBDC-8BF5-FB90-1284-98B3D71E7364}"/>
                  </a:ext>
                </a:extLst>
              </p:cNvPr>
              <p:cNvCxnSpPr/>
              <p:nvPr/>
            </p:nvCxnSpPr>
            <p:spPr>
              <a:xfrm>
                <a:off x="1649717" y="4930728"/>
                <a:ext cx="334297" cy="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3D3CC6F-D4F7-77B3-03DB-8F2FD4E04A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84014" y="4928469"/>
                <a:ext cx="0" cy="324464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F6DC9C8-48F9-752E-9777-6ABBCF4E3559}"/>
                </a:ext>
              </a:extLst>
            </p:cNvPr>
            <p:cNvGrpSpPr/>
            <p:nvPr/>
          </p:nvGrpSpPr>
          <p:grpSpPr>
            <a:xfrm rot="10800000">
              <a:off x="791908" y="5776464"/>
              <a:ext cx="334297" cy="328237"/>
              <a:chOff x="1718659" y="4993558"/>
              <a:chExt cx="334297" cy="328237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66BC580-C0D2-0A1E-D4A7-29F16FF52E2C}"/>
                  </a:ext>
                </a:extLst>
              </p:cNvPr>
              <p:cNvCxnSpPr/>
              <p:nvPr/>
            </p:nvCxnSpPr>
            <p:spPr>
              <a:xfrm>
                <a:off x="1718659" y="4993558"/>
                <a:ext cx="334297" cy="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C2C40E2-F8B6-8D1B-AF8E-C32669A30D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52956" y="4997331"/>
                <a:ext cx="0" cy="324464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8C0BBA1-1900-58B9-C4C7-C898E37EC4CF}"/>
                </a:ext>
              </a:extLst>
            </p:cNvPr>
            <p:cNvGrpSpPr/>
            <p:nvPr/>
          </p:nvGrpSpPr>
          <p:grpSpPr>
            <a:xfrm rot="16200000">
              <a:off x="794861" y="4975907"/>
              <a:ext cx="334297" cy="328391"/>
              <a:chOff x="1777134" y="4992841"/>
              <a:chExt cx="334297" cy="328391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0AAEF333-FDCB-46BB-5C61-7D5F37339983}"/>
                  </a:ext>
                </a:extLst>
              </p:cNvPr>
              <p:cNvCxnSpPr/>
              <p:nvPr/>
            </p:nvCxnSpPr>
            <p:spPr>
              <a:xfrm>
                <a:off x="1777134" y="4992841"/>
                <a:ext cx="334297" cy="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D1450AC-37BA-F650-2A8D-1A725D48E3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1429" y="4996768"/>
                <a:ext cx="0" cy="324464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0E4587-9479-BAFF-D75F-B3DC2CD75936}"/>
                </a:ext>
              </a:extLst>
            </p:cNvPr>
            <p:cNvGrpSpPr/>
            <p:nvPr/>
          </p:nvGrpSpPr>
          <p:grpSpPr>
            <a:xfrm rot="5400000">
              <a:off x="1507542" y="5783389"/>
              <a:ext cx="338315" cy="324464"/>
              <a:chOff x="1718099" y="5028901"/>
              <a:chExt cx="338315" cy="324464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EBDB0C03-4CB9-66E2-4722-3FDD0ED31A89}"/>
                  </a:ext>
                </a:extLst>
              </p:cNvPr>
              <p:cNvCxnSpPr/>
              <p:nvPr/>
            </p:nvCxnSpPr>
            <p:spPr>
              <a:xfrm>
                <a:off x="1718099" y="5036600"/>
                <a:ext cx="334297" cy="0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0D470EC-63C5-5D22-1EEA-C29F88C214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56414" y="5028901"/>
                <a:ext cx="0" cy="324464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A53D138-76E0-3DEB-E0E6-D57460D65679}"/>
              </a:ext>
            </a:extLst>
          </p:cNvPr>
          <p:cNvSpPr txBox="1"/>
          <p:nvPr/>
        </p:nvSpPr>
        <p:spPr>
          <a:xfrm>
            <a:off x="8174710" y="3805540"/>
            <a:ext cx="2179068" cy="380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Noto Sans" panose="020B0502040504020204" pitchFamily="34" charset="0"/>
              </a:rPr>
              <a:t>安卓用户扫码下载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Noto Sans" panose="020B0502040504020204" pitchFamily="34" charset="0"/>
            </a:endParaRPr>
          </a:p>
        </p:txBody>
      </p:sp>
      <p:pic>
        <p:nvPicPr>
          <p:cNvPr id="8" name="内容占位符 7" descr="图形用户界面, 应用程序&#10;&#10;描述已自动生成">
            <a:extLst>
              <a:ext uri="{FF2B5EF4-FFF2-40B4-BE49-F238E27FC236}">
                <a16:creationId xmlns:a16="http://schemas.microsoft.com/office/drawing/2014/main" id="{2B2A2229-3280-771D-86A9-10736DA289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2" b="38753"/>
          <a:stretch/>
        </p:blipFill>
        <p:spPr>
          <a:xfrm>
            <a:off x="3701025" y="1916154"/>
            <a:ext cx="3307670" cy="3400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35055961-2953-F1CD-41D8-1A16634E0B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99957" y="2432957"/>
            <a:ext cx="1148443" cy="11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EDA148F-FE29-8AAB-1468-76F5438A31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7626" y="1250900"/>
            <a:ext cx="1811093" cy="181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E435EEEE-71C7-C338-44B5-2D7EECEFE66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272144"/>
            <a:ext cx="7113056" cy="349791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• 打开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EBSCO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应用程序，点击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通过您所在的机构访问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 (Access with your institution) 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按钮登录</a:t>
            </a:r>
            <a:endParaRPr lang="en-US" altLang="zh-CN" sz="2400" dirty="0">
              <a:solidFill>
                <a:srgbClr val="454545"/>
              </a:solidFill>
              <a:cs typeface="Calibri" panose="020F0502020204030204" pitchFamily="34" charset="0"/>
            </a:endParaRPr>
          </a:p>
          <a:p>
            <a:pPr>
              <a:buNone/>
            </a:pP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•  在检索框中输入机构的</a:t>
            </a:r>
            <a:r>
              <a:rPr lang="zh-CN" altLang="en-US" sz="2400">
                <a:solidFill>
                  <a:srgbClr val="454545"/>
                </a:solidFill>
                <a:cs typeface="Calibri" panose="020F0502020204030204" pitchFamily="34" charset="0"/>
              </a:rPr>
              <a:t>英文名称进行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查找，或点击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使用我的位置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(Use my location)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定位您所在的学校。</a:t>
            </a:r>
          </a:p>
          <a:p>
            <a:pPr>
              <a:buNone/>
            </a:pP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• 点击学校名称，单击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连接到您的机构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”(Connect your institution)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允许应用登录。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登录 </a:t>
            </a:r>
            <a:r>
              <a:rPr lang="en-US" altLang="zh-CN" dirty="0">
                <a:solidFill>
                  <a:srgbClr val="FFFFFF"/>
                </a:solidFill>
              </a:rPr>
              <a:t>EBSCO Mobile App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895" y="1634502"/>
            <a:ext cx="2827388" cy="4966491"/>
          </a:xfrm>
          <a:prstGeom prst="rect">
            <a:avLst/>
          </a:prstGeom>
        </p:spPr>
      </p:pic>
      <p:pic>
        <p:nvPicPr>
          <p:cNvPr id="18" name="图片 17" descr="手机屏幕的截图&#10;&#10;描述已自动生成">
            <a:extLst>
              <a:ext uri="{FF2B5EF4-FFF2-40B4-BE49-F238E27FC236}">
                <a16:creationId xmlns:a16="http://schemas.microsoft.com/office/drawing/2014/main" id="{D839190E-2B44-71B2-77EA-856D20D111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74"/>
          <a:stretch/>
        </p:blipFill>
        <p:spPr>
          <a:xfrm>
            <a:off x="8288792" y="1810591"/>
            <a:ext cx="2636873" cy="4574074"/>
          </a:xfrm>
          <a:prstGeom prst="rect">
            <a:avLst/>
          </a:prstGeom>
        </p:spPr>
      </p:pic>
      <p:pic>
        <p:nvPicPr>
          <p:cNvPr id="20" name="图片 19" descr="图形用户界面, 文本, 应用程序&#10;&#10;描述已自动生成">
            <a:extLst>
              <a:ext uri="{FF2B5EF4-FFF2-40B4-BE49-F238E27FC236}">
                <a16:creationId xmlns:a16="http://schemas.microsoft.com/office/drawing/2014/main" id="{9BC296C6-1985-27FC-0BB3-4F68AAE927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12"/>
          <a:stretch/>
        </p:blipFill>
        <p:spPr>
          <a:xfrm>
            <a:off x="8269938" y="1820302"/>
            <a:ext cx="2690607" cy="46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8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BBA7F3C-A555-498F-742F-9CD5D314919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103607"/>
            <a:ext cx="6991890" cy="38835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•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 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最近查看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 ( Recently Viewed 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：向左滑动可查看您在使用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App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时最近查看的文章。点击文章可再次阅读 </a:t>
            </a:r>
            <a:endParaRPr lang="en-US" altLang="zh-CN" sz="2400" dirty="0">
              <a:solidFill>
                <a:srgbClr val="454545"/>
              </a:solidFill>
              <a:cs typeface="Calibri" panose="020F0502020204030204" pitchFamily="34" charset="0"/>
            </a:endParaRPr>
          </a:p>
          <a:p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 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为你推荐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 (Recommended for you):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点击根据您最近浏览过的文章和电子书推荐的文章</a:t>
            </a:r>
            <a:endParaRPr lang="en-US" altLang="zh-CN" sz="2400" dirty="0">
              <a:solidFill>
                <a:srgbClr val="454545"/>
              </a:solidFill>
              <a:cs typeface="Calibri" panose="020F0502020204030204" pitchFamily="34" charset="0"/>
            </a:endParaRP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发现最近主题 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 (Discover recent subjects 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，即可执行与该主题相关的文章搜索。此区域中的主题是根据您在使用应用程序时浏览过的文章显示的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dirty="0">
                <a:solidFill>
                  <a:srgbClr val="FFFFFF"/>
                </a:solidFill>
              </a:rPr>
              <a:t>EBSCO Mobile App </a:t>
            </a:r>
            <a:r>
              <a:rPr lang="zh-CN" altLang="en-US" dirty="0">
                <a:solidFill>
                  <a:srgbClr val="FFFFFF"/>
                </a:solidFill>
              </a:rPr>
              <a:t>主页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346" y="1634502"/>
            <a:ext cx="2870164" cy="4966491"/>
          </a:xfrm>
          <a:prstGeom prst="rect">
            <a:avLst/>
          </a:prstGeom>
        </p:spPr>
      </p:pic>
      <p:pic>
        <p:nvPicPr>
          <p:cNvPr id="16" name="图片 15" descr="图形用户界面, 文本, 应用程序, 聊天或短信&#10;&#10;描述已自动生成">
            <a:extLst>
              <a:ext uri="{FF2B5EF4-FFF2-40B4-BE49-F238E27FC236}">
                <a16:creationId xmlns:a16="http://schemas.microsoft.com/office/drawing/2014/main" id="{F195924E-5006-9AFE-93F1-8BCA1660E8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24"/>
          <a:stretch/>
        </p:blipFill>
        <p:spPr>
          <a:xfrm>
            <a:off x="8182745" y="1860669"/>
            <a:ext cx="2667506" cy="46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48BE4DA-7D20-864C-39ED-F3D1B772504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017621"/>
            <a:ext cx="7113056" cy="3883559"/>
          </a:xfrm>
        </p:spPr>
        <p:txBody>
          <a:bodyPr>
            <a:noAutofit/>
          </a:bodyPr>
          <a:lstStyle/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点击屏幕底部菜单中的放大镜，进入搜索页面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在搜索框中输入搜索词。当您键入时，您可以点击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App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提示的搜索词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点击筛选条件（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同行评审、全文、日期范围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），将其应用于搜索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点击设备键盘上的“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搜索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”以运行搜索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页面将显示检索结果，结果中与检索词匹配的词会高亮显示。点击文章或书名查看详细信息或阅读全文（如有全文提供）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检索</a:t>
            </a:r>
            <a:r>
              <a:rPr lang="en-US" altLang="zh-CN" dirty="0">
                <a:solidFill>
                  <a:srgbClr val="FFFFFF"/>
                </a:solidFill>
              </a:rPr>
              <a:t>EBSCO Mobile App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895" y="1634502"/>
            <a:ext cx="2827388" cy="4966491"/>
          </a:xfrm>
          <a:prstGeom prst="rect">
            <a:avLst/>
          </a:prstGeom>
        </p:spPr>
      </p:pic>
      <p:pic>
        <p:nvPicPr>
          <p:cNvPr id="16" name="图片 15" descr="文本&#10;&#10;描述已自动生成">
            <a:extLst>
              <a:ext uri="{FF2B5EF4-FFF2-40B4-BE49-F238E27FC236}">
                <a16:creationId xmlns:a16="http://schemas.microsoft.com/office/drawing/2014/main" id="{A10FB338-838F-4992-15F6-608BC25E09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99"/>
          <a:stretch/>
        </p:blipFill>
        <p:spPr>
          <a:xfrm>
            <a:off x="8261361" y="1847228"/>
            <a:ext cx="2664305" cy="4582575"/>
          </a:xfrm>
          <a:prstGeom prst="rect">
            <a:avLst/>
          </a:prstGeom>
        </p:spPr>
      </p:pic>
      <p:pic>
        <p:nvPicPr>
          <p:cNvPr id="18" name="图片 17" descr="图形用户界面, 文本, 应用程序&#10;&#10;描述已自动生成">
            <a:extLst>
              <a:ext uri="{FF2B5EF4-FFF2-40B4-BE49-F238E27FC236}">
                <a16:creationId xmlns:a16="http://schemas.microsoft.com/office/drawing/2014/main" id="{9C771033-8D06-2C6E-C246-2323D39B7C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32"/>
          <a:stretch/>
        </p:blipFill>
        <p:spPr>
          <a:xfrm>
            <a:off x="8261360" y="1847228"/>
            <a:ext cx="2664305" cy="458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056FC24-EEA8-2BBE-9C4E-FFBACF8DC92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272144"/>
            <a:ext cx="7113056" cy="3468779"/>
          </a:xfrm>
        </p:spPr>
        <p:txBody>
          <a:bodyPr>
            <a:noAutofit/>
          </a:bodyPr>
          <a:lstStyle/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在文章页面，右上角箭头符号可将文章根据设备所支持的方式进行分享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点击文章标题下方的方框，可对方框中的内容执行二次检索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继续往下滑动可查看文章的摘要信息</a:t>
            </a:r>
            <a:endParaRPr lang="en-US" altLang="zh-CN" sz="2400" dirty="0">
              <a:solidFill>
                <a:srgbClr val="454545"/>
              </a:solidFill>
              <a:cs typeface="Calibri" panose="020F0502020204030204" pitchFamily="34" charset="0"/>
            </a:endParaRP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在文章详情页面向左滑动，可获得更多类似文章的相关推荐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阅读文章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173" y="1634502"/>
            <a:ext cx="2806540" cy="4966491"/>
          </a:xfrm>
          <a:prstGeom prst="rect">
            <a:avLst/>
          </a:prstGeom>
        </p:spPr>
      </p:pic>
      <p:pic>
        <p:nvPicPr>
          <p:cNvPr id="16" name="图片 15" descr="图形用户界面, 文本, 应用程序&#10;&#10;描述已自动生成">
            <a:extLst>
              <a:ext uri="{FF2B5EF4-FFF2-40B4-BE49-F238E27FC236}">
                <a16:creationId xmlns:a16="http://schemas.microsoft.com/office/drawing/2014/main" id="{B9460520-81A1-09F6-3095-5B40D76E61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49"/>
          <a:stretch/>
        </p:blipFill>
        <p:spPr>
          <a:xfrm>
            <a:off x="8328254" y="1808451"/>
            <a:ext cx="2606837" cy="4509224"/>
          </a:xfrm>
          <a:prstGeom prst="rect">
            <a:avLst/>
          </a:prstGeom>
        </p:spPr>
      </p:pic>
      <p:pic>
        <p:nvPicPr>
          <p:cNvPr id="17" name="内容占位符 15" descr="图形用户界面, 应用程序&#10;&#10;描述已自动生成">
            <a:extLst>
              <a:ext uri="{FF2B5EF4-FFF2-40B4-BE49-F238E27FC236}">
                <a16:creationId xmlns:a16="http://schemas.microsoft.com/office/drawing/2014/main" id="{6B9370AE-F521-8AA7-6584-861B005930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33"/>
          <a:stretch/>
        </p:blipFill>
        <p:spPr>
          <a:xfrm>
            <a:off x="8293004" y="1808451"/>
            <a:ext cx="2660878" cy="461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7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11AE25C-9A4C-1AAD-2D3D-8C5AACFD57E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图形用户界面, 文本, 应用程序&#10;&#10;描述已自动生成">
            <a:extLst>
              <a:ext uri="{FF2B5EF4-FFF2-40B4-BE49-F238E27FC236}">
                <a16:creationId xmlns:a16="http://schemas.microsoft.com/office/drawing/2014/main" id="{3F949687-CF14-C518-D58F-AF9A47C502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32"/>
          <a:stretch/>
        </p:blipFill>
        <p:spPr>
          <a:xfrm>
            <a:off x="8277869" y="2017621"/>
            <a:ext cx="2515822" cy="4425212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AAAFC1D4-62F7-4F1D-DE29-D7BA04BE2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153" y="1694838"/>
            <a:ext cx="2739659" cy="49604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847181"/>
            <a:ext cx="7113056" cy="2215014"/>
          </a:xfrm>
        </p:spPr>
        <p:txBody>
          <a:bodyPr>
            <a:noAutofit/>
          </a:bodyPr>
          <a:lstStyle/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单击“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访问选项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”（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Access options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）（如果文章提供多种格式的全文）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选择阅读全文时，请从可用的格式中进行选择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可查看在线全文、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PDF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全文和全文听读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阅读文章</a:t>
            </a:r>
          </a:p>
        </p:txBody>
      </p:sp>
    </p:spTree>
    <p:extLst>
      <p:ext uri="{BB962C8B-B14F-4D97-AF65-F5344CB8AC3E}">
        <p14:creationId xmlns:p14="http://schemas.microsoft.com/office/powerpoint/2010/main" val="120048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B31A5A4B-C207-2B89-0635-19EFFA00E72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04800" y="304799"/>
            <a:ext cx="11582400" cy="1191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2305" y="1745675"/>
            <a:ext cx="6579218" cy="461035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454545"/>
                </a:solidFill>
                <a:latin typeface="+mj-lt"/>
              </a:rPr>
              <a:t>一、数据库内容介绍</a:t>
            </a:r>
            <a:endParaRPr lang="en-US" altLang="zh-CN" sz="2400" b="1" dirty="0">
              <a:solidFill>
                <a:srgbClr val="454545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454545"/>
                </a:solidFill>
                <a:latin typeface="+mj-lt"/>
              </a:rPr>
              <a:t>二、上机操作演示</a:t>
            </a:r>
            <a:endParaRPr lang="en-US" altLang="zh-CN" sz="2400" b="1" dirty="0">
              <a:solidFill>
                <a:srgbClr val="454545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454545"/>
                </a:solidFill>
                <a:latin typeface="+mj-lt"/>
              </a:rPr>
              <a:t>基本检索和高级检索</a:t>
            </a:r>
            <a:endParaRPr lang="en-US" altLang="zh-CN" dirty="0">
              <a:solidFill>
                <a:srgbClr val="454545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454545"/>
                </a:solidFill>
                <a:latin typeface="+mj-lt"/>
              </a:rPr>
              <a:t>检索结果筛选与查看</a:t>
            </a:r>
            <a:endParaRPr lang="en-US" altLang="zh-CN" dirty="0">
              <a:solidFill>
                <a:srgbClr val="454545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454545"/>
                </a:solidFill>
                <a:latin typeface="+mj-lt"/>
              </a:rPr>
              <a:t>AI insights </a:t>
            </a:r>
            <a:r>
              <a:rPr lang="zh-CN" altLang="en-US" dirty="0">
                <a:solidFill>
                  <a:srgbClr val="454545"/>
                </a:solidFill>
                <a:latin typeface="+mj-lt"/>
              </a:rPr>
              <a:t>工具使用</a:t>
            </a:r>
            <a:endParaRPr lang="en-US" altLang="zh-CN" dirty="0">
              <a:solidFill>
                <a:srgbClr val="454545"/>
              </a:solidFill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454545"/>
                </a:solidFill>
                <a:latin typeface="+mj-lt"/>
              </a:rPr>
              <a:t>出版物检索及设定期刊提醒</a:t>
            </a:r>
            <a:endParaRPr lang="en-US" altLang="zh-CN" dirty="0">
              <a:solidFill>
                <a:srgbClr val="454545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454545"/>
                </a:solidFill>
                <a:latin typeface="+mj-lt"/>
              </a:rPr>
              <a:t>三、</a:t>
            </a:r>
            <a:r>
              <a:rPr lang="en-US" altLang="zh-CN" sz="2400" b="1" dirty="0">
                <a:solidFill>
                  <a:srgbClr val="454545"/>
                </a:solidFill>
                <a:latin typeface="+mj-lt"/>
              </a:rPr>
              <a:t>EBSCO</a:t>
            </a:r>
            <a:r>
              <a:rPr lang="zh-CN" altLang="en-US" sz="2400" b="1" dirty="0">
                <a:solidFill>
                  <a:srgbClr val="454545"/>
                </a:solidFill>
                <a:latin typeface="+mj-lt"/>
              </a:rPr>
              <a:t>移动端下载与使用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454545"/>
                </a:solidFill>
                <a:latin typeface="+mj-lt"/>
              </a:rPr>
              <a:t>四、在线帮助及问答环节</a:t>
            </a:r>
            <a:endParaRPr lang="en-US" altLang="zh-CN" sz="2400" b="1" dirty="0">
              <a:solidFill>
                <a:srgbClr val="454545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3096491" y="-1420091"/>
            <a:ext cx="207818" cy="57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680958" y="540325"/>
            <a:ext cx="10808036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课程目录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8887691" y="-1420091"/>
            <a:ext cx="207818" cy="5791200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2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33EB8D7-7232-6584-4E1F-9F5CA56A71E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837753"/>
            <a:ext cx="6539404" cy="2441257"/>
          </a:xfrm>
        </p:spPr>
        <p:txBody>
          <a:bodyPr>
            <a:noAutofit/>
          </a:bodyPr>
          <a:lstStyle/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从文章页面或结果列表中，单击“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收藏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”图标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如果您想从收藏的文章中删除该文章，只需再次点击图标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点击屏幕底部的书签图标，查看您收藏的文章和电子书借阅情况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收藏文章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766305" y="1483793"/>
            <a:ext cx="3772448" cy="5117200"/>
            <a:chOff x="7235458" y="2371003"/>
            <a:chExt cx="3969118" cy="4288895"/>
          </a:xfrm>
        </p:grpSpPr>
        <p:sp>
          <p:nvSpPr>
            <p:cNvPr id="6" name="Rounded Rectangle 5"/>
            <p:cNvSpPr/>
            <p:nvPr/>
          </p:nvSpPr>
          <p:spPr>
            <a:xfrm>
              <a:off x="10934025" y="2408849"/>
              <a:ext cx="192024" cy="64008"/>
            </a:xfrm>
            <a:prstGeom prst="roundRect">
              <a:avLst/>
            </a:prstGeom>
            <a:solidFill>
              <a:srgbClr val="F78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883900" y="2371003"/>
              <a:ext cx="320676" cy="117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75" dirty="0">
                  <a:solidFill>
                    <a:srgbClr val="FFFFFF"/>
                  </a:solidFill>
                  <a:latin typeface="Noto Sans TC" panose="020B0500000000000000" pitchFamily="34" charset="-128"/>
                  <a:ea typeface="Noto Sans TC" panose="020B0500000000000000" pitchFamily="34" charset="-128"/>
                </a:rPr>
                <a:t>录</a:t>
              </a:r>
              <a:endParaRPr lang="en-US" sz="275" dirty="0">
                <a:solidFill>
                  <a:srgbClr val="FFFFFF"/>
                </a:solidFill>
                <a:latin typeface="Noto Sans TC" panose="020B0500000000000000" pitchFamily="34" charset="-128"/>
                <a:ea typeface="Noto Sans TC" panose="020B0500000000000000" pitchFamily="34" charset="-128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5458" y="2497317"/>
              <a:ext cx="2926080" cy="4162581"/>
            </a:xfrm>
            <a:prstGeom prst="rect">
              <a:avLst/>
            </a:prstGeom>
          </p:spPr>
        </p:pic>
      </p:grpSp>
      <p:pic>
        <p:nvPicPr>
          <p:cNvPr id="16" name="图片 15" descr="图形用户界面, 文本, 应用程序&#10;&#10;描述已自动生成">
            <a:extLst>
              <a:ext uri="{FF2B5EF4-FFF2-40B4-BE49-F238E27FC236}">
                <a16:creationId xmlns:a16="http://schemas.microsoft.com/office/drawing/2014/main" id="{5D8505C2-6484-88E1-EE50-AEE85245EA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27"/>
          <a:stretch/>
        </p:blipFill>
        <p:spPr>
          <a:xfrm>
            <a:off x="7852902" y="1876371"/>
            <a:ext cx="2609721" cy="4482752"/>
          </a:xfrm>
          <a:prstGeom prst="rect">
            <a:avLst/>
          </a:prstGeom>
        </p:spPr>
      </p:pic>
      <p:pic>
        <p:nvPicPr>
          <p:cNvPr id="18" name="图片 17" descr="图形用户界面, 文本, 应用程序&#10;&#10;描述已自动生成">
            <a:extLst>
              <a:ext uri="{FF2B5EF4-FFF2-40B4-BE49-F238E27FC236}">
                <a16:creationId xmlns:a16="http://schemas.microsoft.com/office/drawing/2014/main" id="{9941A94A-F477-0F5A-057F-0CCE5FD035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12"/>
          <a:stretch/>
        </p:blipFill>
        <p:spPr>
          <a:xfrm>
            <a:off x="7866130" y="1846067"/>
            <a:ext cx="2581441" cy="447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2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3F93E14-23AD-CBD4-8C7A-0883FEDFC2C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表格&#10;&#10;描述已自动生成">
            <a:extLst>
              <a:ext uri="{FF2B5EF4-FFF2-40B4-BE49-F238E27FC236}">
                <a16:creationId xmlns:a16="http://schemas.microsoft.com/office/drawing/2014/main" id="{BC75F1D0-6E52-29D4-C76B-9F1D3DA0CC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12"/>
          <a:stretch/>
        </p:blipFill>
        <p:spPr>
          <a:xfrm>
            <a:off x="8316684" y="1852364"/>
            <a:ext cx="2577806" cy="4465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48" y="2017621"/>
            <a:ext cx="7113056" cy="3883559"/>
          </a:xfrm>
        </p:spPr>
        <p:txBody>
          <a:bodyPr>
            <a:noAutofit/>
          </a:bodyPr>
          <a:lstStyle/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点击屏幕底部菜单中的配置文件图标，访问配置文件屏幕。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点击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创建帐户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”(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Create an account)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按钮访问创建帐户屏幕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填写您的信息，然后单击“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创建帐户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”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(Create an account) 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按钮。</a:t>
            </a:r>
          </a:p>
          <a:p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您将收到确认消息，确认您的帐户已创建，并提示您点击“</a:t>
            </a:r>
            <a:r>
              <a:rPr lang="zh-CN" altLang="en-US" sz="2400" dirty="0">
                <a:solidFill>
                  <a:schemeClr val="accent2"/>
                </a:solidFill>
                <a:cs typeface="Calibri" panose="020F0502020204030204" pitchFamily="34" charset="0"/>
              </a:rPr>
              <a:t>登录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”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(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 </a:t>
            </a:r>
            <a:r>
              <a:rPr lang="en-US" altLang="zh-CN" sz="2400" dirty="0">
                <a:solidFill>
                  <a:srgbClr val="454545"/>
                </a:solidFill>
                <a:cs typeface="Calibri" panose="020F0502020204030204" pitchFamily="34" charset="0"/>
              </a:rPr>
              <a:t>Log In)</a:t>
            </a:r>
            <a:r>
              <a:rPr lang="zh-CN" altLang="en-US" sz="2400" dirty="0">
                <a:solidFill>
                  <a:srgbClr val="454545"/>
                </a:solidFill>
                <a:cs typeface="Calibri" panose="020F0502020204030204" pitchFamily="34" charset="0"/>
              </a:rPr>
              <a:t>以使用新的个人帐户凭据登录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4800" y="304799"/>
            <a:ext cx="11582400" cy="1274619"/>
            <a:chOff x="304800" y="304799"/>
            <a:chExt cx="11582400" cy="1274619"/>
          </a:xfrm>
        </p:grpSpPr>
        <p:sp>
          <p:nvSpPr>
            <p:cNvPr id="9" name="Rectangle 8"/>
            <p:cNvSpPr/>
            <p:nvPr/>
          </p:nvSpPr>
          <p:spPr>
            <a:xfrm>
              <a:off x="304800" y="304799"/>
              <a:ext cx="11582400" cy="11914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3096491" y="-1420091"/>
              <a:ext cx="207818" cy="5791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887691" y="-1420091"/>
              <a:ext cx="207818" cy="5791200"/>
            </a:xfrm>
            <a:prstGeom prst="rect">
              <a:avLst/>
            </a:prstGeom>
            <a:solidFill>
              <a:srgbClr val="FAB7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Title 1"/>
          <p:cNvSpPr txBox="1"/>
          <p:nvPr/>
        </p:nvSpPr>
        <p:spPr>
          <a:xfrm>
            <a:off x="653248" y="540325"/>
            <a:ext cx="9280458" cy="6650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</a:rPr>
              <a:t>创建个人账户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191894" y="1483793"/>
            <a:ext cx="3835245" cy="5117200"/>
            <a:chOff x="7235458" y="2371003"/>
            <a:chExt cx="3969118" cy="4288895"/>
          </a:xfrm>
        </p:grpSpPr>
        <p:sp>
          <p:nvSpPr>
            <p:cNvPr id="6" name="Rounded Rectangle 5"/>
            <p:cNvSpPr/>
            <p:nvPr/>
          </p:nvSpPr>
          <p:spPr>
            <a:xfrm>
              <a:off x="10934025" y="2408849"/>
              <a:ext cx="192024" cy="64008"/>
            </a:xfrm>
            <a:prstGeom prst="roundRect">
              <a:avLst/>
            </a:prstGeom>
            <a:solidFill>
              <a:srgbClr val="F78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883900" y="2371003"/>
              <a:ext cx="320676" cy="117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75" dirty="0">
                  <a:solidFill>
                    <a:srgbClr val="FFFFFF"/>
                  </a:solidFill>
                  <a:latin typeface="Noto Sans TC" panose="020B0500000000000000" pitchFamily="34" charset="-128"/>
                  <a:ea typeface="Noto Sans TC" panose="020B0500000000000000" pitchFamily="34" charset="-128"/>
                </a:rPr>
                <a:t>录</a:t>
              </a:r>
              <a:endParaRPr lang="en-US" sz="275" dirty="0">
                <a:solidFill>
                  <a:srgbClr val="FFFFFF"/>
                </a:solidFill>
                <a:latin typeface="Noto Sans TC" panose="020B0500000000000000" pitchFamily="34" charset="-128"/>
                <a:ea typeface="Noto Sans TC" panose="020B0500000000000000" pitchFamily="34" charset="-128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5458" y="2497317"/>
              <a:ext cx="2926080" cy="41625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567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6D94493-8AB9-F737-E7D1-A2D4F3326B4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5400000">
            <a:off x="3023616" y="-2340864"/>
            <a:ext cx="6156960" cy="11570208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5400000">
            <a:off x="3108683" y="-2517371"/>
            <a:ext cx="207818" cy="57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8887691" y="-2517371"/>
            <a:ext cx="207818" cy="5791200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r="-223" b="25044"/>
          <a:stretch>
            <a:fillRect/>
          </a:stretch>
        </p:blipFill>
        <p:spPr>
          <a:xfrm>
            <a:off x="488568" y="5438452"/>
            <a:ext cx="10515600" cy="98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93901" b="25044"/>
          <a:stretch>
            <a:fillRect/>
          </a:stretch>
        </p:blipFill>
        <p:spPr>
          <a:xfrm>
            <a:off x="11246217" y="5438452"/>
            <a:ext cx="640080" cy="987552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823975" y="1447022"/>
            <a:ext cx="5791200" cy="17093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4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zh-CN" altLang="en-US" sz="4000" b="1" dirty="0">
                <a:solidFill>
                  <a:srgbClr val="454545"/>
                </a:solidFill>
              </a:rPr>
              <a:t>四、在线帮助及问答环节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974" y="1447022"/>
            <a:ext cx="41275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01224-131B-8C9A-F2B9-08C741411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27" y="1369577"/>
            <a:ext cx="10749595" cy="4118846"/>
          </a:xfrm>
        </p:spPr>
        <p:txBody>
          <a:bodyPr>
            <a:noAutofit/>
          </a:bodyPr>
          <a:lstStyle/>
          <a:p>
            <a:pPr algn="l" eaLnBrk="0" latinLnBrk="1">
              <a:lnSpc>
                <a:spcPct val="150000"/>
              </a:lnSpc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检索平台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https://research.ebsco.com/</a:t>
            </a:r>
            <a:b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EBSCO 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支持站点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: 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https://connect.ebsco.com</a:t>
            </a:r>
            <a:b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EBSCO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官网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https://www.ebsco.com/zh-cn</a:t>
            </a:r>
            <a:b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</a:b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免费在线课程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：</a:t>
            </a:r>
            <a:r>
              <a:rPr kumimoji="0" lang="en-US" altLang="zh-CN" sz="2000" b="0" i="0" u="sng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https://ebsco-chinese.zoom.us/calendar/search?showType=2&amp;startDate=2021-07-01</a:t>
            </a:r>
            <a:b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</a:b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Bilibili</a:t>
            </a:r>
            <a:r>
              <a:rPr lang="zh-CN" altLang="en-US" sz="2000" b="1" dirty="0">
                <a:ea typeface="思源黑体 CN Normal" panose="020B0400000000000000" pitchFamily="34" charset="-122"/>
                <a:cs typeface="+mj-cs"/>
              </a:rPr>
              <a:t>视频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https://space.bilibili.com/1798959763/lists?sid=2655301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 </a:t>
            </a:r>
            <a:b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</a:b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EBSCO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host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 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中文教程下载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https://connect.ebsco.com/s/article/EBSCO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平台中文使用指南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思源黑体 CN Normal" panose="020B0400000000000000" pitchFamily="34" charset="-122"/>
                <a:cs typeface="+mj-cs"/>
              </a:rPr>
              <a:t> </a:t>
            </a:r>
            <a:endParaRPr lang="en-US" sz="2000" b="1" dirty="0">
              <a:ea typeface="思源黑体 CN Normal" panose="020B0400000000000000" pitchFamily="34" charset="-122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73AEE776-2EF1-4EE0-6C31-8BB852748126}"/>
              </a:ext>
            </a:extLst>
          </p:cNvPr>
          <p:cNvSpPr txBox="1"/>
          <p:nvPr/>
        </p:nvSpPr>
        <p:spPr>
          <a:xfrm>
            <a:off x="793527" y="935453"/>
            <a:ext cx="530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" panose="020B0500000000000000"/>
                <a:cs typeface="Calibri" panose="020F0502020204030204" pitchFamily="34" charset="0"/>
              </a:rPr>
              <a:t>支持站点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思源黑体" panose="020B050000000000000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494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D30ADE9-F34E-98EE-E6E2-87CE1D3BB99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7ADD22F-B9AB-2B8E-DD31-59922E01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506"/>
            <a:ext cx="10515600" cy="1023710"/>
          </a:xfrm>
        </p:spPr>
        <p:txBody>
          <a:bodyPr/>
          <a:lstStyle/>
          <a:p>
            <a:r>
              <a:rPr lang="en-US" sz="4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br>
              <a:rPr lang="en-US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zh-CN" altLang="en-US" sz="2000" dirty="0">
                <a:solidFill>
                  <a:schemeClr val="tx2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访问更多信息参见</a:t>
            </a:r>
            <a:r>
              <a:rPr lang="en-US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http://connect.ebsco.com/</a:t>
            </a:r>
            <a:br>
              <a:rPr lang="en-US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AU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05431BE-E3E4-832F-90E1-C48EF349BA67}"/>
              </a:ext>
            </a:extLst>
          </p:cNvPr>
          <p:cNvGrpSpPr/>
          <p:nvPr/>
        </p:nvGrpSpPr>
        <p:grpSpPr>
          <a:xfrm>
            <a:off x="1486639" y="1969463"/>
            <a:ext cx="4044000" cy="4208206"/>
            <a:chOff x="4259362" y="1731719"/>
            <a:chExt cx="4044000" cy="4208206"/>
          </a:xfrm>
        </p:grpSpPr>
        <p:sp>
          <p:nvSpPr>
            <p:cNvPr id="6" name="Flowchart: Off-page Connector 5">
              <a:extLst>
                <a:ext uri="{FF2B5EF4-FFF2-40B4-BE49-F238E27FC236}">
                  <a16:creationId xmlns:a16="http://schemas.microsoft.com/office/drawing/2014/main" id="{5C52E790-C9EA-7C0A-5A74-779413AE2CA2}"/>
                </a:ext>
              </a:extLst>
            </p:cNvPr>
            <p:cNvSpPr/>
            <p:nvPr/>
          </p:nvSpPr>
          <p:spPr>
            <a:xfrm>
              <a:off x="4338058" y="1731719"/>
              <a:ext cx="3886610" cy="420820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0 w 10000"/>
                <a:gd name="connsiteY0" fmla="*/ 0 h 8000"/>
                <a:gd name="connsiteX1" fmla="*/ 10000 w 10000"/>
                <a:gd name="connsiteY1" fmla="*/ 0 h 8000"/>
                <a:gd name="connsiteX2" fmla="*/ 10000 w 10000"/>
                <a:gd name="connsiteY2" fmla="*/ 8000 h 8000"/>
                <a:gd name="connsiteX3" fmla="*/ 5033 w 10000"/>
                <a:gd name="connsiteY3" fmla="*/ 5649 h 8000"/>
                <a:gd name="connsiteX4" fmla="*/ 0 w 10000"/>
                <a:gd name="connsiteY4" fmla="*/ 8000 h 8000"/>
                <a:gd name="connsiteX5" fmla="*/ 0 w 10000"/>
                <a:gd name="connsiteY5" fmla="*/ 0 h 8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5164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4903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4903" y="8117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tlCol="0" anchor="t" anchorCtr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4C9E71-5CC3-EE66-9C70-37C6A8A4C5F6}"/>
                </a:ext>
              </a:extLst>
            </p:cNvPr>
            <p:cNvSpPr txBox="1"/>
            <p:nvPr/>
          </p:nvSpPr>
          <p:spPr>
            <a:xfrm>
              <a:off x="4259362" y="2060279"/>
              <a:ext cx="4044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EBSCO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官方微信</a:t>
              </a: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41B794B-DCCE-0087-3DB8-8242936BF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999313" y="2460389"/>
              <a:ext cx="2564098" cy="256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08541FD5-547D-86C4-930D-98F6B8C17E5C}"/>
              </a:ext>
            </a:extLst>
          </p:cNvPr>
          <p:cNvSpPr txBox="1"/>
          <p:nvPr/>
        </p:nvSpPr>
        <p:spPr>
          <a:xfrm>
            <a:off x="5402623" y="1131554"/>
            <a:ext cx="6111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联系邮箱：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E75C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Open Sans" panose="020B0606030504020204" pitchFamily="34" charset="0"/>
              </a:rPr>
              <a:t>chu@ebsco.com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3E75CF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Open Sans" panose="020B0606030504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76C0360-3EF9-3956-5C17-FB9B161A8184}"/>
              </a:ext>
            </a:extLst>
          </p:cNvPr>
          <p:cNvGrpSpPr/>
          <p:nvPr/>
        </p:nvGrpSpPr>
        <p:grpSpPr>
          <a:xfrm>
            <a:off x="6740057" y="1969463"/>
            <a:ext cx="4095358" cy="4208206"/>
            <a:chOff x="6604002" y="1651820"/>
            <a:chExt cx="4095358" cy="4208206"/>
          </a:xfrm>
        </p:grpSpPr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AAF8808A-0B19-FC04-7653-08814FE49834}"/>
                </a:ext>
              </a:extLst>
            </p:cNvPr>
            <p:cNvSpPr txBox="1"/>
            <p:nvPr/>
          </p:nvSpPr>
          <p:spPr>
            <a:xfrm>
              <a:off x="6604002" y="1982892"/>
              <a:ext cx="409535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培训课程问卷</a:t>
              </a:r>
              <a:endPara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  <p:sp>
          <p:nvSpPr>
            <p:cNvPr id="8" name="Flowchart: Off-page Connector 5">
              <a:extLst>
                <a:ext uri="{FF2B5EF4-FFF2-40B4-BE49-F238E27FC236}">
                  <a16:creationId xmlns:a16="http://schemas.microsoft.com/office/drawing/2014/main" id="{2F395E95-1C1A-22A9-68A4-2613FC3F45BD}"/>
                </a:ext>
              </a:extLst>
            </p:cNvPr>
            <p:cNvSpPr/>
            <p:nvPr/>
          </p:nvSpPr>
          <p:spPr>
            <a:xfrm>
              <a:off x="6604002" y="1651820"/>
              <a:ext cx="3886610" cy="420820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0 w 10000"/>
                <a:gd name="connsiteY0" fmla="*/ 0 h 8000"/>
                <a:gd name="connsiteX1" fmla="*/ 10000 w 10000"/>
                <a:gd name="connsiteY1" fmla="*/ 0 h 8000"/>
                <a:gd name="connsiteX2" fmla="*/ 10000 w 10000"/>
                <a:gd name="connsiteY2" fmla="*/ 8000 h 8000"/>
                <a:gd name="connsiteX3" fmla="*/ 5033 w 10000"/>
                <a:gd name="connsiteY3" fmla="*/ 5649 h 8000"/>
                <a:gd name="connsiteX4" fmla="*/ 0 w 10000"/>
                <a:gd name="connsiteY4" fmla="*/ 8000 h 8000"/>
                <a:gd name="connsiteX5" fmla="*/ 0 w 10000"/>
                <a:gd name="connsiteY5" fmla="*/ 0 h 8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5164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4903 w 10000"/>
                <a:gd name="connsiteY3" fmla="*/ 8117 h 10000"/>
                <a:gd name="connsiteX4" fmla="*/ 0 w 10000"/>
                <a:gd name="connsiteY4" fmla="*/ 10000 h 10000"/>
                <a:gd name="connsiteX5" fmla="*/ 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4903" y="8117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6200">
              <a:solidFill>
                <a:schemeClr val="accent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rtlCol="0" anchor="t" anchorCtr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</p:txBody>
        </p:sp>
      </p:grpSp>
      <p:pic>
        <p:nvPicPr>
          <p:cNvPr id="14" name="图片 13" descr="QR 代码&#10;&#10;AI 生成的内容可能不正确。">
            <a:extLst>
              <a:ext uri="{FF2B5EF4-FFF2-40B4-BE49-F238E27FC236}">
                <a16:creationId xmlns:a16="http://schemas.microsoft.com/office/drawing/2014/main" id="{E7CEFD1E-CDC4-D42B-E638-BC226EB25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784" y="2698133"/>
            <a:ext cx="2643156" cy="264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CE00536A-FA64-A22E-A686-EE3C811E90A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rnd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5400000">
            <a:off x="3023616" y="-2340864"/>
            <a:ext cx="6156960" cy="11570208"/>
          </a:xfrm>
          <a:prstGeom prst="rect">
            <a:avLst/>
          </a:prstGeom>
          <a:solidFill>
            <a:srgbClr val="D7E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3108683" y="-2517371"/>
            <a:ext cx="207818" cy="5791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8887691" y="-2517371"/>
            <a:ext cx="207818" cy="5791200"/>
          </a:xfrm>
          <a:prstGeom prst="rect">
            <a:avLst/>
          </a:prstGeom>
          <a:solidFill>
            <a:srgbClr val="FAB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" r="-223" b="25044"/>
          <a:stretch>
            <a:fillRect/>
          </a:stretch>
        </p:blipFill>
        <p:spPr>
          <a:xfrm>
            <a:off x="488568" y="5438452"/>
            <a:ext cx="10515600" cy="98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93901" b="25044"/>
          <a:stretch>
            <a:fillRect/>
          </a:stretch>
        </p:blipFill>
        <p:spPr>
          <a:xfrm>
            <a:off x="11246217" y="5438452"/>
            <a:ext cx="640080" cy="9875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2429663"/>
            <a:ext cx="5962920" cy="987553"/>
          </a:xfrm>
        </p:spPr>
        <p:txBody>
          <a:bodyPr/>
          <a:lstStyle/>
          <a:p>
            <a:pPr algn="l"/>
            <a:r>
              <a:rPr lang="zh-CN" altLang="en-US" sz="4000" b="1" dirty="0">
                <a:solidFill>
                  <a:srgbClr val="454545"/>
                </a:solidFill>
              </a:rPr>
              <a:t>一、 数据库内容介绍</a:t>
            </a:r>
            <a:endParaRPr lang="en-US" altLang="zh-CN" sz="4000" b="1" dirty="0">
              <a:solidFill>
                <a:srgbClr val="45454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900" y="1191367"/>
            <a:ext cx="43434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1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C7286D-66FE-D73F-9E5F-E48ACC815B0C}"/>
              </a:ext>
            </a:extLst>
          </p:cNvPr>
          <p:cNvSpPr/>
          <p:nvPr/>
        </p:nvSpPr>
        <p:spPr>
          <a:xfrm>
            <a:off x="0" y="0"/>
            <a:ext cx="12192000" cy="65288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A7AE6C-65D6-5171-2930-12FFA86430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67" y="4998639"/>
            <a:ext cx="11218606" cy="1400989"/>
          </a:xfrm>
          <a:prstGeom prst="rect">
            <a:avLst/>
          </a:prstGeom>
        </p:spPr>
      </p:pic>
      <p:pic>
        <p:nvPicPr>
          <p:cNvPr id="6" name="Picture 5" descr="Student seated at table presenting on a tablet to two other students">
            <a:extLst>
              <a:ext uri="{FF2B5EF4-FFF2-40B4-BE49-F238E27FC236}">
                <a16:creationId xmlns:a16="http://schemas.microsoft.com/office/drawing/2014/main" id="{AAA51C0C-F838-B73B-6B07-BBD9FABAB5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6348" y="0"/>
            <a:ext cx="6645651" cy="65288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44FCCB-381E-A793-53AF-C97A17C3AEE0}"/>
              </a:ext>
            </a:extLst>
          </p:cNvPr>
          <p:cNvSpPr/>
          <p:nvPr/>
        </p:nvSpPr>
        <p:spPr>
          <a:xfrm>
            <a:off x="5180589" y="0"/>
            <a:ext cx="365760" cy="6528816"/>
          </a:xfrm>
          <a:prstGeom prst="rect">
            <a:avLst/>
          </a:prstGeom>
          <a:solidFill>
            <a:srgbClr val="82BB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Normal" panose="020B0400000000000000" pitchFamily="34" charset="-122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D05DCD-C84A-4CC0-8742-8F5B3BEAC7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10" y="1140298"/>
            <a:ext cx="3657600" cy="776726"/>
          </a:xfrm>
          <a:prstGeom prst="rect">
            <a:avLst/>
          </a:prstGeom>
        </p:spPr>
      </p:pic>
      <p:sp>
        <p:nvSpPr>
          <p:cNvPr id="16" name="Title 7">
            <a:extLst>
              <a:ext uri="{FF2B5EF4-FFF2-40B4-BE49-F238E27FC236}">
                <a16:creationId xmlns:a16="http://schemas.microsoft.com/office/drawing/2014/main" id="{6343FA27-4457-4B1E-9D2A-5AD8164753DC}"/>
              </a:ext>
            </a:extLst>
          </p:cNvPr>
          <p:cNvSpPr txBox="1">
            <a:spLocks/>
          </p:cNvSpPr>
          <p:nvPr/>
        </p:nvSpPr>
        <p:spPr>
          <a:xfrm>
            <a:off x="314304" y="2133600"/>
            <a:ext cx="4769111" cy="25745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6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Academic Search </a:t>
            </a:r>
            <a:br>
              <a:rPr lang="en-US" sz="36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</a:br>
            <a:r>
              <a:rPr lang="en-US" sz="36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Premier</a:t>
            </a:r>
          </a:p>
          <a:p>
            <a:r>
              <a:rPr lang="zh-CN" altLang="en-US" sz="36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综合学科全文数据库</a:t>
            </a:r>
            <a:endParaRPr lang="en-US" altLang="zh-CN" sz="3600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906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A41906-05D6-2F2A-47EF-F5916D897A2B}"/>
              </a:ext>
            </a:extLst>
          </p:cNvPr>
          <p:cNvSpPr/>
          <p:nvPr/>
        </p:nvSpPr>
        <p:spPr>
          <a:xfrm>
            <a:off x="-1" y="-1"/>
            <a:ext cx="12191999" cy="65528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6ABF3F-AC2B-6E4E-4EBA-8FB671F608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27"/>
          <a:stretch/>
        </p:blipFill>
        <p:spPr>
          <a:xfrm>
            <a:off x="-1" y="-1"/>
            <a:ext cx="12191999" cy="65528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DA017B-3066-7125-A5B6-A0240301B294}"/>
              </a:ext>
            </a:extLst>
          </p:cNvPr>
          <p:cNvSpPr/>
          <p:nvPr/>
        </p:nvSpPr>
        <p:spPr>
          <a:xfrm>
            <a:off x="0" y="0"/>
            <a:ext cx="12192000" cy="21269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思源黑体 CN Normal" panose="020B0400000000000000" pitchFamily="34" charset="-122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9B86D4-658F-C54E-A7A3-37909F03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Academic Search Premier</a:t>
            </a:r>
            <a:br>
              <a:rPr 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</a:br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持续收录的全文期刊和杂志</a:t>
            </a:r>
            <a:endParaRPr lang="en-US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8DB6C2DC-760D-402D-BC10-AF64644AA3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33600" y="1644747"/>
          <a:ext cx="79248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7440">
                  <a:extLst>
                    <a:ext uri="{9D8B030D-6E8A-4147-A177-3AD203B41FA5}">
                      <a16:colId xmlns:a16="http://schemas.microsoft.com/office/drawing/2014/main" val="422206791"/>
                    </a:ext>
                  </a:extLst>
                </a:gridCol>
                <a:gridCol w="2337360">
                  <a:extLst>
                    <a:ext uri="{9D8B030D-6E8A-4147-A177-3AD203B41FA5}">
                      <a16:colId xmlns:a16="http://schemas.microsoft.com/office/drawing/2014/main" val="3293158726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l"/>
                      <a:endParaRPr lang="en-US" i="1" dirty="0">
                        <a:latin typeface="思源黑体 CN Normal" panose="020B0400000000000000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思源黑体 CN Normal" panose="020B0400000000000000" pitchFamily="34" charset="-122"/>
                        </a:rPr>
                        <a:t>Academic Search</a:t>
                      </a:r>
                      <a:br>
                        <a:rPr lang="en-US" b="0" i="0" dirty="0">
                          <a:latin typeface="思源黑体 CN Normal" panose="020B0400000000000000" pitchFamily="34" charset="-122"/>
                        </a:rPr>
                      </a:br>
                      <a:r>
                        <a:rPr lang="en-US" b="0" i="0" dirty="0">
                          <a:latin typeface="思源黑体 CN Normal" panose="020B0400000000000000" pitchFamily="34" charset="-122"/>
                        </a:rPr>
                        <a:t>Premier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32126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0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持续收录的全文期刊和杂志</a:t>
                      </a:r>
                      <a:endParaRPr lang="en-US" sz="2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2,966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013659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0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持续收录的同行评审全文期刊</a:t>
                      </a:r>
                      <a:endParaRPr lang="en-US" sz="2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rgbClr val="3592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2,669</a:t>
                      </a:r>
                    </a:p>
                  </a:txBody>
                  <a:tcPr marL="7620" marR="7620" marT="7620" marB="0" anchor="ctr"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31255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持续收录的无延迟同行评审全文期刊</a:t>
                      </a:r>
                      <a:endParaRPr lang="en-US" altLang="zh-CN" sz="28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1,276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03453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Active full-text journals indexed in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CN" alt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被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Web of Science </a:t>
                      </a:r>
                      <a:r>
                        <a:rPr lang="zh-CN" alt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或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Scopus</a:t>
                      </a:r>
                      <a:r>
                        <a:rPr lang="zh-CN" altLang="en-US" sz="2200" dirty="0">
                          <a:solidFill>
                            <a:schemeClr val="bg1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</a:rPr>
                        <a:t>索引的全文期刊</a:t>
                      </a:r>
                      <a:endParaRPr lang="en-US" sz="2200" dirty="0">
                        <a:solidFill>
                          <a:schemeClr val="bg1"/>
                        </a:solidFill>
                        <a:latin typeface="思源黑体 CN Normal" panose="020B0400000000000000" pitchFamily="34" charset="-122"/>
                        <a:ea typeface="思源黑体 CN Normal" panose="020B0400000000000000" pitchFamily="34" charset="-122"/>
                      </a:endParaRPr>
                    </a:p>
                  </a:txBody>
                  <a:tcPr anchor="ctr">
                    <a:solidFill>
                      <a:srgbClr val="3592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chemeClr val="tx2"/>
                          </a:solidFill>
                          <a:effectLst/>
                          <a:latin typeface="思源黑体 CN Normal" panose="020B0400000000000000" pitchFamily="34" charset="-122"/>
                        </a:rPr>
                        <a:t>2,183</a:t>
                      </a:r>
                    </a:p>
                  </a:txBody>
                  <a:tcPr marL="7620" marR="7620" marT="7620" marB="0" anchor="ctr"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9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46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3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EBSCO General - Body">
  <a:themeElements>
    <a:clrScheme name="EBSCO General">
      <a:dk1>
        <a:sysClr val="windowText" lastClr="000000"/>
      </a:dk1>
      <a:lt1>
        <a:sysClr val="window" lastClr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2F9A41"/>
      </a:accent3>
      <a:accent4>
        <a:srgbClr val="DF5B57"/>
      </a:accent4>
      <a:accent5>
        <a:srgbClr val="FCB83E"/>
      </a:accent5>
      <a:accent6>
        <a:srgbClr val="8A8A8A"/>
      </a:accent6>
      <a:hlink>
        <a:srgbClr val="3E75CF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12.xml><?xml version="1.0" encoding="utf-8"?>
<a:theme xmlns:a="http://schemas.openxmlformats.org/drawingml/2006/main" name="2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自定义 6">
      <a:majorFont>
        <a:latin typeface="思源黑体"/>
        <a:ea typeface="思源黑体"/>
        <a:cs typeface=""/>
      </a:majorFont>
      <a:minorFont>
        <a:latin typeface="Times New Roman"/>
        <a:ea typeface="思源黑体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5_EBSCO General - Body">
  <a:themeElements>
    <a:clrScheme name="EBSCO General">
      <a:dk1>
        <a:sysClr val="windowText" lastClr="000000"/>
      </a:dk1>
      <a:lt1>
        <a:sysClr val="window" lastClr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2F9A41"/>
      </a:accent3>
      <a:accent4>
        <a:srgbClr val="DF5B57"/>
      </a:accent4>
      <a:accent5>
        <a:srgbClr val="FCB83E"/>
      </a:accent5>
      <a:accent6>
        <a:srgbClr val="8A8A8A"/>
      </a:accent6>
      <a:hlink>
        <a:srgbClr val="3E75CF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14.xml><?xml version="1.0" encoding="utf-8"?>
<a:theme xmlns:a="http://schemas.openxmlformats.org/drawingml/2006/main" name="2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自定义 6">
      <a:majorFont>
        <a:latin typeface="思源黑体"/>
        <a:ea typeface="思源黑体"/>
        <a:cs typeface=""/>
      </a:majorFont>
      <a:minorFont>
        <a:latin typeface="Times New Roman"/>
        <a:ea typeface="思源黑体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EBSCO General - Body">
  <a:themeElements>
    <a:clrScheme name="EBSCO 1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9A814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1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EBSCO General - Body">
  <a:themeElements>
    <a:clrScheme name="EBSCO 1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9A814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3.xml><?xml version="1.0" encoding="utf-8"?>
<a:theme xmlns:a="http://schemas.openxmlformats.org/drawingml/2006/main" name="2_EBSCO General - Body">
  <a:themeElements>
    <a:clrScheme name="EBSCO 1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9A814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4.xml><?xml version="1.0" encoding="utf-8"?>
<a:theme xmlns:a="http://schemas.openxmlformats.org/drawingml/2006/main" name="1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EBSCO General - Body">
  <a:themeElements>
    <a:clrScheme name="EBSCO 1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9A814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6.xml><?xml version="1.0" encoding="utf-8"?>
<a:theme xmlns:a="http://schemas.openxmlformats.org/drawingml/2006/main" name="6_EBSCO General - Body">
  <a:themeElements>
    <a:clrScheme name="EBSCO General">
      <a:dk1>
        <a:sysClr val="windowText" lastClr="000000"/>
      </a:dk1>
      <a:lt1>
        <a:sysClr val="window" lastClr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2F9A41"/>
      </a:accent3>
      <a:accent4>
        <a:srgbClr val="DF5B57"/>
      </a:accent4>
      <a:accent5>
        <a:srgbClr val="FCB83E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7.xml><?xml version="1.0" encoding="utf-8"?>
<a:theme xmlns:a="http://schemas.openxmlformats.org/drawingml/2006/main" name="11_EBSCO General - Body">
  <a:themeElements>
    <a:clrScheme name="EBSCO 1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9A814"/>
      </a:accent5>
      <a:accent6>
        <a:srgbClr val="8A8A8A"/>
      </a:accent6>
      <a:hlink>
        <a:srgbClr val="0563C1"/>
      </a:hlink>
      <a:folHlink>
        <a:srgbClr val="954F72"/>
      </a:folHlink>
    </a:clrScheme>
    <a:fontScheme name="EBSCO Gener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SCO 2015 Theme v2" id="{2975043A-C95F-4D9D-8966-BD2F9103FC35}" vid="{A25642F3-7D27-431F-B3B7-742F97631E52}"/>
    </a:ext>
  </a:extLst>
</a:theme>
</file>

<file path=ppt/theme/theme8.xml><?xml version="1.0" encoding="utf-8"?>
<a:theme xmlns:a="http://schemas.openxmlformats.org/drawingml/2006/main" name="Office Theme">
  <a:themeElements>
    <a:clrScheme name="EBSCO">
      <a:dk1>
        <a:srgbClr val="444444"/>
      </a:dk1>
      <a:lt1>
        <a:srgbClr val="FFFFFF"/>
      </a:lt1>
      <a:dk2>
        <a:srgbClr val="444444"/>
      </a:dk2>
      <a:lt2>
        <a:srgbClr val="FFFFFF"/>
      </a:lt2>
      <a:accent1>
        <a:srgbClr val="002F56"/>
      </a:accent1>
      <a:accent2>
        <a:srgbClr val="2C61B6"/>
      </a:accent2>
      <a:accent3>
        <a:srgbClr val="007693"/>
      </a:accent3>
      <a:accent4>
        <a:srgbClr val="634790"/>
      </a:accent4>
      <a:accent5>
        <a:srgbClr val="F78B1E"/>
      </a:accent5>
      <a:accent6>
        <a:srgbClr val="F9A814"/>
      </a:accent6>
      <a:hlink>
        <a:srgbClr val="2C61B6"/>
      </a:hlink>
      <a:folHlink>
        <a:srgbClr val="62469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4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自定义 6">
      <a:majorFont>
        <a:latin typeface="思源黑体"/>
        <a:ea typeface="思源黑体"/>
        <a:cs typeface=""/>
      </a:majorFont>
      <a:minorFont>
        <a:latin typeface="Times New Roman"/>
        <a:ea typeface="思源黑体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50000">
              <a:srgbClr val="10387A"/>
            </a:gs>
            <a:gs pos="50000">
              <a:schemeClr val="accent1"/>
            </a:gs>
          </a:gsLst>
          <a:lin ang="14100000" scaled="0"/>
        </a:gradFill>
        <a:ln>
          <a:noFill/>
        </a:ln>
      </a:spPr>
      <a:bodyPr rtlCol="0" anchor="ctr"/>
      <a:lstStyle>
        <a:defPPr algn="ctr">
          <a:defRPr sz="1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fa7943-2741-461f-9ac5-113b23ece455">
      <Terms xmlns="http://schemas.microsoft.com/office/infopath/2007/PartnerControls"/>
    </lcf76f155ced4ddcb4097134ff3c332f>
    <TaxCatchAll xmlns="88868c31-392a-4041-b384-5194d6321ef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51B620F1B944EA7368A9C8B79E640" ma:contentTypeVersion="12" ma:contentTypeDescription="Create a new document." ma:contentTypeScope="" ma:versionID="d06641a165cb301ca321d8f7dbf2612a">
  <xsd:schema xmlns:xsd="http://www.w3.org/2001/XMLSchema" xmlns:xs="http://www.w3.org/2001/XMLSchema" xmlns:p="http://schemas.microsoft.com/office/2006/metadata/properties" xmlns:ns2="3afa7943-2741-461f-9ac5-113b23ece455" xmlns:ns3="88868c31-392a-4041-b384-5194d6321efe" targetNamespace="http://schemas.microsoft.com/office/2006/metadata/properties" ma:root="true" ma:fieldsID="0a34797640096b9952cde42966504a6f" ns2:_="" ns3:_="">
    <xsd:import namespace="3afa7943-2741-461f-9ac5-113b23ece455"/>
    <xsd:import namespace="88868c31-392a-4041-b384-5194d6321e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a7943-2741-461f-9ac5-113b23ece4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52abea7-4a42-4a00-9534-35aba9b296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868c31-392a-4041-b384-5194d6321ef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bae3379-8e93-4fbb-ba26-92d7e5af7db6}" ma:internalName="TaxCatchAll" ma:showField="CatchAllData" ma:web="88868c31-392a-4041-b384-5194d6321e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7F98A6-946F-4500-AAF4-E3D9516544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7C8D4A-B7D1-41A5-841C-2B7A42565CA4}">
  <ds:schemaRefs>
    <ds:schemaRef ds:uri="http://schemas.microsoft.com/office/2006/metadata/properties"/>
    <ds:schemaRef ds:uri="http://schemas.microsoft.com/office/infopath/2007/PartnerControls"/>
    <ds:schemaRef ds:uri="3afa7943-2741-461f-9ac5-113b23ece455"/>
    <ds:schemaRef ds:uri="88868c31-392a-4041-b384-5194d6321efe"/>
  </ds:schemaRefs>
</ds:datastoreItem>
</file>

<file path=customXml/itemProps3.xml><?xml version="1.0" encoding="utf-8"?>
<ds:datastoreItem xmlns:ds="http://schemas.openxmlformats.org/officeDocument/2006/customXml" ds:itemID="{FA7091A3-7C11-40DC-9567-9D45F82CD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fa7943-2741-461f-9ac5-113b23ece455"/>
    <ds:schemaRef ds:uri="88868c31-392a-4041-b384-5194d6321e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0fa36ca-7dd3-44f1-9e3f-1bf39a3963a5}" enabled="0" method="" siteId="{50fa36ca-7dd3-44f1-9e3f-1bf39a3963a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3557</Words>
  <Application>Microsoft Office PowerPoint</Application>
  <PresentationFormat>宽屏</PresentationFormat>
  <Paragraphs>942</Paragraphs>
  <Slides>64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15</vt:i4>
      </vt:variant>
      <vt:variant>
        <vt:lpstr>幻灯片标题</vt:lpstr>
      </vt:variant>
      <vt:variant>
        <vt:i4>64</vt:i4>
      </vt:variant>
    </vt:vector>
  </HeadingPairs>
  <TitlesOfParts>
    <vt:vector size="93" baseType="lpstr">
      <vt:lpstr>Noto Sans TC</vt:lpstr>
      <vt:lpstr>System Font Regular</vt:lpstr>
      <vt:lpstr>思源黑体</vt:lpstr>
      <vt:lpstr>思源黑体 CN Bold</vt:lpstr>
      <vt:lpstr>思源黑体 CN Normal</vt:lpstr>
      <vt:lpstr>Abadi</vt:lpstr>
      <vt:lpstr>Aptos</vt:lpstr>
      <vt:lpstr>Aptos Display</vt:lpstr>
      <vt:lpstr>Arial</vt:lpstr>
      <vt:lpstr>Calibri</vt:lpstr>
      <vt:lpstr>Noto Sans</vt:lpstr>
      <vt:lpstr>Open Sans</vt:lpstr>
      <vt:lpstr>Times New Roman</vt:lpstr>
      <vt:lpstr>Wingdings</vt:lpstr>
      <vt:lpstr>Office 主题​​</vt:lpstr>
      <vt:lpstr>3_EBSCO General - Body</vt:lpstr>
      <vt:lpstr>2_EBSCO General - Body</vt:lpstr>
      <vt:lpstr>1_EBSCO General - Body</vt:lpstr>
      <vt:lpstr>10_EBSCO General - Body</vt:lpstr>
      <vt:lpstr>6_EBSCO General - Body</vt:lpstr>
      <vt:lpstr>11_EBSCO General - Body</vt:lpstr>
      <vt:lpstr>Office Theme</vt:lpstr>
      <vt:lpstr>4_EBSCO General - Body</vt:lpstr>
      <vt:lpstr>3_EBSCO General - Body</vt:lpstr>
      <vt:lpstr>5_EBSCO General - Body</vt:lpstr>
      <vt:lpstr>2_EBSCO General - Body</vt:lpstr>
      <vt:lpstr>5_EBSCO General - Body</vt:lpstr>
      <vt:lpstr>2_EBSCO General - Body</vt:lpstr>
      <vt:lpstr>14_EBSCO General - Body</vt:lpstr>
      <vt:lpstr>AI赋能，智研未来： EBSCO数据库智能检索与深度应用实战</vt:lpstr>
      <vt:lpstr>PowerPoint 演示文稿</vt:lpstr>
      <vt:lpstr>80年  服务全球机构和组织的信息需求</vt:lpstr>
      <vt:lpstr>提供最优质的研究、临床决策支持、学习和情报收集 </vt:lpstr>
      <vt:lpstr>PowerPoint 演示文稿</vt:lpstr>
      <vt:lpstr>PowerPoint 演示文稿</vt:lpstr>
      <vt:lpstr>一、 数据库内容介绍</vt:lpstr>
      <vt:lpstr>PowerPoint 演示文稿</vt:lpstr>
      <vt:lpstr>Academic Search Premier 持续收录的全文期刊和杂志</vt:lpstr>
      <vt:lpstr>Academic Search Premier 被领先二次文献数据库索引的全文期刊量</vt:lpstr>
      <vt:lpstr>Academic Search Premier 被领先二次文献数据库索引的全文期刊量</vt:lpstr>
      <vt:lpstr>Business Source Premier 商管财经 全文数据库</vt:lpstr>
      <vt:lpstr>Business Source Premier 持续收录的全文出版物</vt:lpstr>
      <vt:lpstr>PowerPoint 演示文稿</vt:lpstr>
      <vt:lpstr>PowerPoint 演示文稿</vt:lpstr>
      <vt:lpstr>PowerPoint 演示文稿</vt:lpstr>
      <vt:lpstr>顶级会计学期刊-印第安纳大学排名</vt:lpstr>
      <vt:lpstr>顶级学术商业期刊——特征因子</vt:lpstr>
      <vt:lpstr>《金融时报》分析证明 Business Source Premier 优于 ProQuest ABI/INFORM 的压倒性优势</vt:lpstr>
      <vt:lpstr>Business Source Premier为美国顶级综合商业杂志提供持续收录的全文（其他商业数据库没有这些出版物的持续全文)</vt:lpstr>
      <vt:lpstr>Business Source Premier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自然语言检索：快速提供结果</vt:lpstr>
      <vt:lpstr>关闭自然语言检索</vt:lpstr>
      <vt:lpstr>PowerPoint 演示文稿</vt:lpstr>
      <vt:lpstr>布尔逻辑运算符</vt:lpstr>
      <vt:lpstr>字段限制</vt:lpstr>
      <vt:lpstr>检索技巧</vt:lpstr>
      <vt:lpstr>检索举例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Business Searching Interface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EBSCO Mobile App</vt:lpstr>
      <vt:lpstr>移动端应用下载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检索平台：https://research.ebsco.com/ EBSCO 支持站点:  https://connect.ebsco.com EBSCO官网：https://www.ebsco.com/zh-cn 免费在线课程：https://ebsco-chinese.zoom.us/calendar/search?showType=2&amp;startDate=2021-07-01 Bilibili视频：https://space.bilibili.com/1798959763/lists?sid=2655301  EBSCOhost 中文教程下载: https://connect.ebsco.com/s/article/EBSCO平台中文使用指南 </vt:lpstr>
      <vt:lpstr>Thank You! 访问更多信息参见http://connect.ebsco.com/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Dawn Tong</dc:creator>
  <cp:lastModifiedBy>Wenting Hu</cp:lastModifiedBy>
  <cp:revision>37</cp:revision>
  <dcterms:created xsi:type="dcterms:W3CDTF">2024-12-25T06:50:08Z</dcterms:created>
  <dcterms:modified xsi:type="dcterms:W3CDTF">2025-11-26T06:24:53Z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0x0101001A251B620F1B944EA7368A9C8B79E640</vt:lpwstr>
  </property>
  <property fmtid="{D5CDD505-2E9C-101B-9397-08002B2CF9AE}" pid="3" name="MediaServiceImageTags">
    <vt:lpwstr/>
  </property>
</Properties>
</file>