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2" r:id="rId4"/>
  </p:sldMasterIdLst>
  <p:notesMasterIdLst>
    <p:notesMasterId r:id="rId6"/>
  </p:notesMasterIdLst>
  <p:sldIdLst>
    <p:sldId id="257" r:id="rId5"/>
    <p:sldId id="259" r:id="rId7"/>
    <p:sldId id="327" r:id="rId8"/>
    <p:sldId id="334" r:id="rId9"/>
    <p:sldId id="328" r:id="rId10"/>
    <p:sldId id="329" r:id="rId11"/>
    <p:sldId id="330" r:id="rId12"/>
    <p:sldId id="333" r:id="rId13"/>
    <p:sldId id="258" r:id="rId14"/>
    <p:sldId id="331" r:id="rId15"/>
    <p:sldId id="267" r:id="rId16"/>
    <p:sldId id="269" r:id="rId17"/>
    <p:sldId id="270" r:id="rId18"/>
    <p:sldId id="271" r:id="rId19"/>
    <p:sldId id="332" r:id="rId20"/>
    <p:sldId id="272" r:id="rId21"/>
    <p:sldId id="273" r:id="rId22"/>
    <p:sldId id="274" r:id="rId23"/>
    <p:sldId id="438" r:id="rId24"/>
    <p:sldId id="275" r:id="rId25"/>
    <p:sldId id="276" r:id="rId26"/>
    <p:sldId id="277" r:id="rId27"/>
    <p:sldId id="278" r:id="rId28"/>
    <p:sldId id="439" r:id="rId29"/>
    <p:sldId id="279" r:id="rId30"/>
    <p:sldId id="280" r:id="rId31"/>
    <p:sldId id="281" r:id="rId32"/>
    <p:sldId id="282" r:id="rId33"/>
    <p:sldId id="335" r:id="rId34"/>
    <p:sldId id="336" r:id="rId35"/>
    <p:sldId id="441" r:id="rId36"/>
    <p:sldId id="440" r:id="rId37"/>
    <p:sldId id="342" r:id="rId38"/>
    <p:sldId id="343" r:id="rId39"/>
    <p:sldId id="442" r:id="rId40"/>
    <p:sldId id="344" r:id="rId41"/>
    <p:sldId id="299" r:id="rId42"/>
    <p:sldId id="300" r:id="rId43"/>
    <p:sldId id="347" r:id="rId44"/>
    <p:sldId id="303" r:id="rId45"/>
    <p:sldId id="304" r:id="rId46"/>
    <p:sldId id="305" r:id="rId47"/>
    <p:sldId id="306" r:id="rId48"/>
    <p:sldId id="307" r:id="rId49"/>
    <p:sldId id="308" r:id="rId50"/>
    <p:sldId id="443" r:id="rId51"/>
    <p:sldId id="445" r:id="rId52"/>
    <p:sldId id="447" r:id="rId53"/>
    <p:sldId id="446" r:id="rId54"/>
    <p:sldId id="448" r:id="rId55"/>
    <p:sldId id="449" r:id="rId56"/>
    <p:sldId id="348" r:id="rId57"/>
    <p:sldId id="311" r:id="rId58"/>
    <p:sldId id="312" r:id="rId59"/>
    <p:sldId id="450" r:id="rId60"/>
    <p:sldId id="451" r:id="rId61"/>
    <p:sldId id="452" r:id="rId62"/>
    <p:sldId id="453" r:id="rId63"/>
    <p:sldId id="349" r:id="rId64"/>
    <p:sldId id="321" r:id="rId65"/>
    <p:sldId id="322" r:id="rId66"/>
  </p:sldIdLst>
  <p:sldSz cx="12192000" cy="6858000"/>
  <p:notesSz cx="6858000" cy="9144000"/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nge" initials="JG" lastIdx="2" clrIdx="0"/>
  <p:cmAuthor id="7" name="未知用户2" initials="未" lastIdx="43" clrIdx="1"/>
  <p:cmAuthor id="1" name="Hongyan" initials="H" lastIdx="7" clrIdx="0"/>
  <p:cmAuthor id="8" name="clm" initials="c" lastIdx="15" clrIdx="0"/>
  <p:cmAuthor id="2" name="作者" initials="A" lastIdx="0" clrIdx="1"/>
  <p:cmAuthor id="9" name="ww7685" initials="w" lastIdx="3" clrIdx="0"/>
  <p:cmAuthor id="10" name="CNKIer" initials="C" lastIdx="4" clrIdx="9"/>
  <p:cmAuthor id="4" name="王蔚" initials="王" lastIdx="0" clrIdx="0"/>
  <p:cmAuthor id="5" name="Administrator" initials="A" lastIdx="54" clrIdx="0"/>
  <p:cmAuthor id="6" name="CaiSen" initials="C" lastIdx="1" clrIdx="4"/>
  <p:cmAuthor id="3" name="YlmF" initials="Y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A29"/>
    <a:srgbClr val="EEA149"/>
    <a:srgbClr val="E6833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1" Type="http://schemas.openxmlformats.org/officeDocument/2006/relationships/tags" Target="tags/tag73.xml"/><Relationship Id="rId70" Type="http://schemas.openxmlformats.org/officeDocument/2006/relationships/commentAuthors" Target="commentAuthors.xml"/><Relationship Id="rId7" Type="http://schemas.openxmlformats.org/officeDocument/2006/relationships/slide" Target="slides/slide2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512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z="1050" dirty="0"/>
          </a:p>
        </p:txBody>
      </p:sp>
      <p:sp>
        <p:nvSpPr>
          <p:cNvPr id="51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sym typeface="+mn-ea"/>
              </a:rPr>
              <a:t>【</a:t>
            </a:r>
            <a:r>
              <a:rPr lang="zh-CN" altLang="en-US" dirty="0">
                <a:sym typeface="+mn-ea"/>
              </a:rPr>
              <a:t>网络首发</a:t>
            </a:r>
            <a:r>
              <a:rPr lang="en-US" altLang="zh-CN" dirty="0">
                <a:sym typeface="+mn-ea"/>
              </a:rPr>
              <a:t>】</a:t>
            </a:r>
            <a:r>
              <a:rPr lang="zh-CN" altLang="en-US" dirty="0">
                <a:sym typeface="+mn-ea"/>
              </a:rPr>
              <a:t>知网和一部分期刊编辑部签署了网络首发协议，该编辑部的稿件，通过定稿但未却定具体的发表期数前，会先行在知网上网络首发，提升了文献的出版速度，更利于知识的更新。在该文献正式出版后，会替换当前的网络首发版本，下载被引量累计计算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怎么进入高级检索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/>
              <a:t>选择核心期刊的这个方法各位老师可以集中注意力听一下，每次都会有很有多老师发微信问我知网怎么找核刊，这个对大家来说还是需求挺大的。</a:t>
            </a:r>
            <a:endParaRPr lang="zh-CN" altLang="en-US"/>
          </a:p>
        </p:txBody>
      </p:sp>
      <p:sp>
        <p:nvSpPr>
          <p:cNvPr id="1085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237C30-C933-4A33-9C18-916CA9C28EA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再比如，机械工程里面涉及到</a:t>
            </a:r>
            <a:r>
              <a:rPr lang="zh-CN" altLang="en-US" dirty="0"/>
              <a:t>的液压同步系统，PID算法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7" tIns="45718" rIns="91437" bIns="45718"/>
          <a:lstStyle/>
          <a:p>
            <a:r>
              <a:rPr lang="zh-CN" altLang="en-US"/>
              <a:t>二维码是全球学术快报</a:t>
            </a:r>
            <a:r>
              <a:rPr lang="en-US" altLang="zh-CN"/>
              <a:t>3.0</a:t>
            </a:r>
            <a:r>
              <a:rPr lang="zh-CN" altLang="en-US"/>
              <a:t>，看能否调整</a:t>
            </a:r>
            <a:endParaRPr lang="zh-CN" altLang="en-US"/>
          </a:p>
        </p:txBody>
      </p:sp>
      <p:sp>
        <p:nvSpPr>
          <p:cNvPr id="122884" name="灯片编号占位符 3"/>
          <p:cNvSpPr txBox="1">
            <a:spLocks noGrp="1"/>
          </p:cNvSpPr>
          <p:nvPr/>
        </p:nvSpPr>
        <p:spPr bwMode="auto">
          <a:xfrm>
            <a:off x="4023992" y="9721107"/>
            <a:ext cx="3078427" cy="5135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 anchor="b"/>
          <a:lstStyle/>
          <a:p>
            <a:pPr algn="r" defTabSz="915035"/>
            <a:fld id="{380C4B44-0ECC-443A-B253-29ABD69841CE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7" tIns="45718" rIns="91437" bIns="45718"/>
          <a:lstStyle/>
          <a:p>
            <a:endParaRPr lang="zh-CN" altLang="en-US"/>
          </a:p>
        </p:txBody>
      </p:sp>
      <p:sp>
        <p:nvSpPr>
          <p:cNvPr id="122884" name="灯片编号占位符 3"/>
          <p:cNvSpPr txBox="1">
            <a:spLocks noGrp="1"/>
          </p:cNvSpPr>
          <p:nvPr/>
        </p:nvSpPr>
        <p:spPr bwMode="auto">
          <a:xfrm>
            <a:off x="4023992" y="9721107"/>
            <a:ext cx="3078427" cy="5135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 anchor="b"/>
          <a:lstStyle/>
          <a:p>
            <a:pPr algn="r" defTabSz="915035"/>
            <a:fld id="{380C4B44-0ECC-443A-B253-29ABD69841CE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2016年，将人工智能写入十三五规划，alphago战胜围棋世界冠军李世石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31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70192" y="6349833"/>
            <a:ext cx="2700000" cy="316800"/>
          </a:xfrm>
        </p:spPr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www.cnki.net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22055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pic>
        <p:nvPicPr>
          <p:cNvPr id="10" name="图片 9" descr="公司Logo878811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0505" y="76200"/>
            <a:ext cx="1699895" cy="66103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70192" y="6349833"/>
            <a:ext cx="2700000" cy="316800"/>
          </a:xfrm>
        </p:spPr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www.cnki.net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22055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公司Logo878811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0505" y="76200"/>
            <a:ext cx="1699895" cy="661035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8255" y="1830070"/>
            <a:ext cx="12200255" cy="3466465"/>
          </a:xfrm>
          <a:prstGeom prst="rect">
            <a:avLst/>
          </a:prstGeom>
          <a:solidFill>
            <a:srgbClr val="406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/>
          <p:cNvSpPr/>
          <p:nvPr userDrawn="1"/>
        </p:nvSpPr>
        <p:spPr>
          <a:xfrm>
            <a:off x="5400040" y="4951730"/>
            <a:ext cx="1383030" cy="3448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>
                <a:solidFill>
                  <a:srgbClr val="406C6D"/>
                </a:solidFill>
                <a:latin typeface="+mj-lt"/>
              </a:rPr>
              <a:t>PART TWO</a:t>
            </a:r>
            <a:endParaRPr lang="en-US" altLang="zh-CN" sz="1200">
              <a:solidFill>
                <a:srgbClr val="406C6D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43230"/>
            <a:ext cx="9293225" cy="44196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4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4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5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1.xml"/><Relationship Id="rId2" Type="http://schemas.openxmlformats.org/officeDocument/2006/relationships/image" Target="../media/image4.png"/><Relationship Id="rId1" Type="http://schemas.openxmlformats.org/officeDocument/2006/relationships/tags" Target="../tags/tag40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5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53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6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5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58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59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60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61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2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3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2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65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66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1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6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72.xml"/><Relationship Id="rId5" Type="http://schemas.openxmlformats.org/officeDocument/2006/relationships/image" Target="../media/image3.jpeg"/><Relationship Id="rId4" Type="http://schemas.openxmlformats.org/officeDocument/2006/relationships/tags" Target="../tags/tag71.xml"/><Relationship Id="rId3" Type="http://schemas.openxmlformats.org/officeDocument/2006/relationships/image" Target="../media/image71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7508" y="1171246"/>
            <a:ext cx="11163561" cy="4872201"/>
            <a:chOff x="779" y="2782"/>
            <a:chExt cx="11289" cy="6534"/>
          </a:xfrm>
        </p:grpSpPr>
        <p:sp>
          <p:nvSpPr>
            <p:cNvPr id="2" name="文本框 1"/>
            <p:cNvSpPr txBox="1"/>
            <p:nvPr userDrawn="1">
              <p:custDataLst>
                <p:tags r:id="rId1"/>
              </p:custDataLst>
            </p:nvPr>
          </p:nvSpPr>
          <p:spPr>
            <a:xfrm>
              <a:off x="779" y="4918"/>
              <a:ext cx="11161" cy="732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>
                  <a:solidFill>
                    <a:schemeClr val="tx2"/>
                  </a:solidFill>
                  <a:latin typeface="+mj-ea"/>
                  <a:ea typeface="+mj-ea"/>
                </a:defRPr>
              </a:lvl1pPr>
              <a:lvl2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浙江理工大学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3" name="文本框 2"/>
            <p:cNvSpPr txBox="1"/>
            <p:nvPr userDrawn="1">
              <p:custDataLst>
                <p:tags r:id="rId2"/>
              </p:custDataLst>
            </p:nvPr>
          </p:nvSpPr>
          <p:spPr>
            <a:xfrm>
              <a:off x="779" y="2782"/>
              <a:ext cx="11289" cy="2063"/>
            </a:xfrm>
            <a:prstGeom prst="rect">
              <a:avLst/>
            </a:prstGeom>
          </p:spPr>
          <p:txBody>
            <a:bodyPr vert="horz" lIns="90000" tIns="46800" rIns="90000" bIns="46800" rtlCol="0" anchor="b"/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800" b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仿宋" panose="02010609060101010101" charset="-122"/>
                </a:rPr>
                <a:t>发现不一样的CNKI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仿宋" panose="02010609060101010101" charset="-122"/>
                </a:rPr>
                <a:t>-</a:t>
              </a:r>
              <a:r>
                <a:rPr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仿宋" panose="02010609060101010101" charset="-122"/>
                </a:rPr>
                <a:t>基于论文写作全流程的知网使用技巧分享</a:t>
              </a:r>
              <a:endParaRPr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</a:endParaRPr>
            </a:p>
          </p:txBody>
        </p:sp>
        <p:sp>
          <p:nvSpPr>
            <p:cNvPr id="8" name="文本框 7"/>
            <p:cNvSpPr txBox="1"/>
            <p:nvPr userDrawn="1">
              <p:custDataLst>
                <p:tags r:id="rId3"/>
              </p:custDataLst>
            </p:nvPr>
          </p:nvSpPr>
          <p:spPr>
            <a:xfrm>
              <a:off x="779" y="5724"/>
              <a:ext cx="7987" cy="3592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0">
              <a:norm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叶志鹏</a:t>
              </a:r>
              <a:b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---</a:t>
              </a:r>
              <a:b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同方知网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(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北京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)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技术有限公司浙江分公司</a:t>
              </a:r>
              <a:b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_GB2312" charset="0"/>
                <a:ea typeface="楷体_GB2312" charset="0"/>
                <a:cs typeface="楷体_GB2312" charset="0"/>
              </a:endParaRPr>
            </a:p>
            <a:p>
              <a:pPr>
                <a:lnSpc>
                  <a:spcPct val="10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地址：浙江省杭州市新加坡科技园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1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幢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201-206</a:t>
              </a:r>
              <a:b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邮件：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yzp14289@cnki.net </a:t>
              </a:r>
              <a:b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公司网址：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www.cnki.net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_GB2312" charset="0"/>
                <a:ea typeface="楷体_GB2312" charset="0"/>
                <a:cs typeface="楷体_GB2312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746" y="3436414"/>
            <a:ext cx="2535621" cy="25356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431946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06210" y="545909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232265" y="5463540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2898775" y="3511550"/>
            <a:ext cx="495300" cy="489585"/>
          </a:xfrm>
          <a:prstGeom prst="mathPlu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22500" y="546290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</a:t>
            </a:r>
            <a:r>
              <a:rPr lang="zh-CN" altLang="en-US"/>
              <a:t>选题</a:t>
            </a:r>
            <a:endParaRPr lang="zh-CN" altLang="en-US"/>
          </a:p>
        </p:txBody>
      </p:sp>
      <p:sp>
        <p:nvSpPr>
          <p:cNvPr id="18" name="上弧形箭头 1"/>
          <p:cNvSpPr/>
          <p:nvPr/>
        </p:nvSpPr>
        <p:spPr>
          <a:xfrm rot="19860000" flipH="1">
            <a:off x="701821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24855" y="829310"/>
            <a:ext cx="6068695" cy="647954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一框式检索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805180"/>
            <a:ext cx="11906250" cy="57848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29840" y="1825625"/>
            <a:ext cx="7387590" cy="5670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922010" y="1918970"/>
            <a:ext cx="32118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一框式检索</a:t>
            </a:r>
            <a:endParaRPr lang="zh-CN" altLang="en-US" sz="2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85" y="1833880"/>
            <a:ext cx="1174750" cy="475615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1794510" y="2579370"/>
            <a:ext cx="971550" cy="673100"/>
          </a:xfrm>
          <a:prstGeom prst="straightConnector1">
            <a:avLst/>
          </a:prstGeom>
          <a:ln w="28575">
            <a:solidFill>
              <a:srgbClr val="FFC000"/>
            </a:solidFill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533400" y="3170555"/>
            <a:ext cx="1261110" cy="833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检索项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1" grpId="0"/>
      <p:bldP spid="11" grpId="1"/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一框式检索</a:t>
            </a:r>
            <a:r>
              <a:rPr lang="en-US" altLang="zh-CN"/>
              <a:t>-</a:t>
            </a:r>
            <a:r>
              <a:t>检索语言自动</a:t>
            </a:r>
            <a:r>
              <a:t>转换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33962" y="791240"/>
            <a:ext cx="7806986" cy="830803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139700" prst="cross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>
              <a:defRPr sz="2490">
                <a:solidFill>
                  <a:srgbClr val="000000"/>
                </a:solidFill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zh-CN" sz="1800" dirty="0">
                <a:solidFill>
                  <a:schemeClr val="bg1"/>
                </a:solidFill>
              </a:rPr>
              <a:t>可任意输入中英文检索词，系统</a:t>
            </a:r>
            <a:r>
              <a:rPr lang="zh-CN" altLang="en-US" sz="1800" dirty="0">
                <a:solidFill>
                  <a:schemeClr val="bg1"/>
                </a:solidFill>
              </a:rPr>
              <a:t>自动转换并进行</a:t>
            </a:r>
            <a:r>
              <a:rPr lang="zh-CN" altLang="zh-CN" sz="1800" dirty="0">
                <a:solidFill>
                  <a:schemeClr val="bg1"/>
                </a:solidFill>
              </a:rPr>
              <a:t>检索</a:t>
            </a:r>
            <a:r>
              <a:rPr lang="zh-CN" altLang="en-US" sz="1800" dirty="0">
                <a:solidFill>
                  <a:schemeClr val="bg1"/>
                </a:solidFill>
              </a:rPr>
              <a:t>、</a:t>
            </a:r>
            <a:r>
              <a:rPr lang="zh-CN" altLang="zh-CN" sz="1800" dirty="0">
                <a:solidFill>
                  <a:schemeClr val="bg1"/>
                </a:solidFill>
              </a:rPr>
              <a:t>输出结果</a:t>
            </a:r>
            <a:r>
              <a:rPr lang="zh-CN" altLang="en-US" sz="1800" dirty="0">
                <a:solidFill>
                  <a:schemeClr val="bg1"/>
                </a:solidFill>
              </a:rPr>
              <a:t>。</a:t>
            </a:r>
            <a:endParaRPr lang="en-US" altLang="zh-CN" sz="18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21351"/>
          <a:stretch>
            <a:fillRect/>
          </a:stretch>
        </p:blipFill>
        <p:spPr>
          <a:xfrm>
            <a:off x="95885" y="1771015"/>
            <a:ext cx="7910830" cy="40963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19835" y="1909445"/>
            <a:ext cx="575945" cy="2851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1351"/>
          <a:stretch>
            <a:fillRect/>
          </a:stretch>
        </p:blipFill>
        <p:spPr>
          <a:xfrm>
            <a:off x="4281170" y="2482215"/>
            <a:ext cx="7910830" cy="43757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29885" y="2656840"/>
            <a:ext cx="575945" cy="2851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一框式检索</a:t>
            </a:r>
            <a:r>
              <a:rPr lang="en-US" altLang="zh-CN"/>
              <a:t>-</a:t>
            </a:r>
            <a:r>
              <a:t>检索词智能</a:t>
            </a:r>
            <a:r>
              <a:t>提示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7533"/>
          <a:stretch>
            <a:fillRect/>
          </a:stretch>
        </p:blipFill>
        <p:spPr>
          <a:xfrm>
            <a:off x="321310" y="2639695"/>
            <a:ext cx="5979160" cy="30041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7181"/>
          <a:stretch>
            <a:fillRect/>
          </a:stretch>
        </p:blipFill>
        <p:spPr>
          <a:xfrm>
            <a:off x="6336665" y="3739515"/>
            <a:ext cx="5838190" cy="3058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271905" y="902970"/>
            <a:ext cx="9648825" cy="1475105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139700" prst="cross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>
              <a:lnSpc>
                <a:spcPct val="20000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sym typeface="+mn-ea"/>
              </a:rPr>
              <a:t>可根据提示的一级机构及二级机构精准定位检索作者，排除同名作者；</a:t>
            </a:r>
            <a:endParaRPr lang="zh-CN" altLang="en-US" dirty="0"/>
          </a:p>
          <a:p>
            <a:r>
              <a:rPr lang="zh-CN" altLang="en-US" dirty="0"/>
              <a:t>通过勾选实现组合检索（针对某作者同时有多个单位，或需检索原单位与现单位所有发文）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一框式检索</a:t>
            </a:r>
            <a:r>
              <a:rPr lang="en-US" altLang="zh-CN"/>
              <a:t>-</a:t>
            </a:r>
            <a:r>
              <a:t>检索词智能</a:t>
            </a:r>
            <a:r>
              <a:t>提示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219" y="861060"/>
            <a:ext cx="6924675" cy="46958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4" name="组合 3"/>
          <p:cNvGrpSpPr/>
          <p:nvPr/>
        </p:nvGrpSpPr>
        <p:grpSpPr>
          <a:xfrm>
            <a:off x="4513580" y="2478405"/>
            <a:ext cx="7575550" cy="4253230"/>
            <a:chOff x="7147" y="4101"/>
            <a:chExt cx="11930" cy="669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7" y="4101"/>
              <a:ext cx="11930" cy="66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0" name="矩形 9"/>
            <p:cNvSpPr/>
            <p:nvPr/>
          </p:nvSpPr>
          <p:spPr>
            <a:xfrm>
              <a:off x="7761" y="4418"/>
              <a:ext cx="3318" cy="5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一框式检索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63525" y="793115"/>
            <a:ext cx="12719050" cy="5784850"/>
            <a:chOff x="188" y="2220"/>
            <a:chExt cx="18862" cy="833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8" y="2220"/>
              <a:ext cx="18863" cy="8338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225" y="3797"/>
              <a:ext cx="1097" cy="5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740" y="3797"/>
              <a:ext cx="1097" cy="5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3642" y="3797"/>
              <a:ext cx="773" cy="5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一框式检索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检索结果</a:t>
            </a:r>
            <a:br>
              <a:rPr dirty="0"/>
            </a:b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945" y="683260"/>
            <a:ext cx="11885930" cy="613537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979295" y="1521460"/>
            <a:ext cx="460375" cy="576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  <p:sp>
        <p:nvSpPr>
          <p:cNvPr id="17" name="圆角矩形标注 16"/>
          <p:cNvSpPr/>
          <p:nvPr/>
        </p:nvSpPr>
        <p:spPr>
          <a:xfrm>
            <a:off x="2454910" y="2403475"/>
            <a:ext cx="5743575" cy="838835"/>
          </a:xfrm>
          <a:prstGeom prst="wedgeRoundRectCallout">
            <a:avLst>
              <a:gd name="adj1" fmla="val -40456"/>
              <a:gd name="adj2" fmla="val -89680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Verdana" panose="020B0604030504040204" pitchFamily="34" charset="0"/>
              </a:rPr>
              <a:t>点击“中文”或“外文”，查看检索结果中的中文文献或外文文献。点击“总库”回到中外文混检结果。</a:t>
            </a:r>
            <a:endParaRPr lang="zh-CN" altLang="en-US" sz="16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一框式检索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检索结果</a:t>
            </a:r>
            <a:br>
              <a:rPr dirty="0"/>
            </a:b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945" y="683260"/>
            <a:ext cx="11885930" cy="6135370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5186680" y="3013075"/>
            <a:ext cx="5744210" cy="1306830"/>
          </a:xfrm>
          <a:prstGeom prst="wedgeRoundRectCallout">
            <a:avLst>
              <a:gd name="adj1" fmla="val -38069"/>
              <a:gd name="adj2" fmla="val -8462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Verdana" panose="020B0604030504040204" pitchFamily="34" charset="0"/>
              </a:rPr>
              <a:t>横向展示所有资源类型文献，各资源类型下显示符合检索条件的文献量，突显总库各资源的文献分布情况，可点击切换查看不同资源类型下的文献。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突出中外文文献整合。</a:t>
            </a:r>
            <a:endParaRPr lang="zh-CN" altLang="en-US" sz="16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Verdana" panose="020B060403050404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60675" y="1514475"/>
            <a:ext cx="8281670" cy="5537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一框式检索</a:t>
            </a:r>
            <a:r>
              <a:rPr lang="en-US" altLang="zh-CN" dirty="0"/>
              <a:t>-</a:t>
            </a:r>
            <a:r>
              <a:rPr dirty="0"/>
              <a:t>检索</a:t>
            </a:r>
            <a:r>
              <a:rPr dirty="0"/>
              <a:t>结果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945" y="683260"/>
            <a:ext cx="11885930" cy="61353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310" y="2611120"/>
            <a:ext cx="2161540" cy="41459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  <p:sp>
        <p:nvSpPr>
          <p:cNvPr id="17" name="圆角矩形 5"/>
          <p:cNvSpPr/>
          <p:nvPr/>
        </p:nvSpPr>
        <p:spPr>
          <a:xfrm>
            <a:off x="2825115" y="2843530"/>
            <a:ext cx="6265545" cy="121539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左侧分组筛选区：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多角度的文献整体信息展示；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提供多层面的筛选角度，并支持多个条件的组合筛选。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文献整体分析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0190" y="862330"/>
            <a:ext cx="11730355" cy="56565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8640" y="3351530"/>
            <a:ext cx="1999615" cy="25958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5"/>
          <p:cNvSpPr/>
          <p:nvPr/>
        </p:nvSpPr>
        <p:spPr>
          <a:xfrm>
            <a:off x="3060065" y="2875280"/>
            <a:ext cx="2098040" cy="47625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研究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内容的静态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展示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0055" y="4255770"/>
            <a:ext cx="3059430" cy="1691640"/>
            <a:chOff x="4772" y="6233"/>
            <a:chExt cx="4482" cy="2664"/>
          </a:xfrm>
          <a:effectLst/>
        </p:grpSpPr>
        <p:sp>
          <p:nvSpPr>
            <p:cNvPr id="2" name="圆角矩形 1"/>
            <p:cNvSpPr/>
            <p:nvPr/>
          </p:nvSpPr>
          <p:spPr>
            <a:xfrm>
              <a:off x="4772" y="6233"/>
              <a:ext cx="4482" cy="266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100" y="6524"/>
              <a:ext cx="3976" cy="2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机器人</a:t>
              </a:r>
              <a:endParaRPr lang="zh-CN" altLang="en-US" sz="200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大数据</a:t>
              </a:r>
              <a:r>
                <a:rPr lang="en-US" altLang="zh-CN" sz="2000">
                  <a:solidFill>
                    <a:schemeClr val="bg1"/>
                  </a:solidFill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</a:rPr>
                <a:t>深度学习</a:t>
              </a:r>
              <a:endParaRPr lang="zh-CN" altLang="en-US" sz="200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故障诊断</a:t>
              </a:r>
              <a:endParaRPr lang="zh-CN" altLang="en-US" sz="200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决策系统</a:t>
              </a:r>
              <a:r>
                <a:rPr lang="en-US" altLang="zh-CN" sz="2000">
                  <a:solidFill>
                    <a:schemeClr val="bg1"/>
                  </a:solidFill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</a:rPr>
                <a:t>专家系统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论文框架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5109" t="5041"/>
          <a:stretch>
            <a:fillRect/>
          </a:stretch>
        </p:blipFill>
        <p:spPr>
          <a:xfrm>
            <a:off x="3034030" y="845185"/>
            <a:ext cx="6123940" cy="6012815"/>
          </a:xfrm>
          <a:prstGeom prst="ellipse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文献整体分析</a:t>
            </a: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0190" y="862330"/>
            <a:ext cx="11729720" cy="5656580"/>
            <a:chOff x="394" y="1358"/>
            <a:chExt cx="18472" cy="89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4" y="1358"/>
              <a:ext cx="18473" cy="890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20" y="4351"/>
              <a:ext cx="416" cy="4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998"/>
          <a:stretch>
            <a:fillRect/>
          </a:stretch>
        </p:blipFill>
        <p:spPr>
          <a:xfrm>
            <a:off x="194310" y="737235"/>
            <a:ext cx="11802110" cy="61398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8920" y="3251835"/>
            <a:ext cx="1402715" cy="234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9517" b="2639"/>
          <a:stretch>
            <a:fillRect/>
          </a:stretch>
        </p:blipFill>
        <p:spPr>
          <a:xfrm>
            <a:off x="194310" y="691515"/>
            <a:ext cx="11709400" cy="6183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文献整体分析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r="9517" b="2639"/>
          <a:stretch>
            <a:fillRect/>
          </a:stretch>
        </p:blipFill>
        <p:spPr>
          <a:xfrm>
            <a:off x="194310" y="691515"/>
            <a:ext cx="11709400" cy="61836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8920" y="2895600"/>
            <a:ext cx="1402715" cy="234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文献整体分析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775970"/>
            <a:ext cx="10354310" cy="611695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 flipV="1">
            <a:off x="6088380" y="1507490"/>
            <a:ext cx="1934210" cy="2451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683500" y="4125595"/>
            <a:ext cx="1468755" cy="1431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685530" y="904875"/>
            <a:ext cx="3394710" cy="489585"/>
            <a:chOff x="13699" y="1487"/>
            <a:chExt cx="5142" cy="832"/>
          </a:xfrm>
        </p:grpSpPr>
        <p:sp>
          <p:nvSpPr>
            <p:cNvPr id="10" name="流程图: 过程 9"/>
            <p:cNvSpPr/>
            <p:nvPr/>
          </p:nvSpPr>
          <p:spPr>
            <a:xfrm>
              <a:off x="13699" y="1487"/>
              <a:ext cx="5142" cy="832"/>
            </a:xfrm>
            <a:prstGeom prst="flowChartProcess">
              <a:avLst/>
            </a:prstGeom>
            <a:solidFill>
              <a:schemeClr val="accent1">
                <a:lumMod val="50000"/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825" y="1565"/>
              <a:ext cx="4890" cy="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查找研究空白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67740" y="2988945"/>
            <a:ext cx="1402715" cy="2343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文献整体分析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5725" y="908050"/>
            <a:ext cx="12000230" cy="5516880"/>
            <a:chOff x="135" y="1430"/>
            <a:chExt cx="18898" cy="868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5" y="1430"/>
              <a:ext cx="18898" cy="868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902" y="5985"/>
              <a:ext cx="416" cy="4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737235"/>
            <a:ext cx="12020550" cy="600710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>
            <a:off x="10345420" y="3704590"/>
            <a:ext cx="12700" cy="11303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8685530" y="904875"/>
            <a:ext cx="3394710" cy="489585"/>
            <a:chOff x="13699" y="1487"/>
            <a:chExt cx="5142" cy="832"/>
          </a:xfrm>
        </p:grpSpPr>
        <p:sp>
          <p:nvSpPr>
            <p:cNvPr id="13" name="流程图: 过程 12"/>
            <p:cNvSpPr/>
            <p:nvPr/>
          </p:nvSpPr>
          <p:spPr>
            <a:xfrm>
              <a:off x="13699" y="1487"/>
              <a:ext cx="5142" cy="832"/>
            </a:xfrm>
            <a:prstGeom prst="flowChartProcess">
              <a:avLst/>
            </a:prstGeom>
            <a:solidFill>
              <a:schemeClr val="accent1">
                <a:lumMod val="50000"/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825" y="1565"/>
              <a:ext cx="4890" cy="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了解研究趋势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文献整体分析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7174" r="5994" b="11519"/>
          <a:stretch>
            <a:fillRect/>
          </a:stretch>
        </p:blipFill>
        <p:spPr>
          <a:xfrm>
            <a:off x="321310" y="749300"/>
            <a:ext cx="11489690" cy="5984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6905" y="2444115"/>
            <a:ext cx="1999615" cy="27089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080385" y="2444115"/>
            <a:ext cx="3059430" cy="1691640"/>
            <a:chOff x="4772" y="6233"/>
            <a:chExt cx="4482" cy="2664"/>
          </a:xfrm>
          <a:effectLst/>
        </p:grpSpPr>
        <p:sp>
          <p:nvSpPr>
            <p:cNvPr id="2" name="圆角矩形 1"/>
            <p:cNvSpPr/>
            <p:nvPr/>
          </p:nvSpPr>
          <p:spPr>
            <a:xfrm>
              <a:off x="4772" y="6233"/>
              <a:ext cx="4482" cy="266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100" y="6524"/>
              <a:ext cx="3976" cy="2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机器人</a:t>
              </a:r>
              <a:endParaRPr lang="zh-CN" altLang="en-US" sz="200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人机大战</a:t>
              </a:r>
              <a:r>
                <a:rPr lang="en-US" altLang="zh-CN" sz="2000">
                  <a:solidFill>
                    <a:schemeClr val="bg1"/>
                  </a:solidFill>
                </a:rPr>
                <a:t>/Alpha</a:t>
              </a:r>
              <a:r>
                <a:rPr lang="en-US" altLang="zh-CN" sz="2000">
                  <a:solidFill>
                    <a:schemeClr val="bg1"/>
                  </a:solidFill>
                </a:rPr>
                <a:t>Go</a:t>
              </a:r>
              <a:endParaRPr lang="en-US" altLang="zh-CN" sz="200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大数据</a:t>
              </a:r>
              <a:r>
                <a:rPr lang="en-US" altLang="zh-CN" sz="2000">
                  <a:solidFill>
                    <a:schemeClr val="bg1"/>
                  </a:solidFill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</a:rPr>
                <a:t>深度</a:t>
              </a:r>
              <a:r>
                <a:rPr lang="zh-CN" altLang="en-US" sz="2000">
                  <a:solidFill>
                    <a:schemeClr val="bg1"/>
                  </a:solidFill>
                </a:rPr>
                <a:t>学习</a:t>
              </a:r>
              <a:endParaRPr lang="zh-CN" altLang="en-US" sz="2000">
                <a:solidFill>
                  <a:schemeClr val="bg1"/>
                </a:solidFill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bg1"/>
                  </a:solidFill>
                </a:rPr>
                <a:t>电气自动化</a:t>
              </a:r>
              <a:r>
                <a:rPr lang="zh-CN" altLang="en-US" sz="2000">
                  <a:solidFill>
                    <a:schemeClr val="bg1"/>
                  </a:solidFill>
                </a:rPr>
                <a:t>控制</a:t>
              </a:r>
              <a:endParaRPr lang="zh-CN" alt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98805" y="6223635"/>
            <a:ext cx="1999615" cy="2235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文献整体分析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7570" y="741045"/>
            <a:ext cx="10436225" cy="60445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36955" y="4318635"/>
            <a:ext cx="1889760" cy="24669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</a:t>
            </a:r>
            <a:r>
              <a:rPr lang="zh-CN" altLang="en-US"/>
              <a:t>筛选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7570" y="741045"/>
            <a:ext cx="10436225" cy="60445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52195" y="4653915"/>
            <a:ext cx="929640" cy="2755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700" y="741045"/>
            <a:ext cx="11913235" cy="61169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1310" y="5756275"/>
            <a:ext cx="929640" cy="2755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21310" y="3287395"/>
            <a:ext cx="929640" cy="2755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</a:t>
            </a:r>
            <a:r>
              <a:rPr lang="zh-CN" altLang="en-US"/>
              <a:t>排序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9700" y="741045"/>
            <a:ext cx="11913235" cy="611695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930900" y="1346200"/>
            <a:ext cx="5232400" cy="4042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b="1" dirty="0"/>
              <a:t>发表</a:t>
            </a:r>
            <a:r>
              <a:rPr lang="zh-CN" altLang="en-US" b="1" dirty="0">
                <a:solidFill>
                  <a:schemeClr val="bg1"/>
                </a:solidFill>
              </a:rPr>
              <a:t>时间：筛选最新的文献，找出最新研究进展。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81620" y="1809115"/>
            <a:ext cx="612000" cy="25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  <p:sp>
        <p:nvSpPr>
          <p:cNvPr id="4" name="矩形 3"/>
          <p:cNvSpPr/>
          <p:nvPr/>
        </p:nvSpPr>
        <p:spPr>
          <a:xfrm>
            <a:off x="8543290" y="2156460"/>
            <a:ext cx="768985" cy="417703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" grpId="0" bldLvl="0" animBg="1"/>
      <p:bldP spid="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文献</a:t>
            </a:r>
            <a:r>
              <a:rPr lang="zh-CN" altLang="en-US"/>
              <a:t>筛选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9700" y="741045"/>
            <a:ext cx="11913235" cy="611695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997700" y="1386205"/>
            <a:ext cx="4352925" cy="4042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n"/>
              <a:defRPr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被引：可以筛选出具有高应用度的文献。</a:t>
            </a:r>
            <a:endParaRPr lang="en-US" altLang="zh-CN" dirty="0"/>
          </a:p>
        </p:txBody>
      </p:sp>
      <p:sp>
        <p:nvSpPr>
          <p:cNvPr id="3" name="矩形 2"/>
          <p:cNvSpPr/>
          <p:nvPr/>
        </p:nvSpPr>
        <p:spPr>
          <a:xfrm>
            <a:off x="8512810" y="1805940"/>
            <a:ext cx="417830" cy="2520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  <p:sp>
        <p:nvSpPr>
          <p:cNvPr id="4" name="矩形 3"/>
          <p:cNvSpPr/>
          <p:nvPr/>
        </p:nvSpPr>
        <p:spPr>
          <a:xfrm>
            <a:off x="9991090" y="2247265"/>
            <a:ext cx="494665" cy="42608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3" grpId="0" bldLvl="0" animBg="1"/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4312477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8265" y="511238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232265" y="5116830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46100" y="2695575"/>
            <a:ext cx="516001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58365" y="5116830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</a:t>
            </a:r>
            <a:r>
              <a:rPr lang="zh-CN" altLang="en-US"/>
              <a:t>选题</a:t>
            </a:r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加号 7"/>
          <p:cNvSpPr/>
          <p:nvPr/>
        </p:nvSpPr>
        <p:spPr>
          <a:xfrm>
            <a:off x="2898775" y="3511550"/>
            <a:ext cx="495300" cy="489585"/>
          </a:xfrm>
          <a:prstGeom prst="mathPlu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71895" y="2695575"/>
            <a:ext cx="568833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indent="-342900" algn="ctr">
              <a:buFont typeface="Wingdings" panose="05000000000000000000" charset="0"/>
              <a:buChar char="p"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我们提出的问题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通过文献泛检，对于问题的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主题分布、研究趋势、行业专家发文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等有关内容有了全面认识，从而将问题明确化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选题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下一步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文献精检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，找出高相关优质文献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431946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06210" y="545909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232265" y="5463540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2898775" y="3511550"/>
            <a:ext cx="495300" cy="489585"/>
          </a:xfrm>
          <a:prstGeom prst="mathPlu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22500" y="546290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</a:t>
            </a:r>
            <a:r>
              <a:rPr lang="zh-CN" altLang="en-US"/>
              <a:t>选题</a:t>
            </a:r>
            <a:endParaRPr lang="zh-CN" altLang="en-US"/>
          </a:p>
        </p:txBody>
      </p:sp>
      <p:sp>
        <p:nvSpPr>
          <p:cNvPr id="18" name="上弧形箭头 1"/>
          <p:cNvSpPr/>
          <p:nvPr/>
        </p:nvSpPr>
        <p:spPr>
          <a:xfrm rot="19860000" flipH="1">
            <a:off x="701821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4" grpId="0" bldLvl="0" animBg="1"/>
      <p:bldP spid="6" grpId="1" animBg="1"/>
      <p:bldP spid="24" grpId="1" animBg="1"/>
      <p:bldP spid="2" grpId="0" bldLvl="0" animBg="1"/>
      <p:bldP spid="17" grpId="0" bldLvl="0" animBg="1"/>
      <p:bldP spid="2" grpId="1" animBg="1"/>
      <p:bldP spid="17" grpId="1" animBg="1"/>
      <p:bldP spid="12" grpId="0" bldLvl="0" animBg="1"/>
      <p:bldP spid="12" grpId="1" animBg="1"/>
      <p:bldP spid="32" grpId="0" bldLvl="0" animBg="1"/>
      <p:bldP spid="32" grpId="1" animBg="1"/>
      <p:bldP spid="33" grpId="0" bldLvl="0" animBg="1"/>
      <p:bldP spid="33" grpId="1" animBg="1"/>
      <p:bldP spid="9" grpId="0" bldLvl="0" animBg="1"/>
      <p:bldP spid="11" grpId="0" bldLvl="0" animBg="1"/>
      <p:bldP spid="3" grpId="0" bldLvl="0" animBg="1"/>
      <p:bldP spid="27" grpId="0" bldLvl="0" animBg="1"/>
      <p:bldP spid="18" grpId="0" bldLvl="0" animBg="1"/>
      <p:bldP spid="18" grpId="1" animBg="1"/>
      <p:bldP spid="13" grpId="0" animBg="1"/>
      <p:bldP spid="14" grpId="0" animBg="1"/>
      <p:bldP spid="16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高级检索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42875" y="805180"/>
            <a:ext cx="11906250" cy="5784850"/>
            <a:chOff x="142875" y="805180"/>
            <a:chExt cx="11906250" cy="578485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2875" y="805180"/>
              <a:ext cx="11906250" cy="5784850"/>
            </a:xfrm>
            <a:prstGeom prst="rect">
              <a:avLst/>
            </a:prstGeom>
          </p:spPr>
        </p:pic>
        <p:sp>
          <p:nvSpPr>
            <p:cNvPr id="10" name="矩形: 圆角 9"/>
            <p:cNvSpPr/>
            <p:nvPr/>
          </p:nvSpPr>
          <p:spPr>
            <a:xfrm>
              <a:off x="9982153" y="1871164"/>
              <a:ext cx="699247" cy="27465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内容占位符 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6451"/>
            <a:ext cx="12192000" cy="586904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56554" y="1838506"/>
            <a:ext cx="6267406" cy="15600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56554" y="3459482"/>
            <a:ext cx="6267407" cy="8475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圆角矩形标注 16"/>
          <p:cNvSpPr/>
          <p:nvPr/>
        </p:nvSpPr>
        <p:spPr>
          <a:xfrm>
            <a:off x="4685105" y="4623689"/>
            <a:ext cx="4375599" cy="823698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Verdana" panose="020B0604030504040204" pitchFamily="34" charset="0"/>
              </a:rPr>
              <a:t>通过条件筛选、时间选择等，对检索结果进行范围控制。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Verdana" panose="020B0604030504040204" pitchFamily="34" charset="0"/>
            </a:endParaRPr>
          </a:p>
        </p:txBody>
      </p:sp>
      <p:sp>
        <p:nvSpPr>
          <p:cNvPr id="15" name="圆角矩形 5"/>
          <p:cNvSpPr/>
          <p:nvPr/>
        </p:nvSpPr>
        <p:spPr>
          <a:xfrm>
            <a:off x="5927001" y="716569"/>
            <a:ext cx="6267406" cy="847504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可同时输入多个检索项进行查找，不同检索项之间关系：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AND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OR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NOT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，并可通过选择精确或模糊的匹配方式，提高查准率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圆角矩形 5"/>
          <p:cNvSpPr/>
          <p:nvPr/>
        </p:nvSpPr>
        <p:spPr>
          <a:xfrm>
            <a:off x="1354366" y="1406814"/>
            <a:ext cx="1404000" cy="43200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提供学科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分类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875191" y="5192684"/>
            <a:ext cx="1404000" cy="43200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检索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结果区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圆角矩形标注 16"/>
          <p:cNvSpPr/>
          <p:nvPr/>
        </p:nvSpPr>
        <p:spPr>
          <a:xfrm>
            <a:off x="10487100" y="5265039"/>
            <a:ext cx="1296000" cy="468000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Verdana" panose="020B0604030504040204" pitchFamily="34" charset="0"/>
              </a:rPr>
              <a:t>功能引导区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5" grpId="0" bldLvl="0" animBg="1"/>
      <p:bldP spid="6" grpId="0" bldLvl="0" animBg="1"/>
      <p:bldP spid="1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高级检索 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4130" y="733425"/>
            <a:ext cx="12117070" cy="61734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153285" y="1513840"/>
            <a:ext cx="2652395" cy="10134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481185" y="4956810"/>
            <a:ext cx="1071245" cy="26797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04590" y="88900"/>
            <a:ext cx="6369685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清代宫廷服饰色彩考析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相关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的文献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2" grpId="1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高级检索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查找核心</a:t>
            </a:r>
            <a:r>
              <a:rPr lang="zh-CN" altLang="en-US">
                <a:sym typeface="+mn-ea"/>
              </a:rPr>
              <a:t>期刊</a:t>
            </a:r>
            <a:endParaRPr lang="zh-CN" altLang="en-US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0190" y="73723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查找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上有关主题的发文。</a:t>
            </a: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b="11283"/>
          <a:stretch>
            <a:fillRect/>
          </a:stretch>
        </p:blipFill>
        <p:spPr>
          <a:xfrm>
            <a:off x="0" y="1350645"/>
            <a:ext cx="12176125" cy="5512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b="-11819"/>
          <a:stretch>
            <a:fillRect/>
          </a:stretch>
        </p:blipFill>
        <p:spPr>
          <a:xfrm>
            <a:off x="0" y="1339215"/>
            <a:ext cx="12176125" cy="620014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451098" y="3597910"/>
            <a:ext cx="1440000" cy="370205"/>
            <a:chOff x="4421" y="4960"/>
            <a:chExt cx="2712" cy="1221"/>
          </a:xfrm>
        </p:grpSpPr>
        <p:sp>
          <p:nvSpPr>
            <p:cNvPr id="15" name="圆角矩形 14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421" y="4961"/>
              <a:ext cx="2712" cy="1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科学引文索引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370195" y="4423145"/>
            <a:ext cx="2306320" cy="324265"/>
            <a:chOff x="4421" y="4959"/>
            <a:chExt cx="3225" cy="1222"/>
          </a:xfrm>
        </p:grpSpPr>
        <p:sp>
          <p:nvSpPr>
            <p:cNvPr id="19" name="圆角矩形 18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21" y="4959"/>
              <a:ext cx="3225" cy="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中国科学引文数据库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459480" y="4377690"/>
            <a:ext cx="1188000" cy="324000"/>
            <a:chOff x="4421" y="4960"/>
            <a:chExt cx="2712" cy="1221"/>
          </a:xfrm>
        </p:grpSpPr>
        <p:sp>
          <p:nvSpPr>
            <p:cNvPr id="23" name="圆角矩形 22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626" y="4960"/>
              <a:ext cx="2305" cy="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工程索引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005705" y="3643365"/>
            <a:ext cx="2304000" cy="324265"/>
            <a:chOff x="4421" y="4959"/>
            <a:chExt cx="5884" cy="1222"/>
          </a:xfrm>
        </p:grpSpPr>
        <p:sp>
          <p:nvSpPr>
            <p:cNvPr id="26" name="圆角矩形 25"/>
            <p:cNvSpPr/>
            <p:nvPr/>
          </p:nvSpPr>
          <p:spPr>
            <a:xfrm>
              <a:off x="4421" y="4960"/>
              <a:ext cx="5884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12" y="4959"/>
              <a:ext cx="5703" cy="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中文社会科学引文索引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64755" y="4052570"/>
            <a:ext cx="2586355" cy="337185"/>
            <a:chOff x="4421" y="4959"/>
            <a:chExt cx="3225" cy="1271"/>
          </a:xfrm>
        </p:grpSpPr>
        <p:sp>
          <p:nvSpPr>
            <p:cNvPr id="20" name="圆角矩形 19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421" y="4959"/>
              <a:ext cx="3225" cy="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chemeClr val="bg1"/>
                  </a:solidFill>
                </a:rPr>
                <a:t>中国人文社会科学</a:t>
              </a:r>
              <a:r>
                <a:rPr lang="zh-CN" altLang="en-US" sz="1600">
                  <a:solidFill>
                    <a:schemeClr val="bg1"/>
                  </a:solidFill>
                </a:rPr>
                <a:t>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高级检索</a:t>
            </a:r>
            <a:r>
              <a:rPr lang="en-US" altLang="zh-CN" dirty="0"/>
              <a:t>-</a:t>
            </a:r>
            <a:r>
              <a:rPr lang="zh-CN" altLang="en-US" dirty="0"/>
              <a:t>核心期刊</a:t>
            </a:r>
            <a:r>
              <a:rPr lang="zh-CN" altLang="en-US" dirty="0"/>
              <a:t>文献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45110" y="1531620"/>
            <a:ext cx="11729085" cy="4636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010" y="86804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37665" y="2558415"/>
            <a:ext cx="2148205" cy="241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330065" y="4747260"/>
            <a:ext cx="807085" cy="241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高级检索</a:t>
            </a:r>
            <a:r>
              <a:rPr lang="en-US" altLang="zh-CN" dirty="0"/>
              <a:t>-</a:t>
            </a:r>
            <a:r>
              <a:rPr dirty="0"/>
              <a:t>核心期刊</a:t>
            </a:r>
            <a:r>
              <a:rPr dirty="0"/>
              <a:t>文献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21310" y="64198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  <p:pic>
        <p:nvPicPr>
          <p:cNvPr id="4" name="图片 3" descr="C:\Users\CNKIer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5615" y="1148715"/>
            <a:ext cx="11269980" cy="66230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086090" y="4408805"/>
            <a:ext cx="921385" cy="32048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高级检索</a:t>
            </a:r>
            <a:r>
              <a:rPr lang="en-US" altLang="zh-CN" dirty="0"/>
              <a:t>-</a:t>
            </a:r>
            <a:r>
              <a:rPr dirty="0"/>
              <a:t>核心期刊</a:t>
            </a:r>
            <a:r>
              <a:rPr dirty="0"/>
              <a:t>文献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21310" y="64198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1310" y="1148715"/>
            <a:ext cx="11578590" cy="66230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088755" y="4433570"/>
            <a:ext cx="921385" cy="32048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908290" y="4044315"/>
            <a:ext cx="669290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2987675"/>
            <a:ext cx="12192000" cy="4413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确定选题后，找数据，找模型</a:t>
            </a:r>
            <a:r>
              <a:rPr lang="en-US" altLang="zh-CN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/</a:t>
            </a:r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方法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句子检索 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1373" y="685116"/>
            <a:ext cx="10894979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通过输入的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两个检索词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，查找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同时包含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这两个词的句子，找到有关事实的问题答案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r="14388"/>
          <a:stretch>
            <a:fillRect/>
          </a:stretch>
        </p:blipFill>
        <p:spPr>
          <a:xfrm>
            <a:off x="168275" y="1417955"/>
            <a:ext cx="11788775" cy="53695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1707515"/>
            <a:ext cx="12126595" cy="51365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79315" y="3081020"/>
            <a:ext cx="1009015" cy="4070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028940" y="3081020"/>
            <a:ext cx="1009015" cy="4070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679315" y="3690620"/>
            <a:ext cx="1009015" cy="4070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028940" y="3690620"/>
            <a:ext cx="1009015" cy="40703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625" y="1283335"/>
            <a:ext cx="12064365" cy="72148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28035" y="2844800"/>
            <a:ext cx="7503160" cy="6432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  <p:bldP spid="8" grpId="0" bldLvl="0" animBg="1"/>
      <p:bldP spid="8" grpId="1" animBg="1"/>
      <p:bldP spid="10" grpId="0" bldLvl="0" animBg="1"/>
      <p:bldP spid="1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句子检索 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1373" y="685116"/>
            <a:ext cx="10894979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通过输入的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两个检索词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，查找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同时包含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这两个词的句子，找到有关事实的问题答案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6095"/>
          <a:stretch>
            <a:fillRect/>
          </a:stretch>
        </p:blipFill>
        <p:spPr>
          <a:xfrm>
            <a:off x="47625" y="1334770"/>
            <a:ext cx="11998960" cy="51650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00525" y="3616325"/>
            <a:ext cx="1008000" cy="324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256780" y="3628390"/>
            <a:ext cx="1009015" cy="324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25" y="1283335"/>
            <a:ext cx="11998960" cy="65703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32075" y="2776855"/>
            <a:ext cx="8131175" cy="38195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431946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06210" y="545909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232265" y="5463540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2898775" y="3511550"/>
            <a:ext cx="495300" cy="489585"/>
          </a:xfrm>
          <a:prstGeom prst="mathPlu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22500" y="546290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</a:t>
            </a:r>
            <a:r>
              <a:rPr lang="zh-CN" altLang="en-US"/>
              <a:t>选题</a:t>
            </a:r>
            <a:endParaRPr lang="zh-CN" altLang="en-US"/>
          </a:p>
        </p:txBody>
      </p:sp>
      <p:sp>
        <p:nvSpPr>
          <p:cNvPr id="18" name="上弧形箭头 1"/>
          <p:cNvSpPr/>
          <p:nvPr/>
        </p:nvSpPr>
        <p:spPr>
          <a:xfrm rot="19860000" flipH="1">
            <a:off x="701821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665" y="829310"/>
            <a:ext cx="6068695" cy="647954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2987675"/>
            <a:ext cx="12192000" cy="4413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论文如何选题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文献阅读与下载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7424" r="7879"/>
          <a:stretch>
            <a:fillRect/>
          </a:stretch>
        </p:blipFill>
        <p:spPr>
          <a:xfrm>
            <a:off x="321310" y="763270"/>
            <a:ext cx="11637645" cy="69856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02585" y="4695190"/>
            <a:ext cx="8936990" cy="5264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文献阅读与下载</a:t>
            </a:r>
            <a:r>
              <a:rPr lang="en-US" altLang="zh-CN" dirty="0"/>
              <a:t>-</a:t>
            </a:r>
            <a:r>
              <a:rPr dirty="0"/>
              <a:t>知网节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6530" y="803275"/>
            <a:ext cx="11831320" cy="60547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583055" y="885825"/>
            <a:ext cx="866775" cy="2889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071495" y="1310640"/>
            <a:ext cx="1673225" cy="376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644130" y="2538730"/>
            <a:ext cx="69215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17010" y="2754630"/>
            <a:ext cx="1743710" cy="2311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159125" y="4164965"/>
            <a:ext cx="345948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162935" y="4464685"/>
            <a:ext cx="7730490" cy="4425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530" y="803275"/>
            <a:ext cx="11851640" cy="605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7" grpId="0" bldLvl="0" animBg="1"/>
      <p:bldP spid="19" grpId="0" bldLvl="0" animBg="1"/>
      <p:bldP spid="5" grpId="0" bldLvl="0" animBg="1"/>
      <p:bldP spid="2" grpId="0" bldLvl="0" animBg="1"/>
      <p:bldP spid="7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知网节</a:t>
            </a:r>
            <a:r>
              <a:rPr lang="en-US" altLang="zh-CN" dirty="0"/>
              <a:t>-</a:t>
            </a:r>
            <a:r>
              <a:rPr dirty="0"/>
              <a:t>文献</a:t>
            </a:r>
            <a:r>
              <a:rPr dirty="0"/>
              <a:t>研究脉络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7336" b="90507"/>
          <a:stretch>
            <a:fillRect/>
          </a:stretch>
        </p:blipFill>
        <p:spPr>
          <a:xfrm>
            <a:off x="146050" y="803275"/>
            <a:ext cx="11935460" cy="55626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583055" y="916305"/>
            <a:ext cx="866775" cy="2889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25345" y="1420495"/>
            <a:ext cx="7940675" cy="53492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68925" y="1450975"/>
            <a:ext cx="1489710" cy="324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29885" y="4690745"/>
            <a:ext cx="144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知网节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核心文献</a:t>
            </a:r>
            <a:r>
              <a:rPr>
                <a:sym typeface="+mn-ea"/>
              </a:rPr>
              <a:t>推荐</a:t>
            </a:r>
            <a:endParaRPr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6530" y="803275"/>
            <a:ext cx="11831320" cy="60547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598295" y="916305"/>
            <a:ext cx="866775" cy="2889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70" y="2967990"/>
            <a:ext cx="9493250" cy="37788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26835" y="2970530"/>
            <a:ext cx="147447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4205605" y="2701925"/>
            <a:ext cx="1116000" cy="324000"/>
            <a:chOff x="13597" y="1473"/>
            <a:chExt cx="5142" cy="832"/>
          </a:xfrm>
        </p:grpSpPr>
        <p:sp>
          <p:nvSpPr>
            <p:cNvPr id="6" name="流程图: 过程 5"/>
            <p:cNvSpPr/>
            <p:nvPr/>
          </p:nvSpPr>
          <p:spPr>
            <a:xfrm>
              <a:off x="13597" y="1473"/>
              <a:ext cx="5142" cy="832"/>
            </a:xfrm>
            <a:prstGeom prst="flowChartProcess">
              <a:avLst/>
            </a:prstGeom>
            <a:solidFill>
              <a:schemeClr val="accent1">
                <a:lumMod val="50000"/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825" y="1473"/>
              <a:ext cx="4684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参考文献</a:t>
              </a:r>
              <a:endParaRPr lang="zh-CN" altLang="en-US" sz="160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33675" y="2378075"/>
            <a:ext cx="1188000" cy="648000"/>
            <a:chOff x="13597" y="1473"/>
            <a:chExt cx="5142" cy="832"/>
          </a:xfrm>
        </p:grpSpPr>
        <p:sp>
          <p:nvSpPr>
            <p:cNvPr id="11" name="流程图: 过程 10"/>
            <p:cNvSpPr/>
            <p:nvPr/>
          </p:nvSpPr>
          <p:spPr>
            <a:xfrm>
              <a:off x="13597" y="1473"/>
              <a:ext cx="5142" cy="832"/>
            </a:xfrm>
            <a:prstGeom prst="flowChartProcess">
              <a:avLst/>
            </a:prstGeom>
            <a:solidFill>
              <a:schemeClr val="accent1">
                <a:lumMod val="50000"/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797" y="1534"/>
              <a:ext cx="4738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二级</a:t>
              </a:r>
              <a:endParaRPr lang="zh-CN" altLang="en-US" sz="1600">
                <a:solidFill>
                  <a:schemeClr val="bg1"/>
                </a:solidFill>
                <a:sym typeface="+mn-ea"/>
              </a:endParaRP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参考文献</a:t>
              </a:r>
              <a:endParaRPr lang="zh-CN" altLang="en-US" sz="160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794750" y="2699385"/>
            <a:ext cx="1116000" cy="324000"/>
            <a:chOff x="13597" y="1473"/>
            <a:chExt cx="5142" cy="832"/>
          </a:xfrm>
        </p:grpSpPr>
        <p:sp>
          <p:nvSpPr>
            <p:cNvPr id="14" name="流程图: 过程 13"/>
            <p:cNvSpPr/>
            <p:nvPr/>
          </p:nvSpPr>
          <p:spPr>
            <a:xfrm>
              <a:off x="13597" y="1473"/>
              <a:ext cx="5142" cy="832"/>
            </a:xfrm>
            <a:prstGeom prst="flowChartProcess">
              <a:avLst/>
            </a:prstGeom>
            <a:solidFill>
              <a:schemeClr val="accent1">
                <a:lumMod val="50000"/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825" y="1479"/>
              <a:ext cx="4684" cy="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引证文献</a:t>
              </a:r>
              <a:endParaRPr lang="zh-CN" altLang="en-US" sz="160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177145" y="2425700"/>
            <a:ext cx="1188000" cy="648000"/>
            <a:chOff x="13597" y="1473"/>
            <a:chExt cx="5142" cy="832"/>
          </a:xfrm>
        </p:grpSpPr>
        <p:sp>
          <p:nvSpPr>
            <p:cNvPr id="23" name="流程图: 过程 22"/>
            <p:cNvSpPr/>
            <p:nvPr/>
          </p:nvSpPr>
          <p:spPr>
            <a:xfrm>
              <a:off x="13597" y="1473"/>
              <a:ext cx="5142" cy="832"/>
            </a:xfrm>
            <a:prstGeom prst="flowChartProcess">
              <a:avLst/>
            </a:prstGeom>
            <a:solidFill>
              <a:schemeClr val="accent1">
                <a:lumMod val="50000"/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3799" y="1510"/>
              <a:ext cx="4738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二级</a:t>
              </a:r>
              <a:endParaRPr lang="zh-CN" altLang="en-US" sz="1600">
                <a:solidFill>
                  <a:schemeClr val="bg1"/>
                </a:solidFill>
                <a:sym typeface="+mn-ea"/>
              </a:endParaRP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引证文献</a:t>
              </a:r>
              <a:endParaRPr lang="zh-CN" altLang="en-US" sz="160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9375775" y="5462905"/>
            <a:ext cx="2050415" cy="2292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知网节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引文</a:t>
            </a:r>
            <a:r>
              <a:rPr>
                <a:sym typeface="+mn-ea"/>
              </a:rPr>
              <a:t>网络</a:t>
            </a:r>
            <a:endParaRPr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3110" y="748030"/>
            <a:ext cx="10685145" cy="607949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617845" y="718185"/>
            <a:ext cx="1232535" cy="4260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196465" y="2559050"/>
            <a:ext cx="8135620" cy="4648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文献阅读与下载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6530" y="803275"/>
            <a:ext cx="11831320" cy="60547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965450" y="6332220"/>
            <a:ext cx="3475355" cy="376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文献阅读与下载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6530" y="803275"/>
            <a:ext cx="11831320" cy="60547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965450" y="6332220"/>
            <a:ext cx="991870" cy="376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全球学术快报</a:t>
            </a:r>
            <a:r>
              <a:rPr lang="en-US" altLang="zh-CN"/>
              <a:t>app</a:t>
            </a:r>
            <a:endParaRPr lang="en-US" altLang="zh-CN"/>
          </a:p>
        </p:txBody>
      </p:sp>
      <p:grpSp>
        <p:nvGrpSpPr>
          <p:cNvPr id="53" name="组合 34"/>
          <p:cNvGrpSpPr/>
          <p:nvPr/>
        </p:nvGrpSpPr>
        <p:grpSpPr bwMode="auto">
          <a:xfrm>
            <a:off x="10429311" y="2481387"/>
            <a:ext cx="1485707" cy="1131740"/>
            <a:chOff x="1950293" y="1597601"/>
            <a:chExt cx="1485643" cy="1130334"/>
          </a:xfrm>
        </p:grpSpPr>
        <p:pic>
          <p:nvPicPr>
            <p:cNvPr id="121873" name="图片 2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2223613" y="1597601"/>
              <a:ext cx="939004" cy="64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74" name="文本框 32"/>
            <p:cNvSpPr txBox="1">
              <a:spLocks noChangeArrowheads="1"/>
            </p:cNvSpPr>
            <p:nvPr/>
          </p:nvSpPr>
          <p:spPr bwMode="auto">
            <a:xfrm>
              <a:off x="1950293" y="2331605"/>
              <a:ext cx="1485643" cy="396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个性化定制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6" name="组合 33"/>
          <p:cNvGrpSpPr/>
          <p:nvPr/>
        </p:nvGrpSpPr>
        <p:grpSpPr bwMode="auto">
          <a:xfrm>
            <a:off x="10429311" y="1086156"/>
            <a:ext cx="1485707" cy="1130153"/>
            <a:chOff x="524127" y="1597601"/>
            <a:chExt cx="1485643" cy="1130920"/>
          </a:xfrm>
        </p:grpSpPr>
        <p:pic>
          <p:nvPicPr>
            <p:cNvPr id="121876" name="图片 2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7447" y="1597601"/>
              <a:ext cx="939004" cy="64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77" name="文本框 57"/>
            <p:cNvSpPr txBox="1">
              <a:spLocks noChangeArrowheads="1"/>
            </p:cNvSpPr>
            <p:nvPr/>
          </p:nvSpPr>
          <p:spPr bwMode="auto">
            <a:xfrm>
              <a:off x="524127" y="2331428"/>
              <a:ext cx="1485643" cy="39709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文献检索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9" name="组合 36"/>
          <p:cNvGrpSpPr/>
          <p:nvPr/>
        </p:nvGrpSpPr>
        <p:grpSpPr bwMode="auto">
          <a:xfrm>
            <a:off x="10429311" y="3878205"/>
            <a:ext cx="1485707" cy="1130153"/>
            <a:chOff x="3376459" y="1597601"/>
            <a:chExt cx="1485643" cy="1130920"/>
          </a:xfrm>
        </p:grpSpPr>
        <p:pic>
          <p:nvPicPr>
            <p:cNvPr id="121879" name="图片 2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49779" y="1597601"/>
              <a:ext cx="939004" cy="64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80" name="文本框 58"/>
            <p:cNvSpPr txBox="1">
              <a:spLocks noChangeArrowheads="1"/>
            </p:cNvSpPr>
            <p:nvPr/>
          </p:nvSpPr>
          <p:spPr bwMode="auto">
            <a:xfrm>
              <a:off x="3376459" y="2331428"/>
              <a:ext cx="1485643" cy="39709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文献管理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2" name="组合 37"/>
          <p:cNvGrpSpPr/>
          <p:nvPr/>
        </p:nvGrpSpPr>
        <p:grpSpPr bwMode="auto">
          <a:xfrm>
            <a:off x="10429311" y="5273436"/>
            <a:ext cx="1485707" cy="1131741"/>
            <a:chOff x="4805240" y="1597601"/>
            <a:chExt cx="1485643" cy="1130334"/>
          </a:xfrm>
        </p:grpSpPr>
        <p:pic>
          <p:nvPicPr>
            <p:cNvPr id="121882" name="图片 3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5946" y="1597601"/>
              <a:ext cx="939004" cy="64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83" name="文本框 59"/>
            <p:cNvSpPr txBox="1">
              <a:spLocks noChangeArrowheads="1"/>
            </p:cNvSpPr>
            <p:nvPr/>
          </p:nvSpPr>
          <p:spPr bwMode="auto">
            <a:xfrm>
              <a:off x="4805240" y="2331605"/>
              <a:ext cx="1485643" cy="396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云同步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65" name="Picture 8" descr="http://m.cnki.net/mcnkidown/imgs/down-cod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6955" y="1311275"/>
            <a:ext cx="390271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15"/>
          <p:cNvSpPr txBox="1">
            <a:spLocks noChangeArrowheads="1"/>
          </p:cNvSpPr>
          <p:nvPr/>
        </p:nvSpPr>
        <p:spPr bwMode="auto">
          <a:xfrm>
            <a:off x="88097" y="5254971"/>
            <a:ext cx="6098381" cy="1050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扫描二维码     或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在应用商城搜索“全球学术快报”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475" y="847725"/>
            <a:ext cx="2988000" cy="58906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文献阅读与下载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6530" y="803275"/>
            <a:ext cx="11831320" cy="60547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965450" y="6332220"/>
            <a:ext cx="991870" cy="376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7350" t="15121" r="44883"/>
          <a:stretch>
            <a:fillRect/>
          </a:stretch>
        </p:blipFill>
        <p:spPr>
          <a:xfrm>
            <a:off x="1050290" y="916305"/>
            <a:ext cx="5032375" cy="57315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365365" y="1031875"/>
            <a:ext cx="2522855" cy="15739745"/>
            <a:chOff x="13351" y="1637"/>
            <a:chExt cx="3973" cy="24787"/>
          </a:xfrm>
        </p:grpSpPr>
        <p:pic>
          <p:nvPicPr>
            <p:cNvPr id="8" name="图片 7" descr="C:\Users\CNKIer\Desktop\微信图片_20230518155534.jpg微信图片_202305181555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353" y="1637"/>
              <a:ext cx="3968" cy="8588"/>
            </a:xfrm>
            <a:prstGeom prst="rect">
              <a:avLst/>
            </a:prstGeom>
          </p:spPr>
        </p:pic>
        <p:pic>
          <p:nvPicPr>
            <p:cNvPr id="7" name="图片 6" descr="C:\Users\CNKIer\Desktop\微信图片_202305181555341.jpg微信图片_202305181555341"/>
            <p:cNvPicPr>
              <a:picLocks noChangeAspect="1"/>
            </p:cNvPicPr>
            <p:nvPr/>
          </p:nvPicPr>
          <p:blipFill>
            <a:blip r:embed="rId3"/>
            <a:srcRect t="4883"/>
            <a:stretch>
              <a:fillRect/>
            </a:stretch>
          </p:blipFill>
          <p:spPr>
            <a:xfrm>
              <a:off x="13355" y="10052"/>
              <a:ext cx="3969" cy="8589"/>
            </a:xfrm>
            <a:prstGeom prst="rect">
              <a:avLst/>
            </a:prstGeom>
          </p:spPr>
        </p:pic>
        <p:pic>
          <p:nvPicPr>
            <p:cNvPr id="9" name="图片 8" descr="C:\Users\CNKIer\Desktop\微信图片_202305181555342.jpg微信图片_202305181555342"/>
            <p:cNvPicPr/>
            <p:nvPr/>
          </p:nvPicPr>
          <p:blipFill>
            <a:blip r:embed="rId4"/>
            <a:srcRect t="5327"/>
            <a:stretch>
              <a:fillRect/>
            </a:stretch>
          </p:blipFill>
          <p:spPr>
            <a:xfrm>
              <a:off x="13351" y="17835"/>
              <a:ext cx="3969" cy="8589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7085965" y="-207010"/>
            <a:ext cx="2987040" cy="1122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085965" y="6586855"/>
            <a:ext cx="2987040" cy="412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6953885" y="666750"/>
            <a:ext cx="3315335" cy="6024245"/>
            <a:chOff x="10951" y="1050"/>
            <a:chExt cx="5221" cy="9487"/>
          </a:xfrm>
        </p:grpSpPr>
        <p:pic>
          <p:nvPicPr>
            <p:cNvPr id="14" name="图片 13" descr="速抠图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8" y="1261"/>
              <a:ext cx="4706" cy="9277"/>
            </a:xfrm>
            <a:prstGeom prst="rect">
              <a:avLst/>
            </a:prstGeom>
          </p:spPr>
        </p:pic>
        <p:sp>
          <p:nvSpPr>
            <p:cNvPr id="19" name="空心弧 18"/>
            <p:cNvSpPr/>
            <p:nvPr/>
          </p:nvSpPr>
          <p:spPr>
            <a:xfrm rot="3240000">
              <a:off x="14681" y="1285"/>
              <a:ext cx="1595" cy="1124"/>
            </a:xfrm>
            <a:prstGeom prst="blockArc">
              <a:avLst>
                <a:gd name="adj1" fmla="val 12755640"/>
                <a:gd name="adj2" fmla="val 18276864"/>
                <a:gd name="adj3" fmla="val 344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空心弧 19"/>
            <p:cNvSpPr/>
            <p:nvPr/>
          </p:nvSpPr>
          <p:spPr>
            <a:xfrm rot="1980000">
              <a:off x="14546" y="1148"/>
              <a:ext cx="1627" cy="1124"/>
            </a:xfrm>
            <a:prstGeom prst="blockArc">
              <a:avLst>
                <a:gd name="adj1" fmla="val 11794369"/>
                <a:gd name="adj2" fmla="val 16368573"/>
                <a:gd name="adj3" fmla="val 350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空心弧 20"/>
            <p:cNvSpPr/>
            <p:nvPr/>
          </p:nvSpPr>
          <p:spPr>
            <a:xfrm rot="19680000" flipH="1">
              <a:off x="10951" y="1163"/>
              <a:ext cx="1595" cy="1124"/>
            </a:xfrm>
            <a:prstGeom prst="blockArc">
              <a:avLst>
                <a:gd name="adj1" fmla="val 12387281"/>
                <a:gd name="adj2" fmla="val 16101486"/>
                <a:gd name="adj3" fmla="val 320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空心弧 21"/>
            <p:cNvSpPr/>
            <p:nvPr/>
          </p:nvSpPr>
          <p:spPr>
            <a:xfrm rot="19440000">
              <a:off x="10987" y="1092"/>
              <a:ext cx="1627" cy="1124"/>
            </a:xfrm>
            <a:prstGeom prst="blockArc">
              <a:avLst>
                <a:gd name="adj1" fmla="val 11794369"/>
                <a:gd name="adj2" fmla="val 16368573"/>
                <a:gd name="adj3" fmla="val 350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11569" y="10192"/>
              <a:ext cx="566" cy="325"/>
            </a:xfrm>
            <a:custGeom>
              <a:avLst/>
              <a:gdLst>
                <a:gd name="connisteX0" fmla="*/ 271778 w 359277"/>
                <a:gd name="connsiteY0" fmla="*/ 112324 h 206151"/>
                <a:gd name="connisteX1" fmla="*/ 205738 w 359277"/>
                <a:gd name="connsiteY1" fmla="*/ 102164 h 206151"/>
                <a:gd name="connisteX2" fmla="*/ 139698 w 359277"/>
                <a:gd name="connsiteY2" fmla="*/ 76764 h 206151"/>
                <a:gd name="connisteX3" fmla="*/ 68578 w 359277"/>
                <a:gd name="connsiteY3" fmla="*/ 41204 h 206151"/>
                <a:gd name="connisteX4" fmla="*/ 2538 w 359277"/>
                <a:gd name="connsiteY4" fmla="*/ 564 h 206151"/>
                <a:gd name="connisteX5" fmla="*/ 17778 w 359277"/>
                <a:gd name="connsiteY5" fmla="*/ 66604 h 206151"/>
                <a:gd name="connisteX6" fmla="*/ 12698 w 359277"/>
                <a:gd name="connsiteY6" fmla="*/ 132644 h 206151"/>
                <a:gd name="connisteX7" fmla="*/ 88898 w 359277"/>
                <a:gd name="connsiteY7" fmla="*/ 188524 h 206151"/>
                <a:gd name="connisteX8" fmla="*/ 154938 w 359277"/>
                <a:gd name="connsiteY8" fmla="*/ 203764 h 206151"/>
                <a:gd name="connisteX9" fmla="*/ 220978 w 359277"/>
                <a:gd name="connsiteY9" fmla="*/ 203764 h 206151"/>
                <a:gd name="connisteX10" fmla="*/ 287018 w 359277"/>
                <a:gd name="connsiteY10" fmla="*/ 203764 h 206151"/>
                <a:gd name="connisteX11" fmla="*/ 353058 w 359277"/>
                <a:gd name="connsiteY11" fmla="*/ 198684 h 206151"/>
                <a:gd name="connisteX12" fmla="*/ 353058 w 359277"/>
                <a:gd name="connsiteY12" fmla="*/ 132644 h 20615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359277" h="206152">
                  <a:moveTo>
                    <a:pt x="271778" y="112324"/>
                  </a:moveTo>
                  <a:cubicBezTo>
                    <a:pt x="259713" y="111054"/>
                    <a:pt x="232408" y="109149"/>
                    <a:pt x="205738" y="102164"/>
                  </a:cubicBezTo>
                  <a:cubicBezTo>
                    <a:pt x="179068" y="95179"/>
                    <a:pt x="167003" y="88829"/>
                    <a:pt x="139698" y="76764"/>
                  </a:cubicBezTo>
                  <a:cubicBezTo>
                    <a:pt x="112393" y="64699"/>
                    <a:pt x="95883" y="56444"/>
                    <a:pt x="68578" y="41204"/>
                  </a:cubicBezTo>
                  <a:cubicBezTo>
                    <a:pt x="41273" y="25964"/>
                    <a:pt x="12698" y="-4516"/>
                    <a:pt x="2538" y="564"/>
                  </a:cubicBezTo>
                  <a:cubicBezTo>
                    <a:pt x="-7622" y="5644"/>
                    <a:pt x="15873" y="39934"/>
                    <a:pt x="17778" y="66604"/>
                  </a:cubicBezTo>
                  <a:cubicBezTo>
                    <a:pt x="19683" y="93274"/>
                    <a:pt x="-1272" y="108514"/>
                    <a:pt x="12698" y="132644"/>
                  </a:cubicBezTo>
                  <a:cubicBezTo>
                    <a:pt x="26668" y="156774"/>
                    <a:pt x="60323" y="174554"/>
                    <a:pt x="88898" y="188524"/>
                  </a:cubicBezTo>
                  <a:cubicBezTo>
                    <a:pt x="117473" y="202494"/>
                    <a:pt x="128268" y="200589"/>
                    <a:pt x="154938" y="203764"/>
                  </a:cubicBezTo>
                  <a:cubicBezTo>
                    <a:pt x="181608" y="206939"/>
                    <a:pt x="194308" y="203764"/>
                    <a:pt x="220978" y="203764"/>
                  </a:cubicBezTo>
                  <a:cubicBezTo>
                    <a:pt x="247648" y="203764"/>
                    <a:pt x="260348" y="205034"/>
                    <a:pt x="287018" y="203764"/>
                  </a:cubicBezTo>
                  <a:cubicBezTo>
                    <a:pt x="313688" y="202494"/>
                    <a:pt x="339723" y="212654"/>
                    <a:pt x="353058" y="198684"/>
                  </a:cubicBezTo>
                  <a:cubicBezTo>
                    <a:pt x="366393" y="184714"/>
                    <a:pt x="354328" y="145979"/>
                    <a:pt x="353058" y="13264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15029" y="10253"/>
              <a:ext cx="408" cy="117"/>
            </a:xfrm>
            <a:custGeom>
              <a:avLst/>
              <a:gdLst>
                <a:gd name="connisteX0" fmla="*/ 0 w 259080"/>
                <a:gd name="connsiteY0" fmla="*/ 74295 h 74295"/>
                <a:gd name="connisteX1" fmla="*/ 64770 w 259080"/>
                <a:gd name="connsiteY1" fmla="*/ 68580 h 74295"/>
                <a:gd name="connisteX2" fmla="*/ 129540 w 259080"/>
                <a:gd name="connsiteY2" fmla="*/ 57150 h 74295"/>
                <a:gd name="connisteX3" fmla="*/ 194310 w 259080"/>
                <a:gd name="connsiteY3" fmla="*/ 36195 h 74295"/>
                <a:gd name="connisteX4" fmla="*/ 259080 w 259080"/>
                <a:gd name="connsiteY4" fmla="*/ 0 h 742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59080" h="74295">
                  <a:moveTo>
                    <a:pt x="0" y="74295"/>
                  </a:moveTo>
                  <a:cubicBezTo>
                    <a:pt x="11430" y="73660"/>
                    <a:pt x="38735" y="71755"/>
                    <a:pt x="64770" y="68580"/>
                  </a:cubicBezTo>
                  <a:cubicBezTo>
                    <a:pt x="90805" y="65405"/>
                    <a:pt x="103505" y="63500"/>
                    <a:pt x="129540" y="57150"/>
                  </a:cubicBezTo>
                  <a:cubicBezTo>
                    <a:pt x="155575" y="50800"/>
                    <a:pt x="168275" y="47625"/>
                    <a:pt x="194310" y="36195"/>
                  </a:cubicBezTo>
                  <a:cubicBezTo>
                    <a:pt x="220345" y="24765"/>
                    <a:pt x="247650" y="6985"/>
                    <a:pt x="259080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15065" y="10117"/>
              <a:ext cx="622" cy="353"/>
            </a:xfrm>
            <a:custGeom>
              <a:avLst/>
              <a:gdLst>
                <a:gd name="connisteX0" fmla="*/ 238125 w 394801"/>
                <a:gd name="connsiteY0" fmla="*/ 82570 h 223893"/>
                <a:gd name="connisteX1" fmla="*/ 302895 w 394801"/>
                <a:gd name="connsiteY1" fmla="*/ 25420 h 223893"/>
                <a:gd name="connisteX2" fmla="*/ 367665 w 394801"/>
                <a:gd name="connsiteY2" fmla="*/ 2560 h 223893"/>
                <a:gd name="connisteX3" fmla="*/ 382905 w 394801"/>
                <a:gd name="connsiteY3" fmla="*/ 69235 h 223893"/>
                <a:gd name="connisteX4" fmla="*/ 390525 w 394801"/>
                <a:gd name="connsiteY4" fmla="*/ 134005 h 223893"/>
                <a:gd name="connisteX5" fmla="*/ 325755 w 394801"/>
                <a:gd name="connsiteY5" fmla="*/ 196870 h 223893"/>
                <a:gd name="connisteX6" fmla="*/ 259080 w 394801"/>
                <a:gd name="connsiteY6" fmla="*/ 221635 h 223893"/>
                <a:gd name="connisteX7" fmla="*/ 194310 w 394801"/>
                <a:gd name="connsiteY7" fmla="*/ 221635 h 223893"/>
                <a:gd name="connisteX8" fmla="*/ 129540 w 394801"/>
                <a:gd name="connsiteY8" fmla="*/ 221635 h 223893"/>
                <a:gd name="connisteX9" fmla="*/ 64770 w 394801"/>
                <a:gd name="connsiteY9" fmla="*/ 212110 h 223893"/>
                <a:gd name="connisteX10" fmla="*/ 0 w 394801"/>
                <a:gd name="connsiteY10" fmla="*/ 206395 h 223893"/>
                <a:gd name="connisteX11" fmla="*/ 64770 w 394801"/>
                <a:gd name="connsiteY11" fmla="*/ 164485 h 223893"/>
                <a:gd name="connisteX12" fmla="*/ 129540 w 394801"/>
                <a:gd name="connsiteY12" fmla="*/ 141625 h 223893"/>
                <a:gd name="connisteX13" fmla="*/ 194310 w 394801"/>
                <a:gd name="connsiteY13" fmla="*/ 116860 h 223893"/>
                <a:gd name="connisteX14" fmla="*/ 259080 w 394801"/>
                <a:gd name="connsiteY14" fmla="*/ 61615 h 223893"/>
                <a:gd name="connisteX15" fmla="*/ 238125 w 394801"/>
                <a:gd name="connsiteY15" fmla="*/ 82570 h 22389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</a:cxnLst>
              <a:rect l="l" t="t" r="r" b="b"/>
              <a:pathLst>
                <a:path w="394802" h="223893">
                  <a:moveTo>
                    <a:pt x="238125" y="82570"/>
                  </a:moveTo>
                  <a:cubicBezTo>
                    <a:pt x="247015" y="75585"/>
                    <a:pt x="276860" y="41295"/>
                    <a:pt x="302895" y="25420"/>
                  </a:cubicBezTo>
                  <a:cubicBezTo>
                    <a:pt x="328930" y="9545"/>
                    <a:pt x="351790" y="-6330"/>
                    <a:pt x="367665" y="2560"/>
                  </a:cubicBezTo>
                  <a:cubicBezTo>
                    <a:pt x="383540" y="11450"/>
                    <a:pt x="378460" y="43200"/>
                    <a:pt x="382905" y="69235"/>
                  </a:cubicBezTo>
                  <a:cubicBezTo>
                    <a:pt x="387350" y="95270"/>
                    <a:pt x="401955" y="108605"/>
                    <a:pt x="390525" y="134005"/>
                  </a:cubicBezTo>
                  <a:cubicBezTo>
                    <a:pt x="379095" y="159405"/>
                    <a:pt x="351790" y="179090"/>
                    <a:pt x="325755" y="196870"/>
                  </a:cubicBezTo>
                  <a:cubicBezTo>
                    <a:pt x="299720" y="214650"/>
                    <a:pt x="285115" y="216555"/>
                    <a:pt x="259080" y="221635"/>
                  </a:cubicBezTo>
                  <a:cubicBezTo>
                    <a:pt x="233045" y="226715"/>
                    <a:pt x="220345" y="221635"/>
                    <a:pt x="194310" y="221635"/>
                  </a:cubicBezTo>
                  <a:cubicBezTo>
                    <a:pt x="168275" y="221635"/>
                    <a:pt x="155575" y="223540"/>
                    <a:pt x="129540" y="221635"/>
                  </a:cubicBezTo>
                  <a:cubicBezTo>
                    <a:pt x="103505" y="219730"/>
                    <a:pt x="90805" y="215285"/>
                    <a:pt x="64770" y="212110"/>
                  </a:cubicBezTo>
                  <a:cubicBezTo>
                    <a:pt x="38735" y="208935"/>
                    <a:pt x="0" y="215920"/>
                    <a:pt x="0" y="206395"/>
                  </a:cubicBezTo>
                  <a:cubicBezTo>
                    <a:pt x="0" y="196870"/>
                    <a:pt x="38735" y="177185"/>
                    <a:pt x="64770" y="164485"/>
                  </a:cubicBezTo>
                  <a:cubicBezTo>
                    <a:pt x="90805" y="151785"/>
                    <a:pt x="103505" y="151150"/>
                    <a:pt x="129540" y="141625"/>
                  </a:cubicBezTo>
                  <a:cubicBezTo>
                    <a:pt x="155575" y="132100"/>
                    <a:pt x="168275" y="132735"/>
                    <a:pt x="194310" y="116860"/>
                  </a:cubicBezTo>
                  <a:cubicBezTo>
                    <a:pt x="220345" y="100985"/>
                    <a:pt x="250190" y="68600"/>
                    <a:pt x="259080" y="61615"/>
                  </a:cubicBezTo>
                  <a:cubicBezTo>
                    <a:pt x="267970" y="54630"/>
                    <a:pt x="229235" y="89555"/>
                    <a:pt x="238125" y="825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38889 L 0 -1.49713 " pathEditMode="relative" rAng="0" ptsTypes="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论文选题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" y="1344295"/>
            <a:ext cx="11739880" cy="4953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文献阅读与下载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6530" y="803275"/>
            <a:ext cx="11831320" cy="605472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932555" y="6332220"/>
            <a:ext cx="878840" cy="3765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在线阅读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240" y="812800"/>
            <a:ext cx="12106275" cy="586613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40597" y="786130"/>
            <a:ext cx="1824728" cy="5901055"/>
            <a:chOff x="331" y="1380"/>
            <a:chExt cx="2319" cy="6029"/>
          </a:xfrm>
        </p:grpSpPr>
        <p:sp>
          <p:nvSpPr>
            <p:cNvPr id="28" name="矩形 27"/>
            <p:cNvSpPr/>
            <p:nvPr/>
          </p:nvSpPr>
          <p:spPr>
            <a:xfrm>
              <a:off x="346" y="1380"/>
              <a:ext cx="2304" cy="60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31" y="3881"/>
              <a:ext cx="2319" cy="12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  <a:sym typeface="+mn-ea"/>
                </a:rPr>
                <a:t>左侧展示</a:t>
              </a: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宋体" panose="02010600030101010101" pitchFamily="2" charset="-122"/>
                  <a:sym typeface="+mn-ea"/>
                </a:rPr>
                <a:t>目录结构、文内图表、参考文献以及增强材料；</a:t>
              </a:r>
              <a:endParaRPr kumimoji="0" lang="zh-CN" altLang="en-US" sz="146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153920" y="1212215"/>
            <a:ext cx="7308215" cy="5219065"/>
            <a:chOff x="3184" y="2086"/>
            <a:chExt cx="8155" cy="3024"/>
          </a:xfrm>
        </p:grpSpPr>
        <p:sp>
          <p:nvSpPr>
            <p:cNvPr id="32" name="矩形 31"/>
            <p:cNvSpPr/>
            <p:nvPr/>
          </p:nvSpPr>
          <p:spPr>
            <a:xfrm>
              <a:off x="3185" y="2086"/>
              <a:ext cx="8154" cy="3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184" y="4168"/>
              <a:ext cx="8155" cy="41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宋体" panose="02010600030101010101" pitchFamily="2" charset="-122"/>
                  <a:sym typeface="+mn-ea"/>
                </a:rPr>
                <a:t>中间展示正文内容，其中文内图表可直接下载原文高清图表文件；</a:t>
              </a:r>
              <a:endPara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9835076" y="2816314"/>
            <a:ext cx="2191735" cy="7517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  <a:sym typeface="+mn-ea"/>
              </a:rPr>
              <a:t>右侧展示正文对应的参考文献，点击可跳转到对应文献知网节中。</a:t>
            </a:r>
            <a:endParaRPr kumimoji="0" lang="zh-CN" altLang="en-US" sz="1465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834880" y="800735"/>
            <a:ext cx="2186940" cy="58864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431946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06210" y="545909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232265" y="5463540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2898775" y="3511550"/>
            <a:ext cx="495300" cy="489585"/>
          </a:xfrm>
          <a:prstGeom prst="mathPlu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22500" y="5462905"/>
            <a:ext cx="1908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</a:t>
            </a:r>
            <a:r>
              <a:rPr lang="zh-CN" altLang="en-US"/>
              <a:t>选题</a:t>
            </a:r>
            <a:endParaRPr lang="zh-CN" altLang="en-US"/>
          </a:p>
        </p:txBody>
      </p:sp>
      <p:sp>
        <p:nvSpPr>
          <p:cNvPr id="18" name="上弧形箭头 1"/>
          <p:cNvSpPr/>
          <p:nvPr/>
        </p:nvSpPr>
        <p:spPr>
          <a:xfrm rot="19860000" flipH="1">
            <a:off x="701821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20675" y="829945"/>
            <a:ext cx="8611235" cy="6440805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1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创作</a:t>
            </a:r>
            <a:r>
              <a:rPr lang="en-US" altLang="zh-CN"/>
              <a:t>-</a:t>
            </a:r>
            <a:r>
              <a:t>导出</a:t>
            </a:r>
            <a:r>
              <a:t>引文格式</a:t>
            </a:r>
          </a:p>
        </p:txBody>
      </p:sp>
      <p:sp>
        <p:nvSpPr>
          <p:cNvPr id="12" name="圆角矩形 8"/>
          <p:cNvSpPr/>
          <p:nvPr/>
        </p:nvSpPr>
        <p:spPr>
          <a:xfrm>
            <a:off x="1099820" y="798195"/>
            <a:ext cx="9611995" cy="56155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导出引文格式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CHKD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支持多种文献格式导出，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可以在查看单篇文献时直接导出常用格式。</a:t>
            </a:r>
            <a:endParaRPr lang="en-US" altLang="x-none" b="1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9885" y="1393825"/>
            <a:ext cx="11404600" cy="544131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210550" y="2158365"/>
            <a:ext cx="324000" cy="4381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7740"/>
          <a:stretch>
            <a:fillRect/>
          </a:stretch>
        </p:blipFill>
        <p:spPr>
          <a:xfrm>
            <a:off x="224790" y="1495425"/>
            <a:ext cx="11810365" cy="52381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创作</a:t>
            </a:r>
            <a:r>
              <a:rPr lang="en-US" altLang="zh-CN"/>
              <a:t>-</a:t>
            </a:r>
            <a:r>
              <a:t>导出</a:t>
            </a:r>
            <a:r>
              <a:t>引文格式</a:t>
            </a:r>
          </a:p>
        </p:txBody>
      </p:sp>
      <p:sp>
        <p:nvSpPr>
          <p:cNvPr id="12" name="圆角矩形 8"/>
          <p:cNvSpPr/>
          <p:nvPr/>
        </p:nvSpPr>
        <p:spPr>
          <a:xfrm>
            <a:off x="1765300" y="775970"/>
            <a:ext cx="8833485" cy="561552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导出引文格式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CHKD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支持多种文献格式导出，也可以多篇文献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统一导出常用格式。</a:t>
            </a:r>
            <a:endParaRPr lang="en-US" altLang="x-none" b="1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7640" y="1379855"/>
            <a:ext cx="11947525" cy="6781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44165" y="3220085"/>
            <a:ext cx="404495" cy="47371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434965" y="2701925"/>
            <a:ext cx="2461260" cy="2565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18885" y="5475605"/>
            <a:ext cx="1577340" cy="2565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t="11096"/>
          <a:stretch>
            <a:fillRect/>
          </a:stretch>
        </p:blipFill>
        <p:spPr>
          <a:xfrm>
            <a:off x="167640" y="1383030"/>
            <a:ext cx="11925300" cy="57200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14980" y="2615565"/>
            <a:ext cx="8699500" cy="15925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3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小技巧</a:t>
            </a:r>
            <a:r>
              <a:rPr lang="en-US" altLang="zh-CN"/>
              <a:t>-</a:t>
            </a:r>
            <a:r>
              <a:rPr lang="zh-CN" altLang="en-US"/>
              <a:t>出版物检索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310" y="773430"/>
            <a:ext cx="1174369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出版物检索提供文献来源出版物的检索、筛选等功能，以整刊或供稿单位为主要对象，帮助用户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了解文献来源的出版物详情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，或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查找权威优质的出版物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按出版物浏览文献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1826260"/>
            <a:ext cx="11938000" cy="4946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出版物检索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0270" y="1055370"/>
            <a:ext cx="10406380" cy="5510530"/>
            <a:chOff x="1402" y="1662"/>
            <a:chExt cx="16388" cy="867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02" y="1662"/>
              <a:ext cx="16388" cy="867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111" y="2822"/>
              <a:ext cx="992" cy="3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出版物检索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330" y="755015"/>
            <a:ext cx="11951970" cy="61029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176895" y="3159125"/>
            <a:ext cx="936000" cy="2133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330" y="755015"/>
            <a:ext cx="11951970" cy="61029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01035" y="1609725"/>
            <a:ext cx="748030" cy="2635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591425" y="1609725"/>
            <a:ext cx="79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50" y="1873250"/>
            <a:ext cx="1466850" cy="81915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413750" y="2426335"/>
            <a:ext cx="1466850" cy="2660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6" grpId="0" bldLvl="0" animBg="1"/>
      <p:bldP spid="6" grpId="1" animBg="1"/>
      <p:bldP spid="7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出版物检索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0330" y="755015"/>
            <a:ext cx="11951970" cy="61029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72765" y="2242820"/>
            <a:ext cx="2522855" cy="14173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330" y="731520"/>
            <a:ext cx="11952605" cy="71361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9965" y="4320540"/>
            <a:ext cx="1120775" cy="3511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6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262001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74"/>
          <p:cNvSpPr/>
          <p:nvPr/>
        </p:nvSpPr>
        <p:spPr>
          <a:xfrm>
            <a:off x="3906157" y="26225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261996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431946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45885" y="6069965"/>
            <a:ext cx="1908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积累素材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71940" y="6074410"/>
            <a:ext cx="1908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产出成果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7" name="加号 26"/>
          <p:cNvSpPr/>
          <p:nvPr/>
        </p:nvSpPr>
        <p:spPr>
          <a:xfrm>
            <a:off x="2898775" y="3077210"/>
            <a:ext cx="495300" cy="489585"/>
          </a:xfrm>
          <a:prstGeom prst="mathPlu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260917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DE65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62175" y="6073775"/>
            <a:ext cx="1908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确定选题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8" name="上弧形箭头 1"/>
          <p:cNvSpPr/>
          <p:nvPr/>
        </p:nvSpPr>
        <p:spPr>
          <a:xfrm rot="19860000" flipH="1">
            <a:off x="701821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utoShape 4"/>
          <p:cNvSpPr/>
          <p:nvPr/>
        </p:nvSpPr>
        <p:spPr>
          <a:xfrm>
            <a:off x="603295" y="444129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一框式检索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AutoShape 4"/>
          <p:cNvSpPr/>
          <p:nvPr/>
        </p:nvSpPr>
        <p:spPr>
          <a:xfrm>
            <a:off x="603295" y="4993112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文献整体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分析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AutoShape 4"/>
          <p:cNvSpPr/>
          <p:nvPr/>
        </p:nvSpPr>
        <p:spPr>
          <a:xfrm>
            <a:off x="3545885" y="4441932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高级检索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AutoShape 4"/>
          <p:cNvSpPr/>
          <p:nvPr/>
        </p:nvSpPr>
        <p:spPr>
          <a:xfrm>
            <a:off x="3546520" y="4993112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句子检索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AutoShape 4"/>
          <p:cNvSpPr/>
          <p:nvPr/>
        </p:nvSpPr>
        <p:spPr>
          <a:xfrm>
            <a:off x="6267495" y="4441932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知网节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4"/>
          <p:cNvSpPr/>
          <p:nvPr/>
        </p:nvSpPr>
        <p:spPr>
          <a:xfrm>
            <a:off x="8988470" y="4443202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5B9BD5"/>
          </a:solidFill>
          <a:ln w="9525">
            <a:noFill/>
          </a:ln>
        </p:spPr>
        <p:txBody>
          <a:bodyPr lIns="0" tIns="45720" rIns="0" bIns="4572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引文格式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导出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右大括号 20"/>
          <p:cNvSpPr/>
          <p:nvPr/>
        </p:nvSpPr>
        <p:spPr>
          <a:xfrm rot="5400000">
            <a:off x="2952750" y="4201795"/>
            <a:ext cx="326390" cy="3012440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论文选题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965" y="845820"/>
            <a:ext cx="11228070" cy="5885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培训</a:t>
            </a:r>
            <a:r>
              <a:rPr lang="zh-CN" altLang="en-US"/>
              <a:t>反馈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8846" y="5377776"/>
            <a:ext cx="11155680" cy="5835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32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为了提供更好的培训服务，麻烦您扫码对本次培训进行评价。</a:t>
            </a:r>
            <a:endParaRPr lang="zh-CN" altLang="en-US" sz="3200" dirty="0">
              <a:solidFill>
                <a:schemeClr val="tx2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402455" y="1326515"/>
            <a:ext cx="3386455" cy="3366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975860" y="1053465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【培训</a:t>
            </a:r>
            <a:r>
              <a:rPr lang="zh-CN" altLang="en-US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调研反馈表】</a:t>
            </a:r>
            <a:endParaRPr lang="zh-CN" altLang="en-US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0640" y="3545205"/>
            <a:ext cx="12282805" cy="138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13660" y="3686810"/>
            <a:ext cx="697420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谢谢</a:t>
            </a:r>
            <a:r>
              <a:rPr lang="zh-CN" altLang="en-US" sz="6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观看</a:t>
            </a:r>
            <a:endParaRPr lang="zh-CN" altLang="en-US" sz="6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51954" y="4577715"/>
            <a:ext cx="7898252" cy="22809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</a:b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  <a:t>同方知网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</a:rPr>
              <a:t>(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  <a:t>北京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</a:rPr>
              <a:t>)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  <a:t>技术有限公司浙江分公司</a:t>
            </a:r>
            <a:b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</a:br>
            <a:endParaRPr lang="en-US" altLang="zh-CN" sz="16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6" b="13913"/>
          <a:stretch>
            <a:fillRect/>
          </a:stretch>
        </p:blipFill>
        <p:spPr bwMode="auto">
          <a:xfrm>
            <a:off x="9728366" y="3837305"/>
            <a:ext cx="2463634" cy="302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01" y="724964"/>
            <a:ext cx="2535621" cy="2535621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882775"/>
            <a:ext cx="4264660" cy="29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文本框 5"/>
          <p:cNvSpPr txBox="1"/>
          <p:nvPr/>
        </p:nvSpPr>
        <p:spPr>
          <a:xfrm>
            <a:off x="4567555" y="1882775"/>
            <a:ext cx="77622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        </a:t>
            </a:r>
            <a:endParaRPr lang="zh-CN" altLang="en-US" sz="2400"/>
          </a:p>
          <a:p>
            <a:r>
              <a:rPr lang="en-US" altLang="zh-CN" sz="2400"/>
              <a:t>1.</a:t>
            </a:r>
            <a:r>
              <a:rPr lang="zh-CN" altLang="en-US" sz="2400"/>
              <a:t>《八角茴香对卤鸡肉挥发性风味的影响及其作用机制》</a:t>
            </a:r>
            <a:endParaRPr lang="zh-CN" altLang="en-US" sz="2400"/>
          </a:p>
          <a:p>
            <a:endParaRPr lang="zh-CN" altLang="en-US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《煮制条件对卤鸡肉与鸡汤风味的影响》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5" name="矩形 4"/>
          <p:cNvSpPr/>
          <p:nvPr/>
        </p:nvSpPr>
        <p:spPr>
          <a:xfrm>
            <a:off x="5234305" y="2172970"/>
            <a:ext cx="123063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94500" y="2172970"/>
            <a:ext cx="236283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486900" y="2172970"/>
            <a:ext cx="245491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142230" y="3640455"/>
            <a:ext cx="126492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794500" y="3640455"/>
            <a:ext cx="90741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984490" y="3640455"/>
            <a:ext cx="117284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486900" y="3640455"/>
            <a:ext cx="64135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187950" y="2830830"/>
            <a:ext cx="6390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    A                       B                               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96815" y="4373245"/>
            <a:ext cx="6390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     A...              B1           B2          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847080" y="5107940"/>
            <a:ext cx="4127500" cy="1581785"/>
            <a:chOff x="9172" y="8223"/>
            <a:chExt cx="6500" cy="2491"/>
          </a:xfrm>
        </p:grpSpPr>
        <p:sp>
          <p:nvSpPr>
            <p:cNvPr id="20" name="文本框 19"/>
            <p:cNvSpPr txBox="1"/>
            <p:nvPr/>
          </p:nvSpPr>
          <p:spPr>
            <a:xfrm>
              <a:off x="9450" y="8597"/>
              <a:ext cx="6222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好的选题：新，小，深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不好的选题：泛，大，多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波形 20"/>
            <p:cNvSpPr/>
            <p:nvPr/>
          </p:nvSpPr>
          <p:spPr>
            <a:xfrm>
              <a:off x="9172" y="8223"/>
              <a:ext cx="6150" cy="2491"/>
            </a:xfrm>
            <a:prstGeom prst="wave">
              <a:avLst/>
            </a:prstGeom>
            <a:solidFill>
              <a:schemeClr val="accent3">
                <a:lumMod val="5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2"/>
          <p:cNvSpPr/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选题</a:t>
            </a:r>
            <a:r>
              <a:rPr lang="zh-CN" altLang="en-US"/>
              <a:t>案例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/>
      <p:bldP spid="16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论文选题</a:t>
            </a:r>
            <a:endParaRPr lang="zh-CN" altLang="en-US"/>
          </a:p>
        </p:txBody>
      </p:sp>
      <p:pic>
        <p:nvPicPr>
          <p:cNvPr id="9" name="图片 8" descr="摄图网_401662962_金色边框（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0660" y="0"/>
            <a:ext cx="12811125" cy="77222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29945" y="1976120"/>
            <a:ext cx="3039110" cy="854710"/>
            <a:chOff x="872" y="2770"/>
            <a:chExt cx="4786" cy="1346"/>
          </a:xfrm>
        </p:grpSpPr>
        <p:sp>
          <p:nvSpPr>
            <p:cNvPr id="2" name="圆角矩形 1"/>
            <p:cNvSpPr/>
            <p:nvPr/>
          </p:nvSpPr>
          <p:spPr>
            <a:xfrm>
              <a:off x="872" y="2770"/>
              <a:ext cx="4605" cy="1346"/>
            </a:xfrm>
            <a:prstGeom prst="roundRect">
              <a:avLst/>
            </a:prstGeom>
            <a:solidFill>
              <a:schemeClr val="accent1">
                <a:lumMod val="75000"/>
                <a:alpha val="2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72" y="3032"/>
              <a:ext cx="47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</a:rPr>
                <a:t>选题的基本流程：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96595" y="3161665"/>
            <a:ext cx="3569970" cy="2656840"/>
            <a:chOff x="616" y="4015"/>
            <a:chExt cx="5622" cy="3366"/>
          </a:xfrm>
        </p:grpSpPr>
        <p:sp>
          <p:nvSpPr>
            <p:cNvPr id="5" name="横卷形 4"/>
            <p:cNvSpPr/>
            <p:nvPr/>
          </p:nvSpPr>
          <p:spPr>
            <a:xfrm>
              <a:off x="616" y="4015"/>
              <a:ext cx="5622" cy="3366"/>
            </a:xfrm>
            <a:prstGeom prst="horizontalScroll">
              <a:avLst/>
            </a:prstGeom>
            <a:solidFill>
              <a:schemeClr val="accent2">
                <a:lumMod val="5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72" y="4773"/>
              <a:ext cx="5351" cy="1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导师研究方向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自己感兴趣的方向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以往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关注的方向</a:t>
              </a:r>
              <a:endParaRPr lang="en-US" altLang="zh-CN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自己的专业方向</a:t>
              </a:r>
              <a:endPara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27415" y="3161665"/>
            <a:ext cx="3281680" cy="2080260"/>
            <a:chOff x="6631" y="4593"/>
            <a:chExt cx="5168" cy="3466"/>
          </a:xfrm>
        </p:grpSpPr>
        <p:sp>
          <p:nvSpPr>
            <p:cNvPr id="11" name="横卷形 10"/>
            <p:cNvSpPr/>
            <p:nvPr/>
          </p:nvSpPr>
          <p:spPr>
            <a:xfrm>
              <a:off x="6631" y="4593"/>
              <a:ext cx="5168" cy="3466"/>
            </a:xfrm>
            <a:prstGeom prst="horizontalScroll">
              <a:avLst/>
            </a:prstGeom>
            <a:solidFill>
              <a:schemeClr val="accent2">
                <a:lumMod val="75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258" y="5546"/>
              <a:ext cx="3913" cy="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提出问题</a:t>
              </a:r>
              <a:endPara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endParaRPr>
            </a:p>
            <a:p>
              <a:r>
                <a:rPr lang="zh-CN" altLang="en-US" sz="24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找到创新点</a:t>
              </a:r>
              <a:endPara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05045" y="3161665"/>
            <a:ext cx="3466465" cy="2244725"/>
            <a:chOff x="12138" y="4636"/>
            <a:chExt cx="5459" cy="3535"/>
          </a:xfrm>
        </p:grpSpPr>
        <p:sp>
          <p:nvSpPr>
            <p:cNvPr id="13" name="横卷形 12"/>
            <p:cNvSpPr/>
            <p:nvPr/>
          </p:nvSpPr>
          <p:spPr>
            <a:xfrm>
              <a:off x="12138" y="4636"/>
              <a:ext cx="5200" cy="3535"/>
            </a:xfrm>
            <a:prstGeom prst="horizontalScroll">
              <a:avLst/>
            </a:prstGeom>
            <a:solidFill>
              <a:schemeClr val="accent1">
                <a:lumMod val="60000"/>
                <a:lumOff val="4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338" y="5796"/>
              <a:ext cx="525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文献调研</a:t>
              </a:r>
              <a:endPara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endParaRPr>
            </a:p>
            <a:p>
              <a:r>
                <a:rPr lang="zh-CN" altLang="en-US" sz="24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Wingdings 2" panose="05020102010507070707" charset="0"/>
                </a:rPr>
                <a:t>科研前沿、研究空白</a:t>
              </a:r>
              <a:endPara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进入</a:t>
            </a:r>
            <a:r>
              <a:rPr lang="zh-CN" altLang="en-US"/>
              <a:t>知网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19075" y="878205"/>
            <a:ext cx="12665075" cy="58966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36.xml><?xml version="1.0" encoding="utf-8"?>
<p:tagLst xmlns:p="http://schemas.openxmlformats.org/presentationml/2006/main">
  <p:tag name="KSO_WM_UNIT_TYPE" val="b"/>
  <p:tag name="KSO_WM_UNIT_INDEX" val="1"/>
  <p:tag name="KSO_WM_UNIT_LAYERLEVEL" val="1"/>
  <p:tag name="KSO_WM_UNIT_VALUE" val="19"/>
  <p:tag name="KSO_WM_UNIT_ISCONTENTSTITLE" val="0"/>
  <p:tag name="KSO_WM_UNIT_HIGHLIGHT" val="0"/>
  <p:tag name="KSO_WM_UNIT_COMPATIBLE" val="0"/>
  <p:tag name="KSO_WM_UNIT_CLEAR" val="0"/>
  <p:tag name="KSO_WM_UNIT_PRESET_TEXT_INDEX" val="4"/>
  <p:tag name="KSO_WM_UNIT_PRESET_TEXT_LEN" val="26"/>
  <p:tag name="KSO_WM_BEAUTIFY_FLAG" val="#wm#"/>
  <p:tag name="KSO_WM_TAG_VERSION" val="1.0"/>
  <p:tag name="KSO_WM_TEMPLATE_CATEGORY" val="custom"/>
  <p:tag name="KSO_WM_TEMPLATE_INDEX" val="20181643"/>
  <p:tag name="KSO_WM_UNIT_ID" val="custom20181643_15*b*1"/>
</p:tagLst>
</file>

<file path=ppt/tags/tag37.xml><?xml version="1.0" encoding="utf-8"?>
<p:tagLst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SECTION TITLE"/>
  <p:tag name="KSO_WM_TEMPLATE_CATEGORY" val="custom"/>
  <p:tag name="KSO_WM_TEMPLATE_INDEX" val="20181643"/>
  <p:tag name="KSO_WM_UNIT_ID" val="custom20181643_15*a*1"/>
</p:tagLst>
</file>

<file path=ppt/tags/tag38.xml><?xml version="1.0" encoding="utf-8"?>
<p:tagLst xmlns:p="http://schemas.openxmlformats.org/presentationml/2006/main">
  <p:tag name="KSO_WM_UNIT_TYPE" val="f"/>
  <p:tag name="KSO_WM_UNIT_INDEX" val="1"/>
  <p:tag name="KSO_WM_UNIT_LAYERLEVEL" val="1"/>
  <p:tag name="KSO_WM_UNIT_VALUE" val="42"/>
  <p:tag name="KSO_WM_UNIT_HIGHLIGHT" val="0"/>
  <p:tag name="KSO_WM_UNIT_COMPATIBLE" val="0"/>
  <p:tag name="KSO_WM_UNIT_CLEAR" val="0"/>
  <p:tag name="KSO_WM_UNIT_PRESET_TEXT_INDEX" val="4"/>
  <p:tag name="KSO_WM_UNIT_PRESET_TEXT_LEN" val="83"/>
  <p:tag name="KSO_WM_BEAUTIFY_FLAG" val="#wm#"/>
  <p:tag name="KSO_WM_TAG_VERSION" val="1.0"/>
  <p:tag name="KSO_WM_TEMPLATE_CATEGORY" val="custom"/>
  <p:tag name="KSO_WM_TEMPLATE_INDEX" val="20181643"/>
  <p:tag name="KSO_WM_UNIT_ID" val="custom20181643_15*f*1"/>
</p:tagLst>
</file>

<file path=ppt/tags/tag39.xml><?xml version="1.0" encoding="utf-8"?>
<p:tagLst xmlns:p="http://schemas.openxmlformats.org/presentationml/2006/main">
  <p:tag name="KSO_WM_UNIT_PLACING_PICTURE_USER_VIEWPORT" val="{&quot;height&quot;:3993.103937007874,&quot;width&quot;:3993.103937007874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PLACING_PICTURE_USER_VIEWPORT" val="{&quot;height&quot;:9185,&quot;width&quot;:16183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UNIT_PLACING_PICTURE_USER_VIEWPORT" val="{&quot;height&quot;:8852,&quot;width&quot;:19013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4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UNIT_PLACING_PICTURE_USER_VIEWPORT" val="{&quot;height&quot;:8908,&quot;width&quot;:18473}"/>
</p:tagLst>
</file>

<file path=ppt/tags/tag53.xml><?xml version="1.0" encoding="utf-8"?>
<p:tagLst xmlns:p="http://schemas.openxmlformats.org/presentationml/2006/main">
  <p:tag name="KSO_WM_UNIT_PLACING_PICTURE_USER_VIEWPORT" val="{&quot;height&quot;:8088,&quot;width&quot;:15236}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61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66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67.xml><?xml version="1.0" encoding="utf-8"?>
<p:tagLst xmlns:p="http://schemas.openxmlformats.org/presentationml/2006/main">
  <p:tag name="KSO_WM_UNIT_PLACING_PICTURE_USER_VIEWPORT" val="{&quot;height&quot;:580,&quot;width&quot;:2808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UNIT_TYPE" val="f"/>
  <p:tag name="KSO_WM_UNIT_INDEX" val="1"/>
  <p:tag name="KSO_WM_UNIT_LAYERLEVEL" val="1"/>
  <p:tag name="KSO_WM_UNIT_VALUE" val="42"/>
  <p:tag name="KSO_WM_UNIT_HIGHLIGHT" val="0"/>
  <p:tag name="KSO_WM_UNIT_COMPATIBLE" val="0"/>
  <p:tag name="KSO_WM_UNIT_CLEAR" val="0"/>
  <p:tag name="KSO_WM_UNIT_PRESET_TEXT_INDEX" val="4"/>
  <p:tag name="KSO_WM_UNIT_PRESET_TEXT_LEN" val="83"/>
  <p:tag name="KSO_WM_BEAUTIFY_FLAG" val="#wm#"/>
  <p:tag name="KSO_WM_TAG_VERSION" val="1.0"/>
  <p:tag name="KSO_WM_TEMPLATE_CATEGORY" val="custom"/>
  <p:tag name="KSO_WM_TEMPLATE_INDEX" val="20181643"/>
  <p:tag name="KSO_WM_UNIT_ID" val="custom20181643_15*f*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4757.9039370078735,&quot;width&quot;:3879.738582677165}"/>
</p:tagLst>
</file>

<file path=ppt/tags/tag71.xml><?xml version="1.0" encoding="utf-8"?>
<p:tagLst xmlns:p="http://schemas.openxmlformats.org/presentationml/2006/main">
  <p:tag name="KSO_WM_UNIT_PLACING_PICTURE_USER_VIEWPORT" val="{&quot;height&quot;:3993.103937007874,&quot;width&quot;:3993.103937007874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COMMONDATA" val="eyJoZGlkIjoiMTBhNzZmYzk4ZmRmNzRkMDc2ZjA3NzlhZGM5Y2QyODUifQ=="/>
  <p:tag name="KSO_WPP_MARK_KEY" val="b38bffc1-ec5e-4783-8045-c4e74c3a4e1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2236</Words>
  <Application>WPS 演示</Application>
  <PresentationFormat>宽屏</PresentationFormat>
  <Paragraphs>419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61</vt:i4>
      </vt:variant>
    </vt:vector>
  </HeadingPairs>
  <TitlesOfParts>
    <vt:vector size="85" baseType="lpstr">
      <vt:lpstr>Arial</vt:lpstr>
      <vt:lpstr>宋体</vt:lpstr>
      <vt:lpstr>Wingdings</vt:lpstr>
      <vt:lpstr>Times New Roman</vt:lpstr>
      <vt:lpstr>微软雅黑</vt:lpstr>
      <vt:lpstr>仿宋</vt:lpstr>
      <vt:lpstr>楷体_GB2312</vt:lpstr>
      <vt:lpstr>新宋体</vt:lpstr>
      <vt:lpstr>楷体</vt:lpstr>
      <vt:lpstr>Wingdings 2</vt:lpstr>
      <vt:lpstr>Arial Unicode MS</vt:lpstr>
      <vt:lpstr>黑体</vt:lpstr>
      <vt:lpstr>Calibri</vt:lpstr>
      <vt:lpstr>Verdana</vt:lpstr>
      <vt:lpstr>Wingdings</vt:lpstr>
      <vt:lpstr>等线</vt:lpstr>
      <vt:lpstr>Aparajita</vt:lpstr>
      <vt:lpstr>Nirmala UI</vt:lpstr>
      <vt:lpstr>华文行楷</vt:lpstr>
      <vt:lpstr>华文楷体</vt:lpstr>
      <vt:lpstr>Arial Black</vt:lpstr>
      <vt:lpstr>Office 主题​​</vt:lpstr>
      <vt:lpstr>1_Office 主题​​</vt:lpstr>
      <vt:lpstr>2_Office 主题​​</vt:lpstr>
      <vt:lpstr>PowerPoint 演示文稿</vt:lpstr>
      <vt:lpstr>论文框架</vt:lpstr>
      <vt:lpstr>写论文的步骤 </vt:lpstr>
      <vt:lpstr>论文如何选题</vt:lpstr>
      <vt:lpstr>论文选题</vt:lpstr>
      <vt:lpstr>论文选题</vt:lpstr>
      <vt:lpstr>选题案例</vt:lpstr>
      <vt:lpstr>论文选题</vt:lpstr>
      <vt:lpstr>进入知网</vt:lpstr>
      <vt:lpstr>写论文的步骤 </vt:lpstr>
      <vt:lpstr>一框式检索</vt:lpstr>
      <vt:lpstr>一框式检索-检索语言自动转换</vt:lpstr>
      <vt:lpstr>一框式检索-检索词智能提示</vt:lpstr>
      <vt:lpstr>一框式检索-检索词智能提示</vt:lpstr>
      <vt:lpstr>一框式检索</vt:lpstr>
      <vt:lpstr>一框式检索-检索结果 </vt:lpstr>
      <vt:lpstr>一框式检索-检索结果 </vt:lpstr>
      <vt:lpstr>一框式检索-检索结果</vt:lpstr>
      <vt:lpstr>文献整体分析</vt:lpstr>
      <vt:lpstr>文献整体分析</vt:lpstr>
      <vt:lpstr>文献整体分析</vt:lpstr>
      <vt:lpstr>文献整体分析</vt:lpstr>
      <vt:lpstr>文献整体分析</vt:lpstr>
      <vt:lpstr>文献整体分析</vt:lpstr>
      <vt:lpstr>文献整体分析</vt:lpstr>
      <vt:lpstr>文献筛选</vt:lpstr>
      <vt:lpstr>文献排序</vt:lpstr>
      <vt:lpstr>文献筛选</vt:lpstr>
      <vt:lpstr>写论文的步骤 </vt:lpstr>
      <vt:lpstr>高级检索</vt:lpstr>
      <vt:lpstr>高级检索 </vt:lpstr>
      <vt:lpstr>高级检索-查找核心期刊</vt:lpstr>
      <vt:lpstr>高级检索-核心期刊文献</vt:lpstr>
      <vt:lpstr>高级检索-核心期刊文献</vt:lpstr>
      <vt:lpstr>高级检索-核心期刊文献</vt:lpstr>
      <vt:lpstr>确定选题后，找数据，找模型/方法</vt:lpstr>
      <vt:lpstr>句子检索 </vt:lpstr>
      <vt:lpstr>句子检索 </vt:lpstr>
      <vt:lpstr>写论文的步骤 </vt:lpstr>
      <vt:lpstr>文献阅读与下载</vt:lpstr>
      <vt:lpstr>文献阅读与下载-知网节</vt:lpstr>
      <vt:lpstr>知网节-文献研究脉络</vt:lpstr>
      <vt:lpstr>知网节-核心文献推荐</vt:lpstr>
      <vt:lpstr>知网节-引文网络</vt:lpstr>
      <vt:lpstr>文献阅读与下载</vt:lpstr>
      <vt:lpstr>文献阅读与下载</vt:lpstr>
      <vt:lpstr>全球学术快报app</vt:lpstr>
      <vt:lpstr>文献阅读与下载</vt:lpstr>
      <vt:lpstr>PowerPoint 演示文稿</vt:lpstr>
      <vt:lpstr>文献阅读与下载</vt:lpstr>
      <vt:lpstr>在线阅读</vt:lpstr>
      <vt:lpstr>写论文的步骤 </vt:lpstr>
      <vt:lpstr>创作-导出引文格式</vt:lpstr>
      <vt:lpstr>创作-导出引文格式</vt:lpstr>
      <vt:lpstr>小技巧-出版物检索</vt:lpstr>
      <vt:lpstr>出版物检索</vt:lpstr>
      <vt:lpstr>出版物检索</vt:lpstr>
      <vt:lpstr>出版物检索</vt:lpstr>
      <vt:lpstr>写论文的步骤 </vt:lpstr>
      <vt:lpstr>培训反馈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CNKIer</dc:creator>
  <cp:lastModifiedBy>CNKIer</cp:lastModifiedBy>
  <cp:revision>22</cp:revision>
  <dcterms:created xsi:type="dcterms:W3CDTF">2022-10-14T06:36:00Z</dcterms:created>
  <dcterms:modified xsi:type="dcterms:W3CDTF">2023-05-23T03:21:01Z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690AA518AA8147728DB16483F2211280</vt:lpwstr>
  </property>
  <property fmtid="{D5CDD505-2E9C-101B-9397-08002B2CF9AE}" pid="3" name="KSOProductBuildVer">
    <vt:lpwstr>2052-11.1.0.12763</vt:lpwstr>
  </property>
</Properties>
</file>