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6.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68" r:id="rId5"/>
  </p:sldMasterIdLst>
  <p:notesMasterIdLst>
    <p:notesMasterId r:id="rId66"/>
  </p:notesMasterIdLst>
  <p:sldIdLst>
    <p:sldId id="370" r:id="rId6"/>
    <p:sldId id="261" r:id="rId7"/>
    <p:sldId id="257" r:id="rId8"/>
    <p:sldId id="260" r:id="rId9"/>
    <p:sldId id="270" r:id="rId10"/>
    <p:sldId id="341" r:id="rId11"/>
    <p:sldId id="361" r:id="rId12"/>
    <p:sldId id="331" r:id="rId13"/>
    <p:sldId id="287" r:id="rId14"/>
    <p:sldId id="330" r:id="rId15"/>
    <p:sldId id="323" r:id="rId16"/>
    <p:sldId id="264" r:id="rId17"/>
    <p:sldId id="274" r:id="rId18"/>
    <p:sldId id="363" r:id="rId19"/>
    <p:sldId id="295" r:id="rId20"/>
    <p:sldId id="343" r:id="rId21"/>
    <p:sldId id="294" r:id="rId22"/>
    <p:sldId id="347" r:id="rId23"/>
    <p:sldId id="298" r:id="rId24"/>
    <p:sldId id="299" r:id="rId25"/>
    <p:sldId id="300" r:id="rId26"/>
    <p:sldId id="356" r:id="rId27"/>
    <p:sldId id="357" r:id="rId28"/>
    <p:sldId id="358" r:id="rId29"/>
    <p:sldId id="301" r:id="rId30"/>
    <p:sldId id="302" r:id="rId31"/>
    <p:sldId id="303" r:id="rId32"/>
    <p:sldId id="305" r:id="rId33"/>
    <p:sldId id="306" r:id="rId34"/>
    <p:sldId id="307" r:id="rId35"/>
    <p:sldId id="308" r:id="rId36"/>
    <p:sldId id="367" r:id="rId37"/>
    <p:sldId id="368" r:id="rId38"/>
    <p:sldId id="309" r:id="rId39"/>
    <p:sldId id="310" r:id="rId40"/>
    <p:sldId id="348" r:id="rId41"/>
    <p:sldId id="362" r:id="rId42"/>
    <p:sldId id="311" r:id="rId43"/>
    <p:sldId id="312" r:id="rId44"/>
    <p:sldId id="314" r:id="rId45"/>
    <p:sldId id="319" r:id="rId46"/>
    <p:sldId id="320" r:id="rId47"/>
    <p:sldId id="315" r:id="rId48"/>
    <p:sldId id="316" r:id="rId49"/>
    <p:sldId id="332" r:id="rId50"/>
    <p:sldId id="333" r:id="rId51"/>
    <p:sldId id="334" r:id="rId52"/>
    <p:sldId id="335" r:id="rId53"/>
    <p:sldId id="337" r:id="rId54"/>
    <p:sldId id="338" r:id="rId55"/>
    <p:sldId id="339" r:id="rId56"/>
    <p:sldId id="350" r:id="rId57"/>
    <p:sldId id="351" r:id="rId58"/>
    <p:sldId id="352" r:id="rId59"/>
    <p:sldId id="353" r:id="rId60"/>
    <p:sldId id="265" r:id="rId61"/>
    <p:sldId id="354" r:id="rId62"/>
    <p:sldId id="364" r:id="rId63"/>
    <p:sldId id="355" r:id="rId64"/>
    <p:sldId id="282" r:id="rId6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816D"/>
    <a:srgbClr val="D89917"/>
    <a:srgbClr val="6BAFDA"/>
    <a:srgbClr val="67B2B0"/>
    <a:srgbClr val="EE4B48"/>
    <a:srgbClr val="D90312"/>
    <a:srgbClr val="ECBF4C"/>
    <a:srgbClr val="3E8E8D"/>
    <a:srgbClr val="51597B"/>
    <a:srgbClr val="2686C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9" autoAdjust="0"/>
    <p:restoredTop sz="91042" autoAdjust="0"/>
  </p:normalViewPr>
  <p:slideViewPr>
    <p:cSldViewPr snapToGrid="0" snapToObjects="1">
      <p:cViewPr varScale="1">
        <p:scale>
          <a:sx n="93" d="100"/>
          <a:sy n="93" d="100"/>
        </p:scale>
        <p:origin x="78" y="1956"/>
      </p:cViewPr>
      <p:guideLst>
        <p:guide orient="horz" pos="1800"/>
        <p:guide pos="2880"/>
        <p:guide orient="horz" pos="1620"/>
      </p:guideLst>
    </p:cSldViewPr>
  </p:slideViewPr>
  <p:notesTextViewPr>
    <p:cViewPr>
      <p:scale>
        <a:sx n="100" d="100"/>
        <a:sy n="100" d="100"/>
      </p:scale>
      <p:origin x="0" y="0"/>
    </p:cViewPr>
  </p:notesTextViewPr>
  <p:sorterViewPr>
    <p:cViewPr>
      <p:scale>
        <a:sx n="186" d="100"/>
        <a:sy n="186" d="100"/>
      </p:scale>
      <p:origin x="0" y="0"/>
    </p:cViewPr>
  </p:sorterViewPr>
  <p:notesViewPr>
    <p:cSldViewPr snapToGrid="0" snapToObjects="1">
      <p:cViewPr varScale="1">
        <p:scale>
          <a:sx n="123" d="100"/>
          <a:sy n="123" d="100"/>
        </p:scale>
        <p:origin x="4974"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27762-17A2-4D72-921E-A48827B50036}" type="datetimeFigureOut">
              <a:rPr lang="zh-CN" altLang="en-US" smtClean="0"/>
              <a:pPr/>
              <a:t>2024/10/11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4A18AA-B604-4B52-9FD8-F3271755629C}" type="slidenum">
              <a:rPr lang="zh-CN" altLang="en-US" smtClean="0"/>
              <a:pPr/>
              <a:t>‹#›</a:t>
            </a:fld>
            <a:endParaRPr lang="zh-CN" altLang="en-US"/>
          </a:p>
        </p:txBody>
      </p:sp>
    </p:spTree>
    <p:extLst>
      <p:ext uri="{BB962C8B-B14F-4D97-AF65-F5344CB8AC3E}">
        <p14:creationId xmlns:p14="http://schemas.microsoft.com/office/powerpoint/2010/main" val="2079294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CIDP</a:t>
            </a:r>
            <a:r>
              <a:rPr lang="zh-CN" altLang="zh-CN" sz="1200" kern="1200" dirty="0">
                <a:solidFill>
                  <a:schemeClr val="tx1"/>
                </a:solidFill>
                <a:effectLst/>
                <a:latin typeface="+mn-lt"/>
                <a:ea typeface="+mn-ea"/>
                <a:cs typeface="+mn-cs"/>
              </a:rPr>
              <a:t>由海枣公司建设运营。</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C64A18AA-B604-4B52-9FD8-F3271755629C}" type="slidenum">
              <a:rPr lang="zh-CN" altLang="en-US" smtClean="0"/>
              <a:pPr/>
              <a:t>2</a:t>
            </a:fld>
            <a:endParaRPr lang="zh-CN" altLang="en-US"/>
          </a:p>
        </p:txBody>
      </p:sp>
    </p:spTree>
    <p:extLst>
      <p:ext uri="{BB962C8B-B14F-4D97-AF65-F5344CB8AC3E}">
        <p14:creationId xmlns:p14="http://schemas.microsoft.com/office/powerpoint/2010/main" val="2145083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首先是知识单元板块</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知识单元颗粒度一般不大，围绕某个知识点展开讲解，力图</a:t>
            </a:r>
            <a:r>
              <a:rPr lang="zh-CN" altLang="en-US" sz="1200" kern="1200" dirty="0">
                <a:solidFill>
                  <a:schemeClr val="tx1"/>
                </a:solidFill>
                <a:effectLst/>
                <a:latin typeface="+mn-lt"/>
                <a:ea typeface="+mn-ea"/>
                <a:cs typeface="+mn-cs"/>
              </a:rPr>
              <a:t>让用户全面、透彻地理解和掌握相关知识</a:t>
            </a:r>
            <a:r>
              <a:rPr lang="zh-CN" altLang="zh-CN" sz="1200" kern="1200" dirty="0">
                <a:solidFill>
                  <a:schemeClr val="tx1"/>
                </a:solidFill>
                <a:effectLst/>
                <a:latin typeface="+mn-lt"/>
                <a:ea typeface="+mn-ea"/>
                <a:cs typeface="+mn-cs"/>
              </a:rPr>
              <a:t>。这样设置一是便于用户的查找和阅读，二是便于作者进行知识更新和扩展。</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知识单元</a:t>
            </a:r>
            <a:r>
              <a:rPr lang="zh-CN" altLang="en-US" sz="1200" kern="1200" dirty="0">
                <a:solidFill>
                  <a:schemeClr val="tx1"/>
                </a:solidFill>
                <a:effectLst/>
                <a:latin typeface="+mn-lt"/>
                <a:ea typeface="+mn-ea"/>
                <a:cs typeface="+mn-cs"/>
              </a:rPr>
              <a:t>在</a:t>
            </a:r>
            <a:r>
              <a:rPr lang="zh-CN" altLang="zh-CN" sz="1200" kern="1200" dirty="0">
                <a:solidFill>
                  <a:schemeClr val="tx1"/>
                </a:solidFill>
                <a:effectLst/>
                <a:latin typeface="+mn-lt"/>
                <a:ea typeface="+mn-ea"/>
                <a:cs typeface="+mn-cs"/>
              </a:rPr>
              <a:t>使用时，可以从首页导航栏进入（其他板块都可以从这里进入），也可以从左侧目录树逐级进入。</a:t>
            </a:r>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13</a:t>
            </a:fld>
            <a:endParaRPr lang="zh-CN" altLang="en-US"/>
          </a:p>
        </p:txBody>
      </p:sp>
    </p:spTree>
    <p:extLst>
      <p:ext uri="{BB962C8B-B14F-4D97-AF65-F5344CB8AC3E}">
        <p14:creationId xmlns:p14="http://schemas.microsoft.com/office/powerpoint/2010/main" val="2500363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知识单元主页</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截图左侧所示为知识单元的一级分类</a:t>
            </a:r>
            <a:r>
              <a:rPr lang="zh-CN" altLang="zh-CN" sz="1200" kern="1200" dirty="0">
                <a:solidFill>
                  <a:schemeClr val="tx1"/>
                </a:solidFill>
                <a:effectLst/>
                <a:latin typeface="+mn-lt"/>
                <a:ea typeface="+mn-ea"/>
                <a:cs typeface="+mn-cs"/>
              </a:rPr>
              <a:t>，点击以后进入跟细化的分支，分类逐级展开</a:t>
            </a:r>
            <a:r>
              <a:rPr lang="zh-CN" altLang="en-US" sz="1200" kern="1200" dirty="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zh-CN" altLang="en-US" dirty="0"/>
              <a:t>二级页面有两种进入方法，一种是</a:t>
            </a:r>
            <a:r>
              <a:rPr lang="en-US" altLang="zh-CN" dirty="0" err="1"/>
              <a:t>ppt</a:t>
            </a:r>
            <a:r>
              <a:rPr lang="zh-CN" altLang="en-US" dirty="0"/>
              <a:t>中所示，一种是首页分类的分级进入。</a:t>
            </a:r>
            <a:endParaRPr lang="en-US" altLang="zh-CN" dirty="0"/>
          </a:p>
          <a:p>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页面中分类下方是该分类下的具体知识单元。</a:t>
            </a:r>
          </a:p>
          <a:p>
            <a:endParaRPr lang="en-US" altLang="zh-TW"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14</a:t>
            </a:fld>
            <a:endParaRPr lang="zh-CN" altLang="en-US"/>
          </a:p>
        </p:txBody>
      </p:sp>
    </p:spTree>
    <p:extLst>
      <p:ext uri="{BB962C8B-B14F-4D97-AF65-F5344CB8AC3E}">
        <p14:creationId xmlns:p14="http://schemas.microsoft.com/office/powerpoint/2010/main" val="2500363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在每个知识单元的前端页面还有相邻知识单元和相关知识单元，补充需要的知识体系。</a:t>
            </a:r>
          </a:p>
          <a:p>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15</a:t>
            </a:fld>
            <a:endParaRPr lang="zh-CN" altLang="en-US"/>
          </a:p>
        </p:txBody>
      </p:sp>
    </p:spTree>
    <p:extLst>
      <p:ext uri="{BB962C8B-B14F-4D97-AF65-F5344CB8AC3E}">
        <p14:creationId xmlns:p14="http://schemas.microsoft.com/office/powerpoint/2010/main" val="3793964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a:solidFill>
                  <a:schemeClr val="tx1"/>
                </a:solidFill>
                <a:effectLst/>
                <a:latin typeface="+mn-lt"/>
                <a:ea typeface="+mn-ea"/>
                <a:cs typeface="+mn-cs"/>
              </a:rPr>
              <a:t>提供单</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双页阅读选择，阅读界面内关键字检索及跳转功能，文字复制功能，相关资源导引功能，知识单元、工程教学支持</a:t>
            </a:r>
            <a:r>
              <a:rPr lang="en-US" altLang="zh-CN" sz="1200" b="0" i="0" kern="1200" dirty="0">
                <a:solidFill>
                  <a:schemeClr val="tx1"/>
                </a:solidFill>
                <a:effectLst/>
                <a:latin typeface="+mn-lt"/>
                <a:ea typeface="+mn-ea"/>
                <a:cs typeface="+mn-cs"/>
              </a:rPr>
              <a:t>200%~30%</a:t>
            </a:r>
            <a:r>
              <a:rPr lang="zh-CN" altLang="en-US" sz="1200" b="0" i="0" kern="1200" dirty="0">
                <a:solidFill>
                  <a:schemeClr val="tx1"/>
                </a:solidFill>
                <a:effectLst/>
                <a:latin typeface="+mn-lt"/>
                <a:ea typeface="+mn-ea"/>
                <a:cs typeface="+mn-cs"/>
              </a:rPr>
              <a:t>放缩及</a:t>
            </a:r>
            <a:r>
              <a:rPr lang="en-US" altLang="zh-CN" sz="1200" b="0" i="0" kern="1200" dirty="0">
                <a:solidFill>
                  <a:schemeClr val="tx1"/>
                </a:solidFill>
                <a:effectLst/>
                <a:latin typeface="+mn-lt"/>
                <a:ea typeface="+mn-ea"/>
                <a:cs typeface="+mn-cs"/>
              </a:rPr>
              <a:t>PDF</a:t>
            </a:r>
            <a:r>
              <a:rPr lang="zh-CN" altLang="en-US" sz="1200" b="0" i="0" kern="1200" dirty="0">
                <a:solidFill>
                  <a:schemeClr val="tx1"/>
                </a:solidFill>
                <a:effectLst/>
                <a:latin typeface="+mn-lt"/>
                <a:ea typeface="+mn-ea"/>
                <a:cs typeface="+mn-cs"/>
              </a:rPr>
              <a:t>下载</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chemeClr val="tx1"/>
              </a:solidFill>
              <a:effectLst/>
              <a:latin typeface="+mn-lt"/>
              <a:ea typeface="+mn-ea"/>
              <a:cs typeface="+mn-cs"/>
            </a:endParaRPr>
          </a:p>
          <a:p>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16</a:t>
            </a:fld>
            <a:endParaRPr lang="zh-CN" altLang="en-US"/>
          </a:p>
        </p:txBody>
      </p:sp>
    </p:spTree>
    <p:extLst>
      <p:ext uri="{BB962C8B-B14F-4D97-AF65-F5344CB8AC3E}">
        <p14:creationId xmlns:p14="http://schemas.microsoft.com/office/powerpoint/2010/main" val="3793964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知识单元内容以</a:t>
            </a:r>
            <a:r>
              <a:rPr lang="zh-CN" altLang="en-US" sz="1200" dirty="0">
                <a:solidFill>
                  <a:prstClr val="black"/>
                </a:solidFill>
              </a:rPr>
              <a:t>文字</a:t>
            </a:r>
            <a:r>
              <a:rPr lang="en-US" altLang="zh-CN" sz="1200" dirty="0">
                <a:solidFill>
                  <a:prstClr val="black"/>
                </a:solidFill>
              </a:rPr>
              <a:t>+</a:t>
            </a:r>
            <a:r>
              <a:rPr lang="zh-CN" altLang="en-US" sz="1200" dirty="0">
                <a:solidFill>
                  <a:prstClr val="black"/>
                </a:solidFill>
              </a:rPr>
              <a:t>图表</a:t>
            </a:r>
            <a:r>
              <a:rPr lang="en-US" altLang="zh-CN" sz="1200" dirty="0">
                <a:solidFill>
                  <a:prstClr val="black"/>
                </a:solidFill>
              </a:rPr>
              <a:t>+</a:t>
            </a:r>
            <a:r>
              <a:rPr lang="zh-CN" altLang="en-US" sz="1200" dirty="0">
                <a:solidFill>
                  <a:prstClr val="black"/>
                </a:solidFill>
              </a:rPr>
              <a:t>公式等形式描述 某个具体知识点。</a:t>
            </a:r>
            <a:endParaRPr lang="en-US" altLang="zh-CN"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rPr>
              <a:t>满足用户对高质量知识内容的阅读需求，深入理解核心内容。</a:t>
            </a:r>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17</a:t>
            </a:fld>
            <a:endParaRPr lang="zh-CN" altLang="en-US"/>
          </a:p>
        </p:txBody>
      </p:sp>
    </p:spTree>
    <p:extLst>
      <p:ext uri="{BB962C8B-B14F-4D97-AF65-F5344CB8AC3E}">
        <p14:creationId xmlns:p14="http://schemas.microsoft.com/office/powerpoint/2010/main" val="1639116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a:solidFill>
                  <a:schemeClr val="tx1"/>
                </a:solidFill>
                <a:effectLst/>
                <a:latin typeface="+mn-lt"/>
                <a:ea typeface="+mn-ea"/>
                <a:cs typeface="+mn-cs"/>
              </a:rPr>
              <a:t>我国制造企业广泛使用的</a:t>
            </a:r>
            <a:r>
              <a:rPr lang="en-US" altLang="zh-CN" sz="1200" b="0" i="0" kern="1200" dirty="0">
                <a:solidFill>
                  <a:schemeClr val="tx1"/>
                </a:solidFill>
                <a:effectLst/>
                <a:latin typeface="+mn-lt"/>
                <a:ea typeface="+mn-ea"/>
                <a:cs typeface="+mn-cs"/>
              </a:rPr>
              <a:t>CAD/CAM</a:t>
            </a:r>
            <a:r>
              <a:rPr lang="zh-CN" altLang="en-US" sz="1200" b="0" i="0" kern="1200" dirty="0">
                <a:solidFill>
                  <a:schemeClr val="tx1"/>
                </a:solidFill>
                <a:effectLst/>
                <a:latin typeface="+mn-lt"/>
                <a:ea typeface="+mn-ea"/>
                <a:cs typeface="+mn-cs"/>
              </a:rPr>
              <a:t>系统中，大多没有提供适用于我国制造企业的各种规范、标准、图表等数据资源，这些正是制造业所不可缺少的。设计者在设计过程中需要花费大量时间用来反复查阅资料、寻找数据的大量时间。</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CIDP</a:t>
            </a:r>
            <a:r>
              <a:rPr lang="zh-CN" altLang="en-US" sz="1200" b="0" i="0" kern="1200" dirty="0">
                <a:solidFill>
                  <a:schemeClr val="tx1"/>
                </a:solidFill>
                <a:effectLst/>
                <a:latin typeface="+mn-lt"/>
                <a:ea typeface="+mn-ea"/>
                <a:cs typeface="+mn-cs"/>
              </a:rPr>
              <a:t>平台的三维模型板块内容，将传统的“构思</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查阅数据</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建模</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装配”的设计模式简化为“构思</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装配”这种“自上而下”的设计模式，精简了设计过程。</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a:solidFill>
                  <a:schemeClr val="tx1"/>
                </a:solidFill>
                <a:effectLst/>
                <a:latin typeface="+mn-lt"/>
                <a:ea typeface="+mn-ea"/>
                <a:cs typeface="+mn-cs"/>
              </a:rPr>
              <a:t>这不仅省去了设计者反复查阅资料、寻找数据的大量时间，而且可以把设计者从繁琐的逐个绘制标准件的重复性劳动中解放出来，使设计者可以把更多的精力花在设计构思及装配上。</a:t>
            </a: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数据可查询，节约大量用来反复查阅资料、寻找数据的时间；模型可下载直接</a:t>
            </a:r>
            <a:r>
              <a:rPr lang="zh-CN" altLang="en-US" sz="1200" kern="1200" dirty="0">
                <a:solidFill>
                  <a:schemeClr val="tx1"/>
                </a:solidFill>
                <a:effectLst/>
                <a:latin typeface="+mn-lt"/>
                <a:ea typeface="+mn-ea"/>
                <a:cs typeface="+mn-cs"/>
              </a:rPr>
              <a:t>使用</a:t>
            </a:r>
            <a:r>
              <a:rPr lang="zh-CN" altLang="zh-CN" sz="1200" kern="1200" dirty="0">
                <a:solidFill>
                  <a:schemeClr val="tx1"/>
                </a:solidFill>
                <a:effectLst/>
                <a:latin typeface="+mn-lt"/>
                <a:ea typeface="+mn-ea"/>
                <a:cs typeface="+mn-cs"/>
              </a:rPr>
              <a:t>，提高设计质量与效率。</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a:solidFill>
                  <a:schemeClr val="tx1"/>
                </a:solidFill>
                <a:effectLst/>
                <a:latin typeface="+mn-lt"/>
                <a:ea typeface="+mn-ea"/>
                <a:cs typeface="+mn-cs"/>
              </a:rPr>
              <a:t>省去建模时间</a:t>
            </a:r>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18</a:t>
            </a:fld>
            <a:endParaRPr lang="zh-CN" altLang="en-US"/>
          </a:p>
        </p:txBody>
      </p:sp>
    </p:spTree>
    <p:extLst>
      <p:ext uri="{BB962C8B-B14F-4D97-AF65-F5344CB8AC3E}">
        <p14:creationId xmlns:p14="http://schemas.microsoft.com/office/powerpoint/2010/main" val="1861973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i="0" kern="1200" dirty="0">
                <a:solidFill>
                  <a:schemeClr val="tx1"/>
                </a:solidFill>
                <a:effectLst/>
                <a:latin typeface="+mn-lt"/>
                <a:ea typeface="+mn-ea"/>
                <a:cs typeface="+mn-cs"/>
              </a:rPr>
              <a:t>2D</a:t>
            </a:r>
            <a:r>
              <a:rPr lang="zh-CN" altLang="en-US" sz="1200" b="1" i="0" kern="1200" dirty="0">
                <a:solidFill>
                  <a:schemeClr val="tx1"/>
                </a:solidFill>
                <a:effectLst/>
                <a:latin typeface="+mn-lt"/>
                <a:ea typeface="+mn-ea"/>
                <a:cs typeface="+mn-cs"/>
              </a:rPr>
              <a:t>图形：</a:t>
            </a:r>
            <a:r>
              <a:rPr lang="zh-CN" altLang="en-US" sz="1200" b="0" i="0" kern="1200" dirty="0">
                <a:solidFill>
                  <a:schemeClr val="tx1"/>
                </a:solidFill>
                <a:effectLst/>
                <a:latin typeface="+mn-lt"/>
                <a:ea typeface="+mn-ea"/>
                <a:cs typeface="+mn-cs"/>
              </a:rPr>
              <a:t>展示此类标准件的二维结构，并详细标注了参数符号及标准号，同时可查看高清大图；</a:t>
            </a:r>
          </a:p>
          <a:p>
            <a:r>
              <a:rPr lang="en-US" altLang="zh-CN" sz="1200" b="1" i="0" kern="1200" dirty="0">
                <a:solidFill>
                  <a:schemeClr val="tx1"/>
                </a:solidFill>
                <a:effectLst/>
                <a:latin typeface="+mn-lt"/>
                <a:ea typeface="+mn-ea"/>
                <a:cs typeface="+mn-cs"/>
              </a:rPr>
              <a:t>3D</a:t>
            </a:r>
            <a:r>
              <a:rPr lang="zh-CN" altLang="en-US" sz="1200" b="1" i="0" kern="1200" dirty="0">
                <a:solidFill>
                  <a:schemeClr val="tx1"/>
                </a:solidFill>
                <a:effectLst/>
                <a:latin typeface="+mn-lt"/>
                <a:ea typeface="+mn-ea"/>
                <a:cs typeface="+mn-cs"/>
              </a:rPr>
              <a:t>图形：</a:t>
            </a:r>
            <a:r>
              <a:rPr lang="zh-CN" altLang="en-US" sz="1200" b="0" i="0" kern="1200" dirty="0">
                <a:solidFill>
                  <a:schemeClr val="tx1"/>
                </a:solidFill>
                <a:effectLst/>
                <a:latin typeface="+mn-lt"/>
                <a:ea typeface="+mn-ea"/>
                <a:cs typeface="+mn-cs"/>
              </a:rPr>
              <a:t>展示此类标准件的立体结构；</a:t>
            </a:r>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19</a:t>
            </a:fld>
            <a:endParaRPr lang="zh-CN" altLang="en-US"/>
          </a:p>
        </p:txBody>
      </p:sp>
    </p:spTree>
    <p:extLst>
      <p:ext uri="{BB962C8B-B14F-4D97-AF65-F5344CB8AC3E}">
        <p14:creationId xmlns:p14="http://schemas.microsoft.com/office/powerpoint/2010/main" val="1861973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kern="1200" dirty="0">
                <a:solidFill>
                  <a:schemeClr val="tx1"/>
                </a:solidFill>
                <a:effectLst/>
                <a:latin typeface="+mn-lt"/>
                <a:ea typeface="+mn-ea"/>
                <a:cs typeface="+mn-cs"/>
              </a:rPr>
              <a:t>3D+</a:t>
            </a:r>
            <a:r>
              <a:rPr lang="zh-CN" altLang="en-US" sz="1200" b="1" i="0" kern="1200" dirty="0">
                <a:solidFill>
                  <a:schemeClr val="tx1"/>
                </a:solidFill>
                <a:effectLst/>
                <a:latin typeface="+mn-lt"/>
                <a:ea typeface="+mn-ea"/>
                <a:cs typeface="+mn-cs"/>
              </a:rPr>
              <a:t>动态图形：</a:t>
            </a:r>
            <a:r>
              <a:rPr lang="zh-CN" altLang="en-US" sz="1200" b="0" i="0" kern="1200" dirty="0">
                <a:solidFill>
                  <a:schemeClr val="tx1"/>
                </a:solidFill>
                <a:effectLst/>
                <a:latin typeface="+mn-lt"/>
                <a:ea typeface="+mn-ea"/>
                <a:cs typeface="+mn-cs"/>
              </a:rPr>
              <a:t>可从各个角度展示此类标准件的结构细节；便于全方位、多角度地观察、理解模型结构。</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（也可以打开</a:t>
            </a:r>
            <a:r>
              <a:rPr lang="en-US" altLang="zh-CN" dirty="0" err="1"/>
              <a:t>cidp</a:t>
            </a:r>
            <a:r>
              <a:rPr lang="zh-CN" altLang="en-US" dirty="0"/>
              <a:t>网页进行展示此部分，为动态内容）</a:t>
            </a:r>
          </a:p>
          <a:p>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20</a:t>
            </a:fld>
            <a:endParaRPr lang="zh-CN" altLang="en-US"/>
          </a:p>
        </p:txBody>
      </p:sp>
    </p:spTree>
    <p:extLst>
      <p:ext uri="{BB962C8B-B14F-4D97-AF65-F5344CB8AC3E}">
        <p14:creationId xmlns:p14="http://schemas.microsoft.com/office/powerpoint/2010/main" val="475929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1" i="0" kern="1200" dirty="0">
                <a:solidFill>
                  <a:schemeClr val="tx1"/>
                </a:solidFill>
                <a:effectLst/>
                <a:latin typeface="+mn-lt"/>
                <a:ea typeface="+mn-ea"/>
                <a:cs typeface="+mn-cs"/>
              </a:rPr>
              <a:t>数据表格：</a:t>
            </a:r>
            <a:r>
              <a:rPr lang="zh-CN" altLang="en-US" sz="1200" b="0" i="0" kern="1200" dirty="0">
                <a:solidFill>
                  <a:schemeClr val="tx1"/>
                </a:solidFill>
                <a:effectLst/>
                <a:latin typeface="+mn-lt"/>
                <a:ea typeface="+mn-ea"/>
                <a:cs typeface="+mn-cs"/>
              </a:rPr>
              <a:t>标准件的详细设计参数，可供数据查询使用；</a:t>
            </a:r>
            <a:endParaRPr lang="en-US" altLang="zh-CN" sz="1200" b="0" i="0" kern="1200" dirty="0">
              <a:solidFill>
                <a:schemeClr val="tx1"/>
              </a:solidFill>
              <a:effectLst/>
              <a:latin typeface="+mn-lt"/>
              <a:ea typeface="+mn-ea"/>
              <a:cs typeface="+mn-cs"/>
            </a:endParaRPr>
          </a:p>
          <a:p>
            <a:endParaRPr lang="zh-CN" altLang="en-US" sz="1200" b="0" i="0" kern="1200" dirty="0">
              <a:solidFill>
                <a:schemeClr val="tx1"/>
              </a:solidFill>
              <a:effectLst/>
              <a:latin typeface="+mn-lt"/>
              <a:ea typeface="+mn-ea"/>
              <a:cs typeface="+mn-cs"/>
            </a:endParaRPr>
          </a:p>
          <a:p>
            <a:r>
              <a:rPr lang="zh-CN" altLang="en-US" sz="1200" b="1" i="0" kern="1200" dirty="0">
                <a:solidFill>
                  <a:schemeClr val="tx1"/>
                </a:solidFill>
                <a:effectLst/>
                <a:latin typeface="+mn-lt"/>
                <a:ea typeface="+mn-ea"/>
                <a:cs typeface="+mn-cs"/>
              </a:rPr>
              <a:t>标准件模型：</a:t>
            </a:r>
            <a:r>
              <a:rPr lang="zh-CN" altLang="en-US" sz="1200" b="0" i="0" kern="1200" dirty="0">
                <a:solidFill>
                  <a:schemeClr val="tx1"/>
                </a:solidFill>
                <a:effectLst/>
                <a:latin typeface="+mn-lt"/>
                <a:ea typeface="+mn-ea"/>
                <a:cs typeface="+mn-cs"/>
              </a:rPr>
              <a:t>表格中的每一行数据对应一个标准件模型，可供下载，并使用相应的</a:t>
            </a:r>
            <a:r>
              <a:rPr lang="en-US" altLang="zh-CN" sz="1200" b="0" i="0" kern="1200" dirty="0">
                <a:solidFill>
                  <a:schemeClr val="tx1"/>
                </a:solidFill>
                <a:effectLst/>
                <a:latin typeface="+mn-lt"/>
                <a:ea typeface="+mn-ea"/>
                <a:cs typeface="+mn-cs"/>
              </a:rPr>
              <a:t>CAD/CAM</a:t>
            </a:r>
            <a:r>
              <a:rPr lang="zh-CN" altLang="en-US" sz="1200" b="0" i="0" kern="1200" dirty="0">
                <a:solidFill>
                  <a:schemeClr val="tx1"/>
                </a:solidFill>
                <a:effectLst/>
                <a:latin typeface="+mn-lt"/>
                <a:ea typeface="+mn-ea"/>
                <a:cs typeface="+mn-cs"/>
              </a:rPr>
              <a:t>软件打开进行个性化设计与装配。</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三维模型提供四种格式的下载（重点</a:t>
            </a:r>
            <a:r>
              <a:rPr lang="en-US" altLang="zh-CN" dirty="0"/>
              <a:t>2</a:t>
            </a:r>
            <a:r>
              <a:rPr lang="zh-CN" altLang="en-US" dirty="0"/>
              <a:t>：每个用户每天限制下载数量为</a:t>
            </a:r>
            <a:r>
              <a:rPr lang="en-US" altLang="zh-CN" dirty="0"/>
              <a:t>50</a:t>
            </a:r>
            <a:r>
              <a:rPr lang="zh-CN" altLang="en-US" dirty="0"/>
              <a:t>，防止恶意下载造成权限暂停。）</a:t>
            </a:r>
          </a:p>
          <a:p>
            <a:endParaRPr lang="en-US" altLang="zh-TW" dirty="0"/>
          </a:p>
          <a:p>
            <a:r>
              <a:rPr lang="zh-CN" altLang="zh-CN" sz="1200" kern="1200" dirty="0">
                <a:solidFill>
                  <a:schemeClr val="tx1"/>
                </a:solidFill>
                <a:effectLst/>
                <a:latin typeface="+mn-lt"/>
                <a:ea typeface="+mn-ea"/>
                <a:cs typeface="+mn-cs"/>
              </a:rPr>
              <a:t>标准件模型下载后，可直接用</a:t>
            </a:r>
            <a:r>
              <a:rPr lang="en-US" altLang="zh-CN" sz="1200" kern="1200" dirty="0">
                <a:solidFill>
                  <a:schemeClr val="tx1"/>
                </a:solidFill>
                <a:effectLst/>
                <a:latin typeface="+mn-lt"/>
                <a:ea typeface="+mn-ea"/>
                <a:cs typeface="+mn-cs"/>
              </a:rPr>
              <a:t>UG</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Pro/E</a:t>
            </a:r>
            <a:r>
              <a:rPr lang="zh-CN" altLang="zh-CN" sz="1200" kern="1200" dirty="0">
                <a:solidFill>
                  <a:schemeClr val="tx1"/>
                </a:solidFill>
                <a:effectLst/>
                <a:latin typeface="+mn-lt"/>
                <a:ea typeface="+mn-ea"/>
                <a:cs typeface="+mn-cs"/>
              </a:rPr>
              <a:t>、</a:t>
            </a:r>
            <a:r>
              <a:rPr lang="en-US" altLang="zh-CN" sz="1200" kern="1200" dirty="0" err="1">
                <a:solidFill>
                  <a:schemeClr val="tx1"/>
                </a:solidFill>
                <a:effectLst/>
                <a:latin typeface="+mn-lt"/>
                <a:ea typeface="+mn-ea"/>
                <a:cs typeface="+mn-cs"/>
              </a:rPr>
              <a:t>SolidWorks</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CATIA</a:t>
            </a:r>
            <a:r>
              <a:rPr lang="zh-CN" altLang="zh-CN" sz="1200" kern="1200" dirty="0">
                <a:solidFill>
                  <a:schemeClr val="tx1"/>
                </a:solidFill>
                <a:effectLst/>
                <a:latin typeface="+mn-lt"/>
                <a:ea typeface="+mn-ea"/>
                <a:cs typeface="+mn-cs"/>
              </a:rPr>
              <a:t>等工程应用软件打开，用于修改、编辑与装配，大大省去设计时间；</a:t>
            </a:r>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21</a:t>
            </a:fld>
            <a:endParaRPr lang="zh-CN" altLang="en-US"/>
          </a:p>
        </p:txBody>
      </p:sp>
    </p:spTree>
    <p:extLst>
      <p:ext uri="{BB962C8B-B14F-4D97-AF65-F5344CB8AC3E}">
        <p14:creationId xmlns:p14="http://schemas.microsoft.com/office/powerpoint/2010/main" val="4082649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139700" y="768350"/>
            <a:ext cx="6819900" cy="3836988"/>
          </a:xfrm>
        </p:spPr>
      </p:sp>
      <p:sp>
        <p:nvSpPr>
          <p:cNvPr id="77827" name="Rectangle 3"/>
          <p:cNvSpPr>
            <a:spLocks noGrp="1" noChangeArrowheads="1"/>
          </p:cNvSpPr>
          <p:nvPr>
            <p:ph type="body" idx="1"/>
          </p:nvPr>
        </p:nvSpPr>
        <p:spPr>
          <a:noFill/>
        </p:spPr>
        <p:txBody>
          <a:bodyPr/>
          <a:lstStyle/>
          <a:p>
            <a:pPr eaLnBrk="1" hangingPunct="1"/>
            <a:r>
              <a:rPr lang="en-US" altLang="zh-CN" dirty="0"/>
              <a:t>https://www.cidp.com.cn/web/Part/44ae548d65064e84856ad18fbee947f9#</a:t>
            </a:r>
          </a:p>
          <a:p>
            <a:pPr eaLnBrk="1" hangingPunct="1"/>
            <a:endParaRPr lang="en-US" altLang="zh-CN" dirty="0"/>
          </a:p>
          <a:p>
            <a:pPr eaLnBrk="1" hangingPunct="1"/>
            <a:r>
              <a:rPr lang="zh-CN" altLang="en-US" sz="1200" b="1" i="0" kern="1200" dirty="0">
                <a:solidFill>
                  <a:schemeClr val="tx1"/>
                </a:solidFill>
                <a:effectLst/>
                <a:latin typeface="+mn-lt"/>
                <a:ea typeface="+mn-ea"/>
                <a:cs typeface="+mn-cs"/>
              </a:rPr>
              <a:t>圆柱头调节支承</a:t>
            </a:r>
            <a:r>
              <a:rPr lang="en-US" altLang="zh-CN" sz="1200" b="1" i="0" kern="1200" dirty="0">
                <a:solidFill>
                  <a:schemeClr val="tx1"/>
                </a:solidFill>
                <a:effectLst/>
                <a:latin typeface="+mn-lt"/>
                <a:ea typeface="+mn-ea"/>
                <a:cs typeface="+mn-cs"/>
              </a:rPr>
              <a:t>(JB/T 8026.3—1999)</a:t>
            </a:r>
            <a:endParaRPr lang="zh-CN" altLang="en-US" dirty="0"/>
          </a:p>
        </p:txBody>
      </p:sp>
    </p:spTree>
    <p:extLst>
      <p:ext uri="{BB962C8B-B14F-4D97-AF65-F5344CB8AC3E}">
        <p14:creationId xmlns:p14="http://schemas.microsoft.com/office/powerpoint/2010/main" val="3356418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CIDP</a:t>
            </a:r>
            <a:r>
              <a:rPr lang="zh-CN" altLang="zh-CN" sz="1200" kern="1200" dirty="0">
                <a:solidFill>
                  <a:schemeClr val="tx1"/>
                </a:solidFill>
                <a:effectLst/>
                <a:latin typeface="+mn-lt"/>
                <a:ea typeface="+mn-ea"/>
                <a:cs typeface="+mn-cs"/>
              </a:rPr>
              <a:t>由海枣公司建设运营。</a:t>
            </a:r>
            <a:endParaRPr lang="zh-CN" altLang="en-US" dirty="0"/>
          </a:p>
        </p:txBody>
      </p:sp>
      <p:sp>
        <p:nvSpPr>
          <p:cNvPr id="4" name="灯片编号占位符 3"/>
          <p:cNvSpPr>
            <a:spLocks noGrp="1"/>
          </p:cNvSpPr>
          <p:nvPr>
            <p:ph type="sldNum" sz="quarter" idx="10"/>
          </p:nvPr>
        </p:nvSpPr>
        <p:spPr/>
        <p:txBody>
          <a:bodyPr/>
          <a:lstStyle/>
          <a:p>
            <a:fld id="{C64A18AA-B604-4B52-9FD8-F3271755629C}" type="slidenum">
              <a:rPr lang="zh-CN" altLang="en-US" smtClean="0"/>
              <a:pPr/>
              <a:t>4</a:t>
            </a:fld>
            <a:endParaRPr lang="zh-CN" altLang="en-US"/>
          </a:p>
        </p:txBody>
      </p:sp>
    </p:spTree>
    <p:extLst>
      <p:ext uri="{BB962C8B-B14F-4D97-AF65-F5344CB8AC3E}">
        <p14:creationId xmlns:p14="http://schemas.microsoft.com/office/powerpoint/2010/main" val="3435058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139700" y="768350"/>
            <a:ext cx="6819900" cy="3836988"/>
          </a:xfrm>
        </p:spPr>
      </p:sp>
      <p:sp>
        <p:nvSpPr>
          <p:cNvPr id="78851" name="Rectangle 3"/>
          <p:cNvSpPr>
            <a:spLocks noGrp="1" noChangeArrowheads="1"/>
          </p:cNvSpPr>
          <p:nvPr>
            <p:ph type="body" idx="1"/>
          </p:nvPr>
        </p:nvSpPr>
        <p:spPr>
          <a:noFill/>
        </p:spPr>
        <p:txBody>
          <a:bodyPr/>
          <a:lstStyle/>
          <a:p>
            <a:pPr eaLnBrk="1" hangingPunct="1"/>
            <a:endParaRPr lang="zh-CN" altLang="en-US" dirty="0"/>
          </a:p>
        </p:txBody>
      </p:sp>
    </p:spTree>
    <p:extLst>
      <p:ext uri="{BB962C8B-B14F-4D97-AF65-F5344CB8AC3E}">
        <p14:creationId xmlns:p14="http://schemas.microsoft.com/office/powerpoint/2010/main" val="159394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19900" cy="383698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ADF8861-7907-4B30-AA83-6567DAC3264D}" type="slidenum">
              <a:rPr lang="zh-CN" altLang="en-US" smtClean="0"/>
              <a:pPr>
                <a:defRPr/>
              </a:pPr>
              <a:t>24</a:t>
            </a:fld>
            <a:endParaRPr lang="en-US" altLang="zh-CN"/>
          </a:p>
        </p:txBody>
      </p:sp>
    </p:spTree>
    <p:extLst>
      <p:ext uri="{BB962C8B-B14F-4D97-AF65-F5344CB8AC3E}">
        <p14:creationId xmlns:p14="http://schemas.microsoft.com/office/powerpoint/2010/main" val="2170994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第三个板块为工程教学板块，</a:t>
            </a:r>
            <a:r>
              <a:rPr lang="zh-CN" altLang="zh-CN" sz="1200" kern="1200" dirty="0">
                <a:solidFill>
                  <a:schemeClr val="tx1"/>
                </a:solidFill>
                <a:effectLst/>
                <a:latin typeface="+mn-lt"/>
                <a:ea typeface="+mn-ea"/>
                <a:cs typeface="+mn-cs"/>
              </a:rPr>
              <a:t>工程教学资源是将与工程制造专业相关的各门课程划分为若干个知识点，</a:t>
            </a:r>
            <a:r>
              <a:rPr lang="zh-CN" altLang="en-US" sz="1200" kern="1200" dirty="0">
                <a:solidFill>
                  <a:schemeClr val="tx1"/>
                </a:solidFill>
                <a:effectLst/>
                <a:latin typeface="+mn-lt"/>
                <a:ea typeface="+mn-ea"/>
                <a:cs typeface="+mn-cs"/>
              </a:rPr>
              <a:t>这些</a:t>
            </a:r>
            <a:r>
              <a:rPr lang="zh-CN" altLang="zh-CN" sz="1200" kern="1200" dirty="0">
                <a:solidFill>
                  <a:schemeClr val="tx1"/>
                </a:solidFill>
                <a:effectLst/>
                <a:latin typeface="+mn-lt"/>
                <a:ea typeface="+mn-ea"/>
                <a:cs typeface="+mn-cs"/>
              </a:rPr>
              <a:t>知识点</a:t>
            </a:r>
            <a:r>
              <a:rPr lang="zh-CN" altLang="en-US" sz="1200" kern="1200" dirty="0">
                <a:solidFill>
                  <a:schemeClr val="tx1"/>
                </a:solidFill>
                <a:effectLst/>
                <a:latin typeface="+mn-lt"/>
                <a:ea typeface="+mn-ea"/>
                <a:cs typeface="+mn-cs"/>
              </a:rPr>
              <a:t>有些是</a:t>
            </a:r>
            <a:r>
              <a:rPr lang="zh-CN" altLang="zh-CN" sz="1200" kern="1200" dirty="0">
                <a:solidFill>
                  <a:schemeClr val="tx1"/>
                </a:solidFill>
                <a:effectLst/>
                <a:latin typeface="+mn-lt"/>
                <a:ea typeface="+mn-ea"/>
                <a:cs typeface="+mn-cs"/>
              </a:rPr>
              <a:t>单一内容知识点</a:t>
            </a:r>
            <a:r>
              <a:rPr lang="zh-CN" altLang="en-US" sz="1200" kern="1200" dirty="0">
                <a:solidFill>
                  <a:schemeClr val="tx1"/>
                </a:solidFill>
                <a:effectLst/>
                <a:latin typeface="+mn-lt"/>
                <a:ea typeface="+mn-ea"/>
                <a:cs typeface="+mn-cs"/>
              </a:rPr>
              <a:t>，有些是</a:t>
            </a:r>
            <a:r>
              <a:rPr lang="zh-CN" altLang="zh-CN" sz="1200" kern="1200" dirty="0">
                <a:solidFill>
                  <a:schemeClr val="tx1"/>
                </a:solidFill>
                <a:effectLst/>
                <a:latin typeface="+mn-lt"/>
                <a:ea typeface="+mn-ea"/>
                <a:cs typeface="+mn-cs"/>
              </a:rPr>
              <a:t>多个知识点综合应用</a:t>
            </a:r>
            <a:r>
              <a:rPr lang="zh-CN" altLang="en-US" sz="1200" kern="1200" dirty="0">
                <a:solidFill>
                  <a:schemeClr val="tx1"/>
                </a:solidFill>
                <a:effectLst/>
                <a:latin typeface="+mn-lt"/>
                <a:ea typeface="+mn-ea"/>
                <a:cs typeface="+mn-cs"/>
              </a:rPr>
              <a:t>，如实例</a:t>
            </a:r>
            <a:r>
              <a:rPr lang="zh-CN" altLang="zh-CN" sz="1200" kern="1200" dirty="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并根据使用对象的不同，区分了本科专业和高职高专专业。</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综合了国内高校专业和课程设置，本科专业设为</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****7</a:t>
            </a:r>
            <a:r>
              <a:rPr lang="zh-CN" altLang="en-US" sz="1200" kern="1200" dirty="0">
                <a:solidFill>
                  <a:schemeClr val="tx1"/>
                </a:solidFill>
                <a:effectLst/>
                <a:latin typeface="+mn-lt"/>
                <a:ea typeface="+mn-ea"/>
                <a:cs typeface="+mn-cs"/>
              </a:rPr>
              <a:t>个专业分类；高职高专</a:t>
            </a:r>
            <a:r>
              <a:rPr lang="en-US" altLang="zh-CN" sz="1200" kern="1200" dirty="0">
                <a:solidFill>
                  <a:schemeClr val="tx1"/>
                </a:solidFill>
                <a:effectLst/>
                <a:latin typeface="+mn-lt"/>
                <a:ea typeface="+mn-ea"/>
                <a:cs typeface="+mn-cs"/>
              </a:rPr>
              <a:t>……</a:t>
            </a:r>
            <a:endParaRPr lang="en-US" altLang="zh-CN" dirty="0"/>
          </a:p>
          <a:p>
            <a:endParaRPr lang="en-US"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为老师备课、学生自学服务；</a:t>
            </a:r>
            <a:endParaRPr lang="zh-CN" altLang="en-US" dirty="0"/>
          </a:p>
          <a:p>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25</a:t>
            </a:fld>
            <a:endParaRPr lang="zh-CN" altLang="en-US"/>
          </a:p>
        </p:txBody>
      </p:sp>
    </p:spTree>
    <p:extLst>
      <p:ext uri="{BB962C8B-B14F-4D97-AF65-F5344CB8AC3E}">
        <p14:creationId xmlns:p14="http://schemas.microsoft.com/office/powerpoint/2010/main" val="758682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工程教学板块内容展示形式与知识单元相同，只是更侧重于从学科内容角度进行教学资源的归类组织。</a:t>
            </a:r>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26</a:t>
            </a:fld>
            <a:endParaRPr lang="zh-CN" altLang="en-US"/>
          </a:p>
        </p:txBody>
      </p:sp>
    </p:spTree>
    <p:extLst>
      <p:ext uri="{BB962C8B-B14F-4D97-AF65-F5344CB8AC3E}">
        <p14:creationId xmlns:p14="http://schemas.microsoft.com/office/powerpoint/2010/main" val="399335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第四板块为多媒体视频。</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包括</a:t>
            </a:r>
            <a:r>
              <a:rPr lang="en-US" altLang="zh-CN" dirty="0"/>
              <a:t>UG</a:t>
            </a:r>
            <a:r>
              <a:rPr lang="zh-CN" altLang="en-US" dirty="0"/>
              <a:t>等</a:t>
            </a:r>
            <a:r>
              <a:rPr lang="en-US" altLang="zh-CN" dirty="0"/>
              <a:t>20</a:t>
            </a:r>
            <a:r>
              <a:rPr lang="zh-CN" altLang="en-US" dirty="0"/>
              <a:t>多种</a:t>
            </a:r>
            <a:r>
              <a:rPr lang="en-US" altLang="zh-CN" dirty="0"/>
              <a:t>CAD/CAM</a:t>
            </a:r>
            <a:r>
              <a:rPr lang="zh-CN" altLang="en-US" dirty="0"/>
              <a:t>软件的教学视频。虽然这些软件的迭代较快，但主要功能没有很大变化，学生通过这些视频进行自学可以快速上手课程中需要的软件。</a:t>
            </a:r>
          </a:p>
          <a:p>
            <a:endParaRPr lang="en-US" altLang="zh-TW" dirty="0"/>
          </a:p>
          <a:p>
            <a:r>
              <a:rPr lang="zh-CN" altLang="en-US" sz="1200" b="0" i="0" kern="1200" dirty="0">
                <a:solidFill>
                  <a:schemeClr val="tx1"/>
                </a:solidFill>
                <a:effectLst/>
                <a:latin typeface="+mn-lt"/>
                <a:ea typeface="+mn-ea"/>
                <a:cs typeface="+mn-cs"/>
              </a:rPr>
              <a:t>同时上线数控机床、电工电子、车辆工程、计算机专业的视频资源，</a:t>
            </a:r>
            <a:r>
              <a:rPr lang="zh-CN" altLang="zh-CN" sz="1200" kern="1200" dirty="0">
                <a:solidFill>
                  <a:schemeClr val="tx1"/>
                </a:solidFill>
                <a:effectLst/>
                <a:latin typeface="+mn-lt"/>
                <a:ea typeface="+mn-ea"/>
                <a:cs typeface="+mn-cs"/>
              </a:rPr>
              <a:t>方便专业用户进行针对性学习</a:t>
            </a:r>
            <a:r>
              <a:rPr lang="zh-CN" altLang="en-US" sz="1200" b="0" i="0" kern="1200" dirty="0">
                <a:solidFill>
                  <a:schemeClr val="tx1"/>
                </a:solidFill>
                <a:effectLst/>
                <a:latin typeface="+mn-lt"/>
                <a:ea typeface="+mn-ea"/>
                <a:cs typeface="+mn-cs"/>
              </a:rPr>
              <a:t>。</a:t>
            </a:r>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27</a:t>
            </a:fld>
            <a:endParaRPr lang="zh-CN" altLang="en-US"/>
          </a:p>
        </p:txBody>
      </p:sp>
    </p:spTree>
    <p:extLst>
      <p:ext uri="{BB962C8B-B14F-4D97-AF65-F5344CB8AC3E}">
        <p14:creationId xmlns:p14="http://schemas.microsoft.com/office/powerpoint/2010/main" val="1724977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这是多媒体板块的详情页面，点击在线播放按钮，或者左侧播放按钮，即可在浏览器中播放视频，不需要安装播放器插件，使用起来比较方便。</a:t>
            </a:r>
            <a:endParaRPr lang="en-US" altLang="zh-CN"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部分视频提供视频</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文本双教学形式，二者配合使用，可以提升学习效果。</a:t>
            </a:r>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28</a:t>
            </a:fld>
            <a:endParaRPr lang="zh-CN" altLang="en-US"/>
          </a:p>
        </p:txBody>
      </p:sp>
    </p:spTree>
    <p:extLst>
      <p:ext uri="{BB962C8B-B14F-4D97-AF65-F5344CB8AC3E}">
        <p14:creationId xmlns:p14="http://schemas.microsoft.com/office/powerpoint/2010/main" val="2823960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29</a:t>
            </a:fld>
            <a:endParaRPr lang="zh-CN" altLang="en-US"/>
          </a:p>
        </p:txBody>
      </p:sp>
    </p:spTree>
    <p:extLst>
      <p:ext uri="{BB962C8B-B14F-4D97-AF65-F5344CB8AC3E}">
        <p14:creationId xmlns:p14="http://schemas.microsoft.com/office/powerpoint/2010/main" val="3841320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第五板块为设计计算板块。</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a:p>
            <a:r>
              <a:rPr lang="zh-CN" altLang="en-US" sz="1200" b="0" i="0" kern="1200" dirty="0">
                <a:solidFill>
                  <a:schemeClr val="tx1"/>
                </a:solidFill>
                <a:effectLst/>
                <a:latin typeface="+mn-lt"/>
                <a:ea typeface="+mn-ea"/>
                <a:cs typeface="+mn-cs"/>
              </a:rPr>
              <a:t>设计计算板块是为满足制造业信息化过程中对专业技术的高水准要求而开发的一系列工程软件</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同时也提供大量设计过程中涉及的数据资料，实现边设计边查询。</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它既是机械设计领域的程序库，又是数据库、资料库。</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用好设计计算部分的资源，可以大大缩短工程设计中的查阅资料和基础计算耗时，且能做到准确无误。</a:t>
            </a:r>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30</a:t>
            </a:fld>
            <a:endParaRPr lang="zh-CN" altLang="en-US"/>
          </a:p>
        </p:txBody>
      </p:sp>
    </p:spTree>
    <p:extLst>
      <p:ext uri="{BB962C8B-B14F-4D97-AF65-F5344CB8AC3E}">
        <p14:creationId xmlns:p14="http://schemas.microsoft.com/office/powerpoint/2010/main" val="426103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下载版设计计算程序可以下载到本机使用，不受网络环境限制。</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这里举例说明下载、安装及使用方法。</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zh-CN" altLang="en-US" sz="1200" b="0" i="0" kern="1200" dirty="0">
                <a:solidFill>
                  <a:schemeClr val="tx1"/>
                </a:solidFill>
                <a:effectLst/>
                <a:latin typeface="+mn-lt"/>
                <a:ea typeface="+mn-ea"/>
                <a:cs typeface="+mn-cs"/>
              </a:rPr>
              <a:t>下载的文件为一个压缩包，包括</a:t>
            </a:r>
            <a:r>
              <a:rPr lang="en-US" altLang="zh-CN" sz="1200" b="0" i="0" kern="1200" dirty="0">
                <a:solidFill>
                  <a:schemeClr val="tx1"/>
                </a:solidFill>
                <a:effectLst/>
                <a:latin typeface="+mn-lt"/>
                <a:ea typeface="+mn-ea"/>
                <a:cs typeface="+mn-cs"/>
              </a:rPr>
              <a:t>BDE</a:t>
            </a:r>
            <a:r>
              <a:rPr lang="zh-CN" altLang="en-US" sz="1200" b="0" i="0" kern="1200" dirty="0">
                <a:solidFill>
                  <a:schemeClr val="tx1"/>
                </a:solidFill>
                <a:effectLst/>
                <a:latin typeface="+mn-lt"/>
                <a:ea typeface="+mn-ea"/>
                <a:cs typeface="+mn-cs"/>
              </a:rPr>
              <a:t>安装程序、</a:t>
            </a:r>
            <a:r>
              <a:rPr lang="zh-CN" altLang="en-US" sz="1200" dirty="0">
                <a:solidFill>
                  <a:srgbClr val="51597B"/>
                </a:solidFill>
              </a:rPr>
              <a:t>渐开线圆柱齿轮传动</a:t>
            </a:r>
            <a:r>
              <a:rPr lang="zh-CN" altLang="en-US" sz="1200" b="0" i="0" kern="1200" dirty="0">
                <a:solidFill>
                  <a:schemeClr val="tx1"/>
                </a:solidFill>
                <a:effectLst/>
                <a:latin typeface="+mn-lt"/>
                <a:ea typeface="+mn-ea"/>
                <a:cs typeface="+mn-cs"/>
              </a:rPr>
              <a:t>设计安装程序及使用说明。</a:t>
            </a:r>
            <a:endParaRPr lang="en-US" altLang="zh-TW" dirty="0"/>
          </a:p>
          <a:p>
            <a:pPr marL="171450" lvl="0" indent="-171450">
              <a:lnSpc>
                <a:spcPct val="150000"/>
              </a:lnSpc>
              <a:buFont typeface="Wingdings" pitchFamily="2" charset="2"/>
              <a:buChar char="Ø"/>
            </a:pPr>
            <a:endParaRPr lang="en-US" altLang="zh-CN" sz="1200" dirty="0">
              <a:solidFill>
                <a:srgbClr val="51597B"/>
              </a:solidFill>
            </a:endParaRPr>
          </a:p>
          <a:p>
            <a:r>
              <a:rPr lang="en-US" altLang="zh-CN" dirty="0"/>
              <a:t>BDE</a:t>
            </a:r>
            <a:r>
              <a:rPr lang="zh-CN" altLang="en-US" dirty="0"/>
              <a:t>数据库引擎，按照</a:t>
            </a:r>
            <a:r>
              <a:rPr lang="zh-CN" altLang="zh-CN" sz="1200" kern="1200" dirty="0">
                <a:solidFill>
                  <a:schemeClr val="tx1"/>
                </a:solidFill>
                <a:effectLst/>
                <a:latin typeface="+mn-lt"/>
                <a:ea typeface="+mn-ea"/>
                <a:cs typeface="+mn-cs"/>
              </a:rPr>
              <a:t>操作系统</a:t>
            </a:r>
            <a:r>
              <a:rPr lang="en-US" altLang="zh-CN" sz="1200" kern="1200" dirty="0">
                <a:solidFill>
                  <a:schemeClr val="tx1"/>
                </a:solidFill>
                <a:effectLst/>
                <a:latin typeface="+mn-lt"/>
                <a:ea typeface="+mn-ea"/>
                <a:cs typeface="+mn-cs"/>
              </a:rPr>
              <a:t>32</a:t>
            </a:r>
            <a:r>
              <a:rPr lang="zh-CN" altLang="en-US" sz="1200" kern="1200" dirty="0">
                <a:solidFill>
                  <a:schemeClr val="tx1"/>
                </a:solidFill>
                <a:effectLst/>
                <a:latin typeface="+mn-lt"/>
                <a:ea typeface="+mn-ea"/>
                <a:cs typeface="+mn-cs"/>
              </a:rPr>
              <a:t>位</a:t>
            </a:r>
            <a:r>
              <a:rPr lang="en-US" altLang="zh-CN" sz="1200" kern="1200" dirty="0">
                <a:solidFill>
                  <a:schemeClr val="tx1"/>
                </a:solidFill>
                <a:effectLst/>
                <a:latin typeface="+mn-lt"/>
                <a:ea typeface="+mn-ea"/>
                <a:cs typeface="+mn-cs"/>
              </a:rPr>
              <a:t>or64</a:t>
            </a:r>
            <a:r>
              <a:rPr lang="zh-CN" altLang="en-US" sz="1200" kern="1200" dirty="0">
                <a:solidFill>
                  <a:schemeClr val="tx1"/>
                </a:solidFill>
                <a:effectLst/>
                <a:latin typeface="+mn-lt"/>
                <a:ea typeface="+mn-ea"/>
                <a:cs typeface="+mn-cs"/>
              </a:rPr>
              <a:t>位选择</a:t>
            </a:r>
            <a:endParaRPr lang="en-US" altLang="zh-CN" dirty="0"/>
          </a:p>
          <a:p>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左侧是设计操作树，随着设计进展逐步显示设计流程，在此提示下，逐步进行设计参数设置及校核等操作，即可完成设计。</a:t>
            </a:r>
          </a:p>
          <a:p>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31</a:t>
            </a:fld>
            <a:endParaRPr lang="zh-CN" altLang="en-US"/>
          </a:p>
        </p:txBody>
      </p:sp>
    </p:spTree>
    <p:extLst>
      <p:ext uri="{BB962C8B-B14F-4D97-AF65-F5344CB8AC3E}">
        <p14:creationId xmlns:p14="http://schemas.microsoft.com/office/powerpoint/2010/main" val="29342362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下载版设计计算程序可以下载到本机使用，不受网络环境限制。</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这里举例说明下载、安装及使用方法。</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zh-CN" altLang="en-US" sz="1200" b="0" i="0" kern="1200" dirty="0">
                <a:solidFill>
                  <a:schemeClr val="tx1"/>
                </a:solidFill>
                <a:effectLst/>
                <a:latin typeface="+mn-lt"/>
                <a:ea typeface="+mn-ea"/>
                <a:cs typeface="+mn-cs"/>
              </a:rPr>
              <a:t>下载的文件为一个压缩包，包括</a:t>
            </a:r>
            <a:r>
              <a:rPr lang="en-US" altLang="zh-CN" sz="1200" b="0" i="0" kern="1200" dirty="0">
                <a:solidFill>
                  <a:schemeClr val="tx1"/>
                </a:solidFill>
                <a:effectLst/>
                <a:latin typeface="+mn-lt"/>
                <a:ea typeface="+mn-ea"/>
                <a:cs typeface="+mn-cs"/>
              </a:rPr>
              <a:t>BDE</a:t>
            </a:r>
            <a:r>
              <a:rPr lang="zh-CN" altLang="en-US" sz="1200" b="0" i="0" kern="1200" dirty="0">
                <a:solidFill>
                  <a:schemeClr val="tx1"/>
                </a:solidFill>
                <a:effectLst/>
                <a:latin typeface="+mn-lt"/>
                <a:ea typeface="+mn-ea"/>
                <a:cs typeface="+mn-cs"/>
              </a:rPr>
              <a:t>安装程序、</a:t>
            </a:r>
            <a:r>
              <a:rPr lang="zh-CN" altLang="en-US" sz="1200" dirty="0">
                <a:solidFill>
                  <a:srgbClr val="51597B"/>
                </a:solidFill>
              </a:rPr>
              <a:t>渐开线圆柱齿轮传动</a:t>
            </a:r>
            <a:r>
              <a:rPr lang="zh-CN" altLang="en-US" sz="1200" b="0" i="0" kern="1200" dirty="0">
                <a:solidFill>
                  <a:schemeClr val="tx1"/>
                </a:solidFill>
                <a:effectLst/>
                <a:latin typeface="+mn-lt"/>
                <a:ea typeface="+mn-ea"/>
                <a:cs typeface="+mn-cs"/>
              </a:rPr>
              <a:t>设计安装程序及使用说明。</a:t>
            </a:r>
            <a:endParaRPr lang="en-US" altLang="zh-TW" dirty="0"/>
          </a:p>
          <a:p>
            <a:pPr marL="171450" lvl="0" indent="-171450">
              <a:lnSpc>
                <a:spcPct val="150000"/>
              </a:lnSpc>
              <a:buFont typeface="Wingdings" pitchFamily="2" charset="2"/>
              <a:buChar char="Ø"/>
            </a:pPr>
            <a:endParaRPr lang="en-US" altLang="zh-CN" sz="1200" dirty="0">
              <a:solidFill>
                <a:srgbClr val="51597B"/>
              </a:solidFill>
            </a:endParaRPr>
          </a:p>
          <a:p>
            <a:r>
              <a:rPr lang="en-US" altLang="zh-CN" dirty="0"/>
              <a:t>BDE</a:t>
            </a:r>
            <a:r>
              <a:rPr lang="zh-CN" altLang="en-US" dirty="0"/>
              <a:t>数据库引擎，按照</a:t>
            </a:r>
            <a:r>
              <a:rPr lang="zh-CN" altLang="zh-CN" sz="1200" kern="1200" dirty="0">
                <a:solidFill>
                  <a:schemeClr val="tx1"/>
                </a:solidFill>
                <a:effectLst/>
                <a:latin typeface="+mn-lt"/>
                <a:ea typeface="+mn-ea"/>
                <a:cs typeface="+mn-cs"/>
              </a:rPr>
              <a:t>操作系统</a:t>
            </a:r>
            <a:r>
              <a:rPr lang="en-US" altLang="zh-CN" sz="1200" kern="1200" dirty="0">
                <a:solidFill>
                  <a:schemeClr val="tx1"/>
                </a:solidFill>
                <a:effectLst/>
                <a:latin typeface="+mn-lt"/>
                <a:ea typeface="+mn-ea"/>
                <a:cs typeface="+mn-cs"/>
              </a:rPr>
              <a:t>32</a:t>
            </a:r>
            <a:r>
              <a:rPr lang="zh-CN" altLang="en-US" sz="1200" kern="1200" dirty="0">
                <a:solidFill>
                  <a:schemeClr val="tx1"/>
                </a:solidFill>
                <a:effectLst/>
                <a:latin typeface="+mn-lt"/>
                <a:ea typeface="+mn-ea"/>
                <a:cs typeface="+mn-cs"/>
              </a:rPr>
              <a:t>位</a:t>
            </a:r>
            <a:r>
              <a:rPr lang="en-US" altLang="zh-CN" sz="1200" kern="1200" dirty="0">
                <a:solidFill>
                  <a:schemeClr val="tx1"/>
                </a:solidFill>
                <a:effectLst/>
                <a:latin typeface="+mn-lt"/>
                <a:ea typeface="+mn-ea"/>
                <a:cs typeface="+mn-cs"/>
              </a:rPr>
              <a:t>or64</a:t>
            </a:r>
            <a:r>
              <a:rPr lang="zh-CN" altLang="en-US" sz="1200" kern="1200" dirty="0">
                <a:solidFill>
                  <a:schemeClr val="tx1"/>
                </a:solidFill>
                <a:effectLst/>
                <a:latin typeface="+mn-lt"/>
                <a:ea typeface="+mn-ea"/>
                <a:cs typeface="+mn-cs"/>
              </a:rPr>
              <a:t>位选择</a:t>
            </a:r>
            <a:endParaRPr lang="en-US" altLang="zh-CN" dirty="0"/>
          </a:p>
          <a:p>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左侧是设计操作树，随着设计进展逐步显示设计流程，在此提示下，逐步进行设计参数设置及校核等操作，即可完成设计。</a:t>
            </a:r>
          </a:p>
          <a:p>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32</a:t>
            </a:fld>
            <a:endParaRPr lang="zh-CN" altLang="en-US"/>
          </a:p>
        </p:txBody>
      </p:sp>
    </p:spTree>
    <p:extLst>
      <p:ext uri="{BB962C8B-B14F-4D97-AF65-F5344CB8AC3E}">
        <p14:creationId xmlns:p14="http://schemas.microsoft.com/office/powerpoint/2010/main" val="2442473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51597B"/>
                </a:solidFill>
                <a:latin typeface="+mn-ea"/>
                <a:cs typeface="+mn-ea"/>
              </a:rPr>
              <a:t>CIDP</a:t>
            </a:r>
            <a:r>
              <a:rPr lang="zh-CN" altLang="en-US" sz="1200" dirty="0">
                <a:solidFill>
                  <a:srgbClr val="51597B"/>
                </a:solidFill>
                <a:latin typeface="+mn-ea"/>
                <a:cs typeface="+mn-ea"/>
              </a:rPr>
              <a:t>平台正是这样一个</a:t>
            </a:r>
            <a:r>
              <a:rPr lang="zh-CN" altLang="en-US" sz="1200" kern="1200" dirty="0">
                <a:solidFill>
                  <a:schemeClr val="tx1"/>
                </a:solidFill>
                <a:effectLst/>
                <a:latin typeface="+mn-lt"/>
                <a:ea typeface="+mn-ea"/>
                <a:cs typeface="+mn-cs"/>
              </a:rPr>
              <a:t>以化工社为依托，全面整合了出版社优秀的内容资源、作者资源和编辑资源而建立起来的专注于机械制造领域的</a:t>
            </a:r>
            <a:r>
              <a:rPr lang="zh-CN" altLang="zh-CN" sz="1200" kern="1200" dirty="0">
                <a:solidFill>
                  <a:schemeClr val="tx1"/>
                </a:solidFill>
                <a:effectLst/>
                <a:latin typeface="+mn-lt"/>
                <a:ea typeface="+mn-ea"/>
                <a:cs typeface="+mn-cs"/>
              </a:rPr>
              <a:t>数字资源平台</a:t>
            </a:r>
            <a:r>
              <a:rPr lang="zh-CN" altLang="en-US" sz="1200" kern="1200" dirty="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a:p>
            <a:pPr marL="0" lvl="0" indent="0" algn="just">
              <a:lnSpc>
                <a:spcPct val="130000"/>
              </a:lnSpc>
              <a:buFont typeface="Wingdings" pitchFamily="2" charset="2"/>
              <a:buNone/>
              <a:defRPr/>
            </a:pPr>
            <a:r>
              <a:rPr lang="zh-CN" altLang="zh-CN" sz="1200" kern="1200" dirty="0">
                <a:solidFill>
                  <a:schemeClr val="tx1"/>
                </a:solidFill>
                <a:effectLst/>
                <a:latin typeface="+mn-lt"/>
                <a:ea typeface="+mn-ea"/>
                <a:cs typeface="+mn-cs"/>
              </a:rPr>
              <a:t>它继承和保持了化工社专业出版严谨、权威、可信赖的高品质，</a:t>
            </a:r>
            <a:endParaRPr lang="en-US" altLang="zh-CN" sz="1200" dirty="0">
              <a:solidFill>
                <a:srgbClr val="51597B"/>
              </a:solidFill>
              <a:latin typeface="+mn-ea"/>
              <a:cs typeface="+mn-ea"/>
              <a:sym typeface="+mn-lt"/>
            </a:endParaRPr>
          </a:p>
          <a:p>
            <a:pPr marL="171450" indent="-171450" algn="just">
              <a:lnSpc>
                <a:spcPct val="130000"/>
              </a:lnSpc>
              <a:buFont typeface="Wingdings" pitchFamily="2" charset="2"/>
              <a:buChar char="Ø"/>
              <a:defRPr/>
            </a:pPr>
            <a:r>
              <a:rPr lang="zh-CN" altLang="en-US" sz="1200" dirty="0">
                <a:solidFill>
                  <a:srgbClr val="51597B"/>
                </a:solidFill>
                <a:latin typeface="+mn-ea"/>
                <a:cs typeface="+mn-ea"/>
                <a:sym typeface="+mn-lt"/>
              </a:rPr>
              <a:t>以</a:t>
            </a:r>
            <a:r>
              <a:rPr lang="zh-CN" altLang="en-US" sz="1200" dirty="0">
                <a:solidFill>
                  <a:srgbClr val="51597B"/>
                </a:solidFill>
                <a:latin typeface="+mn-ea"/>
                <a:cs typeface="+mn-ea"/>
              </a:rPr>
              <a:t>化工社</a:t>
            </a:r>
            <a:r>
              <a:rPr lang="en-US" altLang="zh-CN" sz="1200" dirty="0">
                <a:solidFill>
                  <a:srgbClr val="51597B"/>
                </a:solidFill>
                <a:latin typeface="+mn-ea"/>
                <a:cs typeface="+mn-ea"/>
              </a:rPr>
              <a:t>70</a:t>
            </a:r>
            <a:r>
              <a:rPr lang="zh-CN" altLang="en-US" sz="1200" dirty="0">
                <a:solidFill>
                  <a:srgbClr val="51597B"/>
                </a:solidFill>
                <a:latin typeface="+mn-ea"/>
                <a:cs typeface="+mn-ea"/>
              </a:rPr>
              <a:t>年来积累的专业出版资源和项目成果为</a:t>
            </a:r>
            <a:r>
              <a:rPr lang="zh-CN" altLang="en-US" sz="1200" b="1" dirty="0">
                <a:solidFill>
                  <a:srgbClr val="51597B"/>
                </a:solidFill>
                <a:latin typeface="+mn-ea"/>
                <a:cs typeface="+mn-ea"/>
              </a:rPr>
              <a:t>基础；</a:t>
            </a:r>
            <a:endParaRPr lang="en-US" altLang="zh-CN" sz="1200" b="1" dirty="0">
              <a:solidFill>
                <a:srgbClr val="51597B"/>
              </a:solidFill>
              <a:latin typeface="+mn-ea"/>
              <a:cs typeface="+mn-ea"/>
            </a:endParaRPr>
          </a:p>
          <a:p>
            <a:pPr marL="171450" indent="-171450" algn="just">
              <a:lnSpc>
                <a:spcPct val="130000"/>
              </a:lnSpc>
              <a:buFont typeface="Wingdings" pitchFamily="2" charset="2"/>
              <a:buChar char="Ø"/>
              <a:defRPr/>
            </a:pPr>
            <a:r>
              <a:rPr lang="zh-CN" altLang="en-US" sz="1200" dirty="0">
                <a:solidFill>
                  <a:srgbClr val="51597B"/>
                </a:solidFill>
                <a:latin typeface="+mn-ea"/>
                <a:cs typeface="+mn-ea"/>
              </a:rPr>
              <a:t>以近千名签约专家及学者提供的源源不断的内容资源为</a:t>
            </a:r>
            <a:r>
              <a:rPr lang="zh-CN" altLang="en-US" sz="1200" b="1" dirty="0">
                <a:solidFill>
                  <a:srgbClr val="51597B"/>
                </a:solidFill>
                <a:latin typeface="+mn-ea"/>
                <a:cs typeface="+mn-ea"/>
              </a:rPr>
              <a:t>保障；</a:t>
            </a:r>
            <a:endParaRPr lang="en-US" altLang="zh-CN" sz="1200" b="1" dirty="0">
              <a:solidFill>
                <a:srgbClr val="51597B"/>
              </a:solidFill>
              <a:latin typeface="+mn-ea"/>
              <a:cs typeface="+mn-ea"/>
            </a:endParaRPr>
          </a:p>
          <a:p>
            <a:pPr marL="171450" indent="-171450" algn="just">
              <a:lnSpc>
                <a:spcPct val="130000"/>
              </a:lnSpc>
              <a:buFont typeface="Wingdings" pitchFamily="2" charset="2"/>
              <a:buChar char="Ø"/>
              <a:defRPr/>
            </a:pPr>
            <a:r>
              <a:rPr lang="zh-CN" altLang="en-US" sz="1200" dirty="0">
                <a:solidFill>
                  <a:srgbClr val="51597B"/>
                </a:solidFill>
                <a:latin typeface="+mn-ea"/>
                <a:cs typeface="+mn-ea"/>
              </a:rPr>
              <a:t>以我国制造业在长期设计制造过程中形成的海量信息资源为</a:t>
            </a:r>
            <a:r>
              <a:rPr lang="zh-CN" altLang="en-US" sz="1200" b="1" dirty="0">
                <a:solidFill>
                  <a:srgbClr val="51597B"/>
                </a:solidFill>
                <a:latin typeface="+mn-ea"/>
                <a:cs typeface="+mn-ea"/>
              </a:rPr>
              <a:t>对象；</a:t>
            </a:r>
            <a:endParaRPr lang="en-US" altLang="zh-CN" sz="1200" b="1" dirty="0">
              <a:solidFill>
                <a:srgbClr val="51597B"/>
              </a:solidFill>
              <a:latin typeface="+mn-ea"/>
              <a:cs typeface="+mn-ea"/>
            </a:endParaRPr>
          </a:p>
          <a:p>
            <a:pPr marL="171450" indent="-171450" algn="just">
              <a:lnSpc>
                <a:spcPct val="130000"/>
              </a:lnSpc>
              <a:buFont typeface="Wingdings" pitchFamily="2" charset="2"/>
              <a:buChar char="Ø"/>
              <a:defRPr/>
            </a:pPr>
            <a:r>
              <a:rPr lang="zh-CN" altLang="en-US" sz="1200" dirty="0">
                <a:solidFill>
                  <a:srgbClr val="51597B"/>
                </a:solidFill>
                <a:latin typeface="+mn-ea"/>
                <a:cs typeface="+mn-ea"/>
              </a:rPr>
              <a:t>以互联网搜索、阅读、下载、计算、音视频服务为</a:t>
            </a:r>
            <a:r>
              <a:rPr lang="zh-CN" altLang="en-US" sz="1200" b="1" dirty="0">
                <a:solidFill>
                  <a:srgbClr val="51597B"/>
                </a:solidFill>
                <a:latin typeface="+mn-ea"/>
                <a:cs typeface="+mn-ea"/>
              </a:rPr>
              <a:t>核心。</a:t>
            </a:r>
            <a:endParaRPr lang="zh-CN" altLang="en-US" sz="1200" b="1" dirty="0">
              <a:solidFill>
                <a:srgbClr val="51597B"/>
              </a:solidFill>
              <a:latin typeface="+mn-ea"/>
              <a:cs typeface="+mn-ea"/>
              <a:sym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b="1"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为不同类型的专业用户提供精准的数字化信息服务。</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C64A18AA-B604-4B52-9FD8-F3271755629C}" type="slidenum">
              <a:rPr lang="zh-CN" altLang="en-US" smtClean="0"/>
              <a:pPr/>
              <a:t>5</a:t>
            </a:fld>
            <a:endParaRPr lang="zh-CN" altLang="en-US"/>
          </a:p>
        </p:txBody>
      </p:sp>
    </p:spTree>
    <p:extLst>
      <p:ext uri="{BB962C8B-B14F-4D97-AF65-F5344CB8AC3E}">
        <p14:creationId xmlns:p14="http://schemas.microsoft.com/office/powerpoint/2010/main" val="40546765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下载版设计计算程序可以下载到本机使用，不受网络环境限制。</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这里举例说明下载、安装及使用方法。</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zh-CN" altLang="en-US" sz="1200" b="0" i="0" kern="1200" dirty="0">
                <a:solidFill>
                  <a:schemeClr val="tx1"/>
                </a:solidFill>
                <a:effectLst/>
                <a:latin typeface="+mn-lt"/>
                <a:ea typeface="+mn-ea"/>
                <a:cs typeface="+mn-cs"/>
              </a:rPr>
              <a:t>下载的文件为一个压缩包，包括</a:t>
            </a:r>
            <a:r>
              <a:rPr lang="en-US" altLang="zh-CN" sz="1200" b="0" i="0" kern="1200" dirty="0">
                <a:solidFill>
                  <a:schemeClr val="tx1"/>
                </a:solidFill>
                <a:effectLst/>
                <a:latin typeface="+mn-lt"/>
                <a:ea typeface="+mn-ea"/>
                <a:cs typeface="+mn-cs"/>
              </a:rPr>
              <a:t>BDE</a:t>
            </a:r>
            <a:r>
              <a:rPr lang="zh-CN" altLang="en-US" sz="1200" b="0" i="0" kern="1200" dirty="0">
                <a:solidFill>
                  <a:schemeClr val="tx1"/>
                </a:solidFill>
                <a:effectLst/>
                <a:latin typeface="+mn-lt"/>
                <a:ea typeface="+mn-ea"/>
                <a:cs typeface="+mn-cs"/>
              </a:rPr>
              <a:t>安装程序、</a:t>
            </a:r>
            <a:r>
              <a:rPr lang="zh-CN" altLang="en-US" sz="1200" dirty="0">
                <a:solidFill>
                  <a:srgbClr val="51597B"/>
                </a:solidFill>
              </a:rPr>
              <a:t>渐开线圆柱齿轮传动</a:t>
            </a:r>
            <a:r>
              <a:rPr lang="zh-CN" altLang="en-US" sz="1200" b="0" i="0" kern="1200" dirty="0">
                <a:solidFill>
                  <a:schemeClr val="tx1"/>
                </a:solidFill>
                <a:effectLst/>
                <a:latin typeface="+mn-lt"/>
                <a:ea typeface="+mn-ea"/>
                <a:cs typeface="+mn-cs"/>
              </a:rPr>
              <a:t>设计安装程序及使用说明。</a:t>
            </a:r>
            <a:endParaRPr lang="en-US" altLang="zh-TW" dirty="0"/>
          </a:p>
          <a:p>
            <a:pPr marL="171450" lvl="0" indent="-171450">
              <a:lnSpc>
                <a:spcPct val="150000"/>
              </a:lnSpc>
              <a:buFont typeface="Wingdings" pitchFamily="2" charset="2"/>
              <a:buChar char="Ø"/>
            </a:pPr>
            <a:endParaRPr lang="en-US" altLang="zh-CN" sz="1200" dirty="0">
              <a:solidFill>
                <a:srgbClr val="51597B"/>
              </a:solidFill>
            </a:endParaRPr>
          </a:p>
          <a:p>
            <a:r>
              <a:rPr lang="en-US" altLang="zh-CN" dirty="0"/>
              <a:t>BDE</a:t>
            </a:r>
            <a:r>
              <a:rPr lang="zh-CN" altLang="en-US" dirty="0"/>
              <a:t>数据库引擎，按照</a:t>
            </a:r>
            <a:r>
              <a:rPr lang="zh-CN" altLang="zh-CN" sz="1200" kern="1200" dirty="0">
                <a:solidFill>
                  <a:schemeClr val="tx1"/>
                </a:solidFill>
                <a:effectLst/>
                <a:latin typeface="+mn-lt"/>
                <a:ea typeface="+mn-ea"/>
                <a:cs typeface="+mn-cs"/>
              </a:rPr>
              <a:t>操作系统</a:t>
            </a:r>
            <a:r>
              <a:rPr lang="en-US" altLang="zh-CN" sz="1200" kern="1200" dirty="0">
                <a:solidFill>
                  <a:schemeClr val="tx1"/>
                </a:solidFill>
                <a:effectLst/>
                <a:latin typeface="+mn-lt"/>
                <a:ea typeface="+mn-ea"/>
                <a:cs typeface="+mn-cs"/>
              </a:rPr>
              <a:t>32</a:t>
            </a:r>
            <a:r>
              <a:rPr lang="zh-CN" altLang="en-US" sz="1200" kern="1200" dirty="0">
                <a:solidFill>
                  <a:schemeClr val="tx1"/>
                </a:solidFill>
                <a:effectLst/>
                <a:latin typeface="+mn-lt"/>
                <a:ea typeface="+mn-ea"/>
                <a:cs typeface="+mn-cs"/>
              </a:rPr>
              <a:t>位</a:t>
            </a:r>
            <a:r>
              <a:rPr lang="en-US" altLang="zh-CN" sz="1200" kern="1200" dirty="0">
                <a:solidFill>
                  <a:schemeClr val="tx1"/>
                </a:solidFill>
                <a:effectLst/>
                <a:latin typeface="+mn-lt"/>
                <a:ea typeface="+mn-ea"/>
                <a:cs typeface="+mn-cs"/>
              </a:rPr>
              <a:t>or64</a:t>
            </a:r>
            <a:r>
              <a:rPr lang="zh-CN" altLang="en-US" sz="1200" kern="1200" dirty="0">
                <a:solidFill>
                  <a:schemeClr val="tx1"/>
                </a:solidFill>
                <a:effectLst/>
                <a:latin typeface="+mn-lt"/>
                <a:ea typeface="+mn-ea"/>
                <a:cs typeface="+mn-cs"/>
              </a:rPr>
              <a:t>位选择</a:t>
            </a:r>
            <a:endParaRPr lang="en-US" altLang="zh-CN" dirty="0"/>
          </a:p>
          <a:p>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左侧是设计操作树，随着设计进展逐步显示设计流程，在此提示下，逐步进行设计参数设置及校核等操作，即可完成设计。</a:t>
            </a:r>
          </a:p>
          <a:p>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33</a:t>
            </a:fld>
            <a:endParaRPr lang="zh-CN" altLang="en-US"/>
          </a:p>
        </p:txBody>
      </p:sp>
    </p:spTree>
    <p:extLst>
      <p:ext uri="{BB962C8B-B14F-4D97-AF65-F5344CB8AC3E}">
        <p14:creationId xmlns:p14="http://schemas.microsoft.com/office/powerpoint/2010/main" val="186437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34</a:t>
            </a:fld>
            <a:endParaRPr lang="zh-CN" altLang="en-US"/>
          </a:p>
        </p:txBody>
      </p:sp>
    </p:spTree>
    <p:extLst>
      <p:ext uri="{BB962C8B-B14F-4D97-AF65-F5344CB8AC3E}">
        <p14:creationId xmlns:p14="http://schemas.microsoft.com/office/powerpoint/2010/main" val="3159608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集成的查询功能方便查询相关公式与数据。</a:t>
            </a:r>
            <a:r>
              <a:rPr lang="zh-CN" altLang="zh-CN" sz="1200" kern="1200" dirty="0">
                <a:solidFill>
                  <a:schemeClr val="tx1"/>
                </a:solidFill>
                <a:effectLst/>
                <a:latin typeface="+mn-lt"/>
                <a:ea typeface="+mn-ea"/>
                <a:cs typeface="+mn-cs"/>
              </a:rPr>
              <a:t>可以作为数据库单独使用，也可以边设计边查询。</a:t>
            </a:r>
            <a:endParaRPr lang="zh-CN" altLang="en-US" dirty="0"/>
          </a:p>
          <a:p>
            <a:endParaRPr lang="en-US" altLang="zh-CN" dirty="0"/>
          </a:p>
          <a:p>
            <a:r>
              <a:rPr lang="zh-CN" altLang="en-US" dirty="0"/>
              <a:t>若有时间可进行实例演示。</a:t>
            </a:r>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35</a:t>
            </a:fld>
            <a:endParaRPr lang="zh-CN" altLang="en-US"/>
          </a:p>
        </p:txBody>
      </p:sp>
    </p:spTree>
    <p:extLst>
      <p:ext uri="{BB962C8B-B14F-4D97-AF65-F5344CB8AC3E}">
        <p14:creationId xmlns:p14="http://schemas.microsoft.com/office/powerpoint/2010/main" val="28962645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在线机械设计计算工具简单易用，</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只需在左侧目录树中选择计算工具后，根据程序提示，逐步输入各项参数，</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即可得到详细的计算过程以及结果。</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计算说明书中的文字可以直接选中复制，拷贝到自己的文件中。</a:t>
            </a:r>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36</a:t>
            </a:fld>
            <a:endParaRPr lang="zh-CN" altLang="en-US"/>
          </a:p>
        </p:txBody>
      </p:sp>
    </p:spTree>
    <p:extLst>
      <p:ext uri="{BB962C8B-B14F-4D97-AF65-F5344CB8AC3E}">
        <p14:creationId xmlns:p14="http://schemas.microsoft.com/office/powerpoint/2010/main" val="28962645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实操</a:t>
            </a:r>
          </a:p>
          <a:p>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37</a:t>
            </a:fld>
            <a:endParaRPr lang="zh-CN" altLang="en-US"/>
          </a:p>
        </p:txBody>
      </p:sp>
    </p:spTree>
    <p:extLst>
      <p:ext uri="{BB962C8B-B14F-4D97-AF65-F5344CB8AC3E}">
        <p14:creationId xmlns:p14="http://schemas.microsoft.com/office/powerpoint/2010/main" val="1240449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最后一个板块为电子图书板块</a:t>
            </a:r>
          </a:p>
          <a:p>
            <a:r>
              <a:rPr lang="zh-CN" altLang="en-US" dirty="0"/>
              <a:t>按照专业领域以目录树形式展示，可以按分类查找；</a:t>
            </a:r>
            <a:endParaRPr lang="en-US" altLang="zh-CN" dirty="0"/>
          </a:p>
          <a:p>
            <a:r>
              <a:rPr lang="zh-CN" altLang="en-US" dirty="0"/>
              <a:t>也可以通过</a:t>
            </a:r>
            <a:r>
              <a:rPr lang="en-US" altLang="zh-CN" dirty="0"/>
              <a:t>CIDP</a:t>
            </a:r>
            <a:r>
              <a:rPr lang="zh-CN" altLang="en-US" dirty="0"/>
              <a:t>平台的搜索功能和高级搜索功能，设置书名、作者、书号等关键字检索目标图书。</a:t>
            </a:r>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38</a:t>
            </a:fld>
            <a:endParaRPr lang="zh-CN" altLang="en-US"/>
          </a:p>
        </p:txBody>
      </p:sp>
    </p:spTree>
    <p:extLst>
      <p:ext uri="{BB962C8B-B14F-4D97-AF65-F5344CB8AC3E}">
        <p14:creationId xmlns:p14="http://schemas.microsoft.com/office/powerpoint/2010/main" val="2154961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打开图书详情页，分三个区域展示相关信息</a:t>
            </a:r>
            <a:r>
              <a:rPr lang="zh-CN" altLang="en-US" sz="1200" kern="1200" dirty="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中部为图书主要内容的简要介绍及读者对象信息。</a:t>
            </a:r>
            <a:endParaRPr lang="en-US" altLang="zh-CN"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页面下方链接了与本书类似领域的图书，方便全</a:t>
            </a:r>
            <a:r>
              <a:rPr lang="zh-CN" altLang="en-US" sz="1200" kern="1200" dirty="0">
                <a:solidFill>
                  <a:schemeClr val="tx1"/>
                </a:solidFill>
                <a:effectLst/>
                <a:latin typeface="+mn-lt"/>
                <a:ea typeface="+mn-ea"/>
                <a:cs typeface="+mn-cs"/>
              </a:rPr>
              <a:t>面</a:t>
            </a:r>
            <a:r>
              <a:rPr lang="zh-CN" altLang="zh-CN" sz="1200" kern="1200" dirty="0">
                <a:solidFill>
                  <a:schemeClr val="tx1"/>
                </a:solidFill>
                <a:effectLst/>
                <a:latin typeface="+mn-lt"/>
                <a:ea typeface="+mn-ea"/>
                <a:cs typeface="+mn-cs"/>
              </a:rPr>
              <a:t>学习</a:t>
            </a:r>
            <a:r>
              <a:rPr lang="zh-CN" altLang="en-US" sz="1200" kern="1200" dirty="0">
                <a:solidFill>
                  <a:schemeClr val="tx1"/>
                </a:solidFill>
                <a:effectLst/>
                <a:latin typeface="+mn-lt"/>
                <a:ea typeface="+mn-ea"/>
                <a:cs typeface="+mn-cs"/>
              </a:rPr>
              <a:t>相关知识</a:t>
            </a:r>
            <a:r>
              <a:rPr lang="zh-CN" altLang="zh-CN" sz="1200" kern="1200" dirty="0">
                <a:solidFill>
                  <a:schemeClr val="tx1"/>
                </a:solidFill>
                <a:effectLst/>
                <a:latin typeface="+mn-lt"/>
                <a:ea typeface="+mn-ea"/>
                <a:cs typeface="+mn-cs"/>
              </a:rPr>
              <a:t>。</a:t>
            </a:r>
          </a:p>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39</a:t>
            </a:fld>
            <a:endParaRPr lang="zh-CN" altLang="en-US"/>
          </a:p>
        </p:txBody>
      </p:sp>
    </p:spTree>
    <p:extLst>
      <p:ext uri="{BB962C8B-B14F-4D97-AF65-F5344CB8AC3E}">
        <p14:creationId xmlns:p14="http://schemas.microsoft.com/office/powerpoint/2010/main" val="11988767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40</a:t>
            </a:fld>
            <a:endParaRPr lang="zh-CN" altLang="en-US"/>
          </a:p>
        </p:txBody>
      </p:sp>
    </p:spTree>
    <p:extLst>
      <p:ext uri="{BB962C8B-B14F-4D97-AF65-F5344CB8AC3E}">
        <p14:creationId xmlns:p14="http://schemas.microsoft.com/office/powerpoint/2010/main" val="36226752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电子书阅读界面左侧有两个箭头</a:t>
            </a:r>
          </a:p>
          <a:p>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41</a:t>
            </a:fld>
            <a:endParaRPr lang="zh-CN" altLang="en-US"/>
          </a:p>
        </p:txBody>
      </p:sp>
    </p:spTree>
    <p:extLst>
      <p:ext uri="{BB962C8B-B14F-4D97-AF65-F5344CB8AC3E}">
        <p14:creationId xmlns:p14="http://schemas.microsoft.com/office/powerpoint/2010/main" val="37205421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一个箭头为目录，在阅读时可以直接跳转</a:t>
            </a:r>
            <a:endParaRPr lang="zh-TW" altLang="en-US" dirty="0"/>
          </a:p>
          <a:p>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42</a:t>
            </a:fld>
            <a:endParaRPr lang="zh-CN" altLang="en-US"/>
          </a:p>
        </p:txBody>
      </p:sp>
    </p:spTree>
    <p:extLst>
      <p:ext uri="{BB962C8B-B14F-4D97-AF65-F5344CB8AC3E}">
        <p14:creationId xmlns:p14="http://schemas.microsoft.com/office/powerpoint/2010/main" val="1569675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以系统、科学、专业的视角，分析梳理制造业各方面的知识，形成六大核心板块。</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C64A18AA-B604-4B52-9FD8-F3271755629C}" type="slidenum">
              <a:rPr lang="zh-CN" altLang="en-US" smtClean="0"/>
              <a:pPr/>
              <a:t>6</a:t>
            </a:fld>
            <a:endParaRPr lang="zh-CN" altLang="en-US"/>
          </a:p>
        </p:txBody>
      </p:sp>
    </p:spTree>
    <p:extLst>
      <p:ext uri="{BB962C8B-B14F-4D97-AF65-F5344CB8AC3E}">
        <p14:creationId xmlns:p14="http://schemas.microsoft.com/office/powerpoint/2010/main" val="40546765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阅读界面上方可以选择单页或双页显示，也可以复制电子书中的文本内容。</a:t>
            </a:r>
          </a:p>
          <a:p>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43</a:t>
            </a:fld>
            <a:endParaRPr lang="zh-CN" altLang="en-US"/>
          </a:p>
        </p:txBody>
      </p:sp>
    </p:spTree>
    <p:extLst>
      <p:ext uri="{BB962C8B-B14F-4D97-AF65-F5344CB8AC3E}">
        <p14:creationId xmlns:p14="http://schemas.microsoft.com/office/powerpoint/2010/main" val="35539349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还具备查询功能，右上角放大镜检索关键字，可在左侧弹出包含搜索内容的全部页面，点击左侧搜索结果也可以直接进行跳转。</a:t>
            </a:r>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44</a:t>
            </a:fld>
            <a:endParaRPr lang="zh-CN" altLang="en-US"/>
          </a:p>
        </p:txBody>
      </p:sp>
    </p:spTree>
    <p:extLst>
      <p:ext uri="{BB962C8B-B14F-4D97-AF65-F5344CB8AC3E}">
        <p14:creationId xmlns:p14="http://schemas.microsoft.com/office/powerpoint/2010/main" val="10262581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45</a:t>
            </a:fld>
            <a:endParaRPr lang="zh-CN" altLang="en-US"/>
          </a:p>
        </p:txBody>
      </p:sp>
    </p:spTree>
    <p:extLst>
      <p:ext uri="{BB962C8B-B14F-4D97-AF65-F5344CB8AC3E}">
        <p14:creationId xmlns:p14="http://schemas.microsoft.com/office/powerpoint/2010/main" val="32482315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所谓时空：时间上，指提供</a:t>
            </a:r>
            <a:r>
              <a:rPr lang="en-US" altLang="zh-CN" dirty="0"/>
              <a:t>7*24</a:t>
            </a:r>
            <a:r>
              <a:rPr lang="zh-CN" altLang="en-US" dirty="0"/>
              <a:t>小时不间断的平台服务；空间上，校内校外皆可访问，且权限相同。</a:t>
            </a:r>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46</a:t>
            </a:fld>
            <a:endParaRPr lang="zh-CN" altLang="en-US"/>
          </a:p>
        </p:txBody>
      </p:sp>
    </p:spTree>
    <p:extLst>
      <p:ext uri="{BB962C8B-B14F-4D97-AF65-F5344CB8AC3E}">
        <p14:creationId xmlns:p14="http://schemas.microsoft.com/office/powerpoint/2010/main" val="11420500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47</a:t>
            </a:fld>
            <a:endParaRPr lang="zh-CN" altLang="en-US"/>
          </a:p>
        </p:txBody>
      </p:sp>
    </p:spTree>
    <p:extLst>
      <p:ext uri="{BB962C8B-B14F-4D97-AF65-F5344CB8AC3E}">
        <p14:creationId xmlns:p14="http://schemas.microsoft.com/office/powerpoint/2010/main" val="39067778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（重点）在“您好！”右侧</a:t>
            </a:r>
            <a:r>
              <a:rPr lang="en-US" altLang="zh-CN" dirty="0"/>
              <a:t>,</a:t>
            </a:r>
            <a:r>
              <a:rPr lang="zh-CN" altLang="en-US" dirty="0"/>
              <a:t>“切换”左侧，现在的截图显示为“化学工业出版社”识别为公司的</a:t>
            </a:r>
            <a:r>
              <a:rPr lang="en-US" altLang="zh-CN" dirty="0" err="1"/>
              <a:t>ip</a:t>
            </a:r>
            <a:r>
              <a:rPr lang="zh-CN" altLang="en-US" dirty="0"/>
              <a:t>地址，（可以替换图片为在学校</a:t>
            </a:r>
            <a:r>
              <a:rPr lang="en-US" altLang="zh-CN" dirty="0" err="1"/>
              <a:t>ip</a:t>
            </a:r>
            <a:r>
              <a:rPr lang="zh-CN" altLang="en-US" dirty="0"/>
              <a:t>下的截图）若在校园网环境下会识别显示为“</a:t>
            </a:r>
            <a:r>
              <a:rPr lang="en-US" altLang="zh-CN" dirty="0"/>
              <a:t>xx</a:t>
            </a:r>
            <a:r>
              <a:rPr lang="zh-CN" altLang="en-US" dirty="0"/>
              <a:t>大学”，此时点击切换进入登录注册页面。</a:t>
            </a:r>
          </a:p>
          <a:p>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49</a:t>
            </a:fld>
            <a:endParaRPr lang="zh-CN" altLang="en-US"/>
          </a:p>
        </p:txBody>
      </p:sp>
    </p:spTree>
    <p:extLst>
      <p:ext uri="{BB962C8B-B14F-4D97-AF65-F5344CB8AC3E}">
        <p14:creationId xmlns:p14="http://schemas.microsoft.com/office/powerpoint/2010/main" val="21268828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CIDP</a:t>
            </a:r>
            <a:r>
              <a:rPr lang="zh-CN" altLang="en-US" sz="1200" b="0" i="0" kern="1200" dirty="0">
                <a:solidFill>
                  <a:schemeClr val="tx1"/>
                </a:solidFill>
                <a:effectLst/>
                <a:latin typeface="+mn-lt"/>
                <a:ea typeface="+mn-ea"/>
                <a:cs typeface="+mn-cs"/>
              </a:rPr>
              <a:t>制造业数字资源平台已在</a:t>
            </a:r>
            <a:r>
              <a:rPr lang="en-US" altLang="zh-CN" sz="1200" b="0" i="0" kern="1200" dirty="0">
                <a:solidFill>
                  <a:schemeClr val="tx1"/>
                </a:solidFill>
                <a:effectLst/>
                <a:latin typeface="+mn-lt"/>
                <a:ea typeface="+mn-ea"/>
                <a:cs typeface="+mn-cs"/>
              </a:rPr>
              <a:t>CARSI</a:t>
            </a:r>
            <a:r>
              <a:rPr lang="zh-CN" altLang="en-US" sz="1200" b="0" i="0" kern="1200" dirty="0">
                <a:solidFill>
                  <a:schemeClr val="tx1"/>
                </a:solidFill>
                <a:effectLst/>
                <a:latin typeface="+mn-lt"/>
                <a:ea typeface="+mn-ea"/>
                <a:cs typeface="+mn-cs"/>
              </a:rPr>
              <a:t>平台上线。</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若您所在学校已加入</a:t>
            </a:r>
            <a:r>
              <a:rPr lang="en-US" altLang="zh-CN" sz="1200" b="0" i="0" kern="1200" dirty="0">
                <a:solidFill>
                  <a:schemeClr val="tx1"/>
                </a:solidFill>
                <a:effectLst/>
                <a:latin typeface="+mn-lt"/>
                <a:ea typeface="+mn-ea"/>
                <a:cs typeface="+mn-cs"/>
              </a:rPr>
              <a:t>CARSI</a:t>
            </a:r>
            <a:r>
              <a:rPr lang="zh-CN" altLang="en-US" sz="1200" b="0" i="0" kern="1200" dirty="0">
                <a:solidFill>
                  <a:schemeClr val="tx1"/>
                </a:solidFill>
                <a:effectLst/>
                <a:latin typeface="+mn-lt"/>
                <a:ea typeface="+mn-ea"/>
                <a:cs typeface="+mn-cs"/>
              </a:rPr>
              <a:t>联盟，您在校外也可以使用校园网账号直接访问</a:t>
            </a:r>
            <a:r>
              <a:rPr lang="en-US" altLang="zh-CN" sz="1200" b="0" i="0" kern="1200" dirty="0">
                <a:solidFill>
                  <a:schemeClr val="tx1"/>
                </a:solidFill>
                <a:effectLst/>
                <a:latin typeface="+mn-lt"/>
                <a:ea typeface="+mn-ea"/>
                <a:cs typeface="+mn-cs"/>
              </a:rPr>
              <a:t>CIDP</a:t>
            </a:r>
            <a:r>
              <a:rPr lang="zh-CN" altLang="en-US" sz="1200" b="0" i="0" kern="1200" dirty="0">
                <a:solidFill>
                  <a:schemeClr val="tx1"/>
                </a:solidFill>
                <a:effectLst/>
                <a:latin typeface="+mn-lt"/>
                <a:ea typeface="+mn-ea"/>
                <a:cs typeface="+mn-cs"/>
              </a:rPr>
              <a:t>平台。</a:t>
            </a:r>
            <a:endParaRPr lang="zh-CN" altLang="en-US" dirty="0"/>
          </a:p>
        </p:txBody>
      </p:sp>
      <p:sp>
        <p:nvSpPr>
          <p:cNvPr id="4" name="灯片编号占位符 3"/>
          <p:cNvSpPr>
            <a:spLocks noGrp="1"/>
          </p:cNvSpPr>
          <p:nvPr>
            <p:ph type="sldNum" sz="quarter" idx="10"/>
          </p:nvPr>
        </p:nvSpPr>
        <p:spPr/>
        <p:txBody>
          <a:bodyPr/>
          <a:lstStyle/>
          <a:p>
            <a:fld id="{C64A18AA-B604-4B52-9FD8-F3271755629C}" type="slidenum">
              <a:rPr lang="zh-CN" altLang="en-US" smtClean="0"/>
              <a:pPr/>
              <a:t>52</a:t>
            </a:fld>
            <a:endParaRPr lang="zh-CN" altLang="en-US"/>
          </a:p>
        </p:txBody>
      </p:sp>
    </p:spTree>
    <p:extLst>
      <p:ext uri="{BB962C8B-B14F-4D97-AF65-F5344CB8AC3E}">
        <p14:creationId xmlns:p14="http://schemas.microsoft.com/office/powerpoint/2010/main" val="29672528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CIDP</a:t>
            </a:r>
            <a:r>
              <a:rPr lang="zh-CN" altLang="en-US" sz="1200" b="0" i="0" kern="1200" dirty="0">
                <a:solidFill>
                  <a:schemeClr val="tx1"/>
                </a:solidFill>
                <a:effectLst/>
                <a:latin typeface="+mn-lt"/>
                <a:ea typeface="+mn-ea"/>
                <a:cs typeface="+mn-cs"/>
              </a:rPr>
              <a:t>制造业数字资源平台已在</a:t>
            </a:r>
            <a:r>
              <a:rPr lang="en-US" altLang="zh-CN" sz="1200" b="0" i="0" kern="1200" dirty="0">
                <a:solidFill>
                  <a:schemeClr val="tx1"/>
                </a:solidFill>
                <a:effectLst/>
                <a:latin typeface="+mn-lt"/>
                <a:ea typeface="+mn-ea"/>
                <a:cs typeface="+mn-cs"/>
              </a:rPr>
              <a:t>CARSI</a:t>
            </a:r>
            <a:r>
              <a:rPr lang="zh-CN" altLang="en-US" sz="1200" b="0" i="0" kern="1200" dirty="0">
                <a:solidFill>
                  <a:schemeClr val="tx1"/>
                </a:solidFill>
                <a:effectLst/>
                <a:latin typeface="+mn-lt"/>
                <a:ea typeface="+mn-ea"/>
                <a:cs typeface="+mn-cs"/>
              </a:rPr>
              <a:t>平台上线。</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若您所在学校已加入</a:t>
            </a:r>
            <a:r>
              <a:rPr lang="en-US" altLang="zh-CN" sz="1200" b="0" i="0" kern="1200" dirty="0">
                <a:solidFill>
                  <a:schemeClr val="tx1"/>
                </a:solidFill>
                <a:effectLst/>
                <a:latin typeface="+mn-lt"/>
                <a:ea typeface="+mn-ea"/>
                <a:cs typeface="+mn-cs"/>
              </a:rPr>
              <a:t>CARSI</a:t>
            </a:r>
            <a:r>
              <a:rPr lang="zh-CN" altLang="en-US" sz="1200" b="0" i="0" kern="1200" dirty="0">
                <a:solidFill>
                  <a:schemeClr val="tx1"/>
                </a:solidFill>
                <a:effectLst/>
                <a:latin typeface="+mn-lt"/>
                <a:ea typeface="+mn-ea"/>
                <a:cs typeface="+mn-cs"/>
              </a:rPr>
              <a:t>联盟，您在校外也可以使用校园网账号直接访问</a:t>
            </a:r>
            <a:r>
              <a:rPr lang="en-US" altLang="zh-CN" sz="1200" b="0" i="0" kern="1200" dirty="0">
                <a:solidFill>
                  <a:schemeClr val="tx1"/>
                </a:solidFill>
                <a:effectLst/>
                <a:latin typeface="+mn-lt"/>
                <a:ea typeface="+mn-ea"/>
                <a:cs typeface="+mn-cs"/>
              </a:rPr>
              <a:t>CIDP</a:t>
            </a:r>
            <a:r>
              <a:rPr lang="zh-CN" altLang="en-US" sz="1200" b="0" i="0" kern="1200" dirty="0">
                <a:solidFill>
                  <a:schemeClr val="tx1"/>
                </a:solidFill>
                <a:effectLst/>
                <a:latin typeface="+mn-lt"/>
                <a:ea typeface="+mn-ea"/>
                <a:cs typeface="+mn-cs"/>
              </a:rPr>
              <a:t>平台。</a:t>
            </a:r>
            <a:endParaRPr lang="zh-CN" altLang="en-US" dirty="0"/>
          </a:p>
        </p:txBody>
      </p:sp>
      <p:sp>
        <p:nvSpPr>
          <p:cNvPr id="4" name="灯片编号占位符 3"/>
          <p:cNvSpPr>
            <a:spLocks noGrp="1"/>
          </p:cNvSpPr>
          <p:nvPr>
            <p:ph type="sldNum" sz="quarter" idx="10"/>
          </p:nvPr>
        </p:nvSpPr>
        <p:spPr/>
        <p:txBody>
          <a:bodyPr/>
          <a:lstStyle/>
          <a:p>
            <a:fld id="{C64A18AA-B604-4B52-9FD8-F3271755629C}" type="slidenum">
              <a:rPr lang="zh-CN" altLang="en-US" smtClean="0"/>
              <a:pPr/>
              <a:t>53</a:t>
            </a:fld>
            <a:endParaRPr lang="zh-CN" altLang="en-US"/>
          </a:p>
        </p:txBody>
      </p:sp>
    </p:spTree>
    <p:extLst>
      <p:ext uri="{BB962C8B-B14F-4D97-AF65-F5344CB8AC3E}">
        <p14:creationId xmlns:p14="http://schemas.microsoft.com/office/powerpoint/2010/main" val="29672528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CIDP</a:t>
            </a:r>
            <a:r>
              <a:rPr lang="zh-CN" altLang="en-US" sz="1200" b="0" i="0" kern="1200" dirty="0">
                <a:solidFill>
                  <a:schemeClr val="tx1"/>
                </a:solidFill>
                <a:effectLst/>
                <a:latin typeface="+mn-lt"/>
                <a:ea typeface="+mn-ea"/>
                <a:cs typeface="+mn-cs"/>
              </a:rPr>
              <a:t>制造业数字资源平台已在</a:t>
            </a:r>
            <a:r>
              <a:rPr lang="en-US" altLang="zh-CN" sz="1200" b="0" i="0" kern="1200" dirty="0">
                <a:solidFill>
                  <a:schemeClr val="tx1"/>
                </a:solidFill>
                <a:effectLst/>
                <a:latin typeface="+mn-lt"/>
                <a:ea typeface="+mn-ea"/>
                <a:cs typeface="+mn-cs"/>
              </a:rPr>
              <a:t>CARSI</a:t>
            </a:r>
            <a:r>
              <a:rPr lang="zh-CN" altLang="en-US" sz="1200" b="0" i="0" kern="1200" dirty="0">
                <a:solidFill>
                  <a:schemeClr val="tx1"/>
                </a:solidFill>
                <a:effectLst/>
                <a:latin typeface="+mn-lt"/>
                <a:ea typeface="+mn-ea"/>
                <a:cs typeface="+mn-cs"/>
              </a:rPr>
              <a:t>平台上线。</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若您所在学校已加入</a:t>
            </a:r>
            <a:r>
              <a:rPr lang="en-US" altLang="zh-CN" sz="1200" b="0" i="0" kern="1200" dirty="0">
                <a:solidFill>
                  <a:schemeClr val="tx1"/>
                </a:solidFill>
                <a:effectLst/>
                <a:latin typeface="+mn-lt"/>
                <a:ea typeface="+mn-ea"/>
                <a:cs typeface="+mn-cs"/>
              </a:rPr>
              <a:t>CARSI</a:t>
            </a:r>
            <a:r>
              <a:rPr lang="zh-CN" altLang="en-US" sz="1200" b="0" i="0" kern="1200" dirty="0">
                <a:solidFill>
                  <a:schemeClr val="tx1"/>
                </a:solidFill>
                <a:effectLst/>
                <a:latin typeface="+mn-lt"/>
                <a:ea typeface="+mn-ea"/>
                <a:cs typeface="+mn-cs"/>
              </a:rPr>
              <a:t>联盟，您在校外也可以使用校园网账号直接访问</a:t>
            </a:r>
            <a:r>
              <a:rPr lang="en-US" altLang="zh-CN" sz="1200" b="0" i="0" kern="1200" dirty="0">
                <a:solidFill>
                  <a:schemeClr val="tx1"/>
                </a:solidFill>
                <a:effectLst/>
                <a:latin typeface="+mn-lt"/>
                <a:ea typeface="+mn-ea"/>
                <a:cs typeface="+mn-cs"/>
              </a:rPr>
              <a:t>CIDP</a:t>
            </a:r>
            <a:r>
              <a:rPr lang="zh-CN" altLang="en-US" sz="1200" b="0" i="0" kern="1200" dirty="0">
                <a:solidFill>
                  <a:schemeClr val="tx1"/>
                </a:solidFill>
                <a:effectLst/>
                <a:latin typeface="+mn-lt"/>
                <a:ea typeface="+mn-ea"/>
                <a:cs typeface="+mn-cs"/>
              </a:rPr>
              <a:t>平台。</a:t>
            </a:r>
            <a:endParaRPr lang="zh-CN" altLang="en-US" dirty="0"/>
          </a:p>
        </p:txBody>
      </p:sp>
      <p:sp>
        <p:nvSpPr>
          <p:cNvPr id="4" name="灯片编号占位符 3"/>
          <p:cNvSpPr>
            <a:spLocks noGrp="1"/>
          </p:cNvSpPr>
          <p:nvPr>
            <p:ph type="sldNum" sz="quarter" idx="10"/>
          </p:nvPr>
        </p:nvSpPr>
        <p:spPr/>
        <p:txBody>
          <a:bodyPr/>
          <a:lstStyle/>
          <a:p>
            <a:fld id="{C64A18AA-B604-4B52-9FD8-F3271755629C}" type="slidenum">
              <a:rPr lang="zh-CN" altLang="en-US" smtClean="0"/>
              <a:pPr/>
              <a:t>54</a:t>
            </a:fld>
            <a:endParaRPr lang="zh-CN" altLang="en-US"/>
          </a:p>
        </p:txBody>
      </p:sp>
    </p:spTree>
    <p:extLst>
      <p:ext uri="{BB962C8B-B14F-4D97-AF65-F5344CB8AC3E}">
        <p14:creationId xmlns:p14="http://schemas.microsoft.com/office/powerpoint/2010/main" val="29672528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CIDP</a:t>
            </a:r>
            <a:r>
              <a:rPr lang="zh-CN" altLang="en-US" sz="1200" b="0" i="0" kern="1200" dirty="0">
                <a:solidFill>
                  <a:schemeClr val="tx1"/>
                </a:solidFill>
                <a:effectLst/>
                <a:latin typeface="+mn-lt"/>
                <a:ea typeface="+mn-ea"/>
                <a:cs typeface="+mn-cs"/>
              </a:rPr>
              <a:t>制造业数字资源平台已在</a:t>
            </a:r>
            <a:r>
              <a:rPr lang="en-US" altLang="zh-CN" sz="1200" b="0" i="0" kern="1200" dirty="0">
                <a:solidFill>
                  <a:schemeClr val="tx1"/>
                </a:solidFill>
                <a:effectLst/>
                <a:latin typeface="+mn-lt"/>
                <a:ea typeface="+mn-ea"/>
                <a:cs typeface="+mn-cs"/>
              </a:rPr>
              <a:t>CARSI</a:t>
            </a:r>
            <a:r>
              <a:rPr lang="zh-CN" altLang="en-US" sz="1200" b="0" i="0" kern="1200" dirty="0">
                <a:solidFill>
                  <a:schemeClr val="tx1"/>
                </a:solidFill>
                <a:effectLst/>
                <a:latin typeface="+mn-lt"/>
                <a:ea typeface="+mn-ea"/>
                <a:cs typeface="+mn-cs"/>
              </a:rPr>
              <a:t>平台上线。</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若您所在学校已加入</a:t>
            </a:r>
            <a:r>
              <a:rPr lang="en-US" altLang="zh-CN" sz="1200" b="0" i="0" kern="1200" dirty="0">
                <a:solidFill>
                  <a:schemeClr val="tx1"/>
                </a:solidFill>
                <a:effectLst/>
                <a:latin typeface="+mn-lt"/>
                <a:ea typeface="+mn-ea"/>
                <a:cs typeface="+mn-cs"/>
              </a:rPr>
              <a:t>CARSI</a:t>
            </a:r>
            <a:r>
              <a:rPr lang="zh-CN" altLang="en-US" sz="1200" b="0" i="0" kern="1200" dirty="0">
                <a:solidFill>
                  <a:schemeClr val="tx1"/>
                </a:solidFill>
                <a:effectLst/>
                <a:latin typeface="+mn-lt"/>
                <a:ea typeface="+mn-ea"/>
                <a:cs typeface="+mn-cs"/>
              </a:rPr>
              <a:t>联盟，您在校外也可以使用校园网账号直接访问</a:t>
            </a:r>
            <a:r>
              <a:rPr lang="en-US" altLang="zh-CN" sz="1200" b="0" i="0" kern="1200" dirty="0">
                <a:solidFill>
                  <a:schemeClr val="tx1"/>
                </a:solidFill>
                <a:effectLst/>
                <a:latin typeface="+mn-lt"/>
                <a:ea typeface="+mn-ea"/>
                <a:cs typeface="+mn-cs"/>
              </a:rPr>
              <a:t>CIDP</a:t>
            </a:r>
            <a:r>
              <a:rPr lang="zh-CN" altLang="en-US" sz="1200" b="0" i="0" kern="1200" dirty="0">
                <a:solidFill>
                  <a:schemeClr val="tx1"/>
                </a:solidFill>
                <a:effectLst/>
                <a:latin typeface="+mn-lt"/>
                <a:ea typeface="+mn-ea"/>
                <a:cs typeface="+mn-cs"/>
              </a:rPr>
              <a:t>平台。</a:t>
            </a:r>
            <a:endParaRPr lang="zh-CN" altLang="en-US" dirty="0"/>
          </a:p>
        </p:txBody>
      </p:sp>
      <p:sp>
        <p:nvSpPr>
          <p:cNvPr id="4" name="灯片编号占位符 3"/>
          <p:cNvSpPr>
            <a:spLocks noGrp="1"/>
          </p:cNvSpPr>
          <p:nvPr>
            <p:ph type="sldNum" sz="quarter" idx="10"/>
          </p:nvPr>
        </p:nvSpPr>
        <p:spPr/>
        <p:txBody>
          <a:bodyPr/>
          <a:lstStyle/>
          <a:p>
            <a:fld id="{C64A18AA-B604-4B52-9FD8-F3271755629C}" type="slidenum">
              <a:rPr lang="zh-CN" altLang="en-US" smtClean="0"/>
              <a:pPr/>
              <a:t>55</a:t>
            </a:fld>
            <a:endParaRPr lang="zh-CN" altLang="en-US"/>
          </a:p>
        </p:txBody>
      </p:sp>
    </p:spTree>
    <p:extLst>
      <p:ext uri="{BB962C8B-B14F-4D97-AF65-F5344CB8AC3E}">
        <p14:creationId xmlns:p14="http://schemas.microsoft.com/office/powerpoint/2010/main" val="2967252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各个板块专业分类精细，</a:t>
            </a:r>
            <a:r>
              <a:rPr lang="zh-CN" altLang="en-US" dirty="0"/>
              <a:t>采用多级目录树结构，分类清晰，简明易用。</a:t>
            </a:r>
            <a:endParaRPr lang="zh-TW" altLang="en-US" dirty="0"/>
          </a:p>
          <a:p>
            <a:endParaRPr lang="zh-CN" altLang="en-US" dirty="0"/>
          </a:p>
        </p:txBody>
      </p:sp>
      <p:sp>
        <p:nvSpPr>
          <p:cNvPr id="4" name="灯片编号占位符 3"/>
          <p:cNvSpPr>
            <a:spLocks noGrp="1"/>
          </p:cNvSpPr>
          <p:nvPr>
            <p:ph type="sldNum" sz="quarter" idx="10"/>
          </p:nvPr>
        </p:nvSpPr>
        <p:spPr/>
        <p:txBody>
          <a:bodyPr/>
          <a:lstStyle/>
          <a:p>
            <a:fld id="{C64A18AA-B604-4B52-9FD8-F3271755629C}" type="slidenum">
              <a:rPr lang="zh-CN" altLang="en-US" smtClean="0"/>
              <a:pPr/>
              <a:t>7</a:t>
            </a:fld>
            <a:endParaRPr lang="zh-CN" altLang="en-US"/>
          </a:p>
        </p:txBody>
      </p:sp>
    </p:spTree>
    <p:extLst>
      <p:ext uri="{BB962C8B-B14F-4D97-AF65-F5344CB8AC3E}">
        <p14:creationId xmlns:p14="http://schemas.microsoft.com/office/powerpoint/2010/main" val="40546765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64A18AA-B604-4B52-9FD8-F3271755629C}" type="slidenum">
              <a:rPr lang="zh-CN" altLang="en-US" smtClean="0"/>
              <a:pPr/>
              <a:t>57</a:t>
            </a:fld>
            <a:endParaRPr lang="zh-CN" altLang="en-US"/>
          </a:p>
        </p:txBody>
      </p:sp>
    </p:spTree>
    <p:extLst>
      <p:ext uri="{BB962C8B-B14F-4D97-AF65-F5344CB8AC3E}">
        <p14:creationId xmlns:p14="http://schemas.microsoft.com/office/powerpoint/2010/main" val="29672528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知识单元可以通过逐级分类找到，也可以使用搜索功能找到。</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如在网页右上角搜索栏中输入关键词，选择相应板块即可。</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也可以使用高级搜索功能，可以具体到板块搜索，也可以选择“标题”“摘要”“关键词”等搜索范围。</a:t>
            </a:r>
            <a:br>
              <a:rPr lang="en-US" altLang="zh-CN" dirty="0"/>
            </a:b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演示搜索“柔性制造系统”“</a:t>
            </a:r>
            <a:r>
              <a:rPr lang="zh-CN" altLang="en-US" dirty="0">
                <a:effectLst/>
              </a:rPr>
              <a:t>陈俊钊</a:t>
            </a:r>
            <a:r>
              <a:rPr lang="zh-CN" altLang="en-US" dirty="0"/>
              <a:t>”</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先不讲</a:t>
            </a:r>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58</a:t>
            </a:fld>
            <a:endParaRPr lang="zh-CN" altLang="en-US"/>
          </a:p>
        </p:txBody>
      </p:sp>
    </p:spTree>
    <p:extLst>
      <p:ext uri="{BB962C8B-B14F-4D97-AF65-F5344CB8AC3E}">
        <p14:creationId xmlns:p14="http://schemas.microsoft.com/office/powerpoint/2010/main" val="3430912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64A18AA-B604-4B52-9FD8-F3271755629C}" type="slidenum">
              <a:rPr lang="zh-CN" altLang="en-US" smtClean="0"/>
              <a:pPr/>
              <a:t>59</a:t>
            </a:fld>
            <a:endParaRPr lang="zh-CN" altLang="en-US"/>
          </a:p>
        </p:txBody>
      </p:sp>
    </p:spTree>
    <p:extLst>
      <p:ext uri="{BB962C8B-B14F-4D97-AF65-F5344CB8AC3E}">
        <p14:creationId xmlns:p14="http://schemas.microsoft.com/office/powerpoint/2010/main" val="29672528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期望此</a:t>
            </a:r>
            <a:r>
              <a:rPr lang="en-US" altLang="zh-CN" dirty="0"/>
              <a:t>ppt</a:t>
            </a:r>
            <a:r>
              <a:rPr lang="zh-CN" altLang="en-US" dirty="0"/>
              <a:t>及</a:t>
            </a:r>
            <a:r>
              <a:rPr lang="en-US" altLang="zh-CN" dirty="0"/>
              <a:t>CIDP</a:t>
            </a:r>
            <a:r>
              <a:rPr lang="zh-CN" altLang="en-US" dirty="0"/>
              <a:t>制造业数字资源平台对专业师生有所帮助。</a:t>
            </a:r>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60</a:t>
            </a:fld>
            <a:endParaRPr lang="zh-CN" altLang="en-US"/>
          </a:p>
        </p:txBody>
      </p:sp>
    </p:spTree>
    <p:extLst>
      <p:ext uri="{BB962C8B-B14F-4D97-AF65-F5344CB8AC3E}">
        <p14:creationId xmlns:p14="http://schemas.microsoft.com/office/powerpoint/2010/main" val="1236459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平台知识采用富媒体表现形式，不仅有文字、表格、图片、</a:t>
            </a:r>
            <a:r>
              <a:rPr lang="en-US" altLang="zh-CN" sz="1200" b="0" i="0" kern="1200" dirty="0" err="1">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教学资源、</a:t>
            </a:r>
            <a:r>
              <a:rPr lang="en-US" altLang="zh-CN" sz="1200" kern="1200" dirty="0">
                <a:solidFill>
                  <a:schemeClr val="tx1"/>
                </a:solidFill>
                <a:effectLst/>
                <a:latin typeface="+mn-lt"/>
                <a:ea typeface="+mn-ea"/>
                <a:cs typeface="+mn-cs"/>
              </a:rPr>
              <a:t>2D/3D</a:t>
            </a:r>
            <a:r>
              <a:rPr lang="zh-CN" altLang="zh-CN" sz="1200" kern="1200" dirty="0">
                <a:solidFill>
                  <a:schemeClr val="tx1"/>
                </a:solidFill>
                <a:effectLst/>
                <a:latin typeface="+mn-lt"/>
                <a:ea typeface="+mn-ea"/>
                <a:cs typeface="+mn-cs"/>
              </a:rPr>
              <a:t>图</a:t>
            </a:r>
            <a:r>
              <a:rPr lang="zh-CN" altLang="en-US" sz="1200" b="0" i="0" kern="1200" dirty="0">
                <a:solidFill>
                  <a:schemeClr val="tx1"/>
                </a:solidFill>
                <a:effectLst/>
                <a:latin typeface="+mn-lt"/>
                <a:ea typeface="+mn-ea"/>
                <a:cs typeface="+mn-cs"/>
              </a:rPr>
              <a:t>，获得与纸质书类似的阅读体验，</a:t>
            </a:r>
            <a:r>
              <a:rPr lang="zh-CN" altLang="zh-CN" sz="1200" kern="1200" dirty="0">
                <a:solidFill>
                  <a:schemeClr val="tx1"/>
                </a:solidFill>
                <a:effectLst/>
                <a:latin typeface="+mn-lt"/>
                <a:ea typeface="+mn-ea"/>
                <a:cs typeface="+mn-cs"/>
              </a:rPr>
              <a:t>而且还有</a:t>
            </a:r>
            <a:r>
              <a:rPr lang="en-US" altLang="zh-CN" sz="1200" kern="1200" dirty="0">
                <a:solidFill>
                  <a:schemeClr val="tx1"/>
                </a:solidFill>
                <a:effectLst/>
                <a:latin typeface="+mn-lt"/>
                <a:ea typeface="+mn-ea"/>
                <a:cs typeface="+mn-cs"/>
              </a:rPr>
              <a:t>3D</a:t>
            </a:r>
            <a:r>
              <a:rPr lang="zh-CN" altLang="zh-CN" sz="1200" kern="1200" dirty="0">
                <a:solidFill>
                  <a:schemeClr val="tx1"/>
                </a:solidFill>
                <a:effectLst/>
                <a:latin typeface="+mn-lt"/>
                <a:ea typeface="+mn-ea"/>
                <a:cs typeface="+mn-cs"/>
              </a:rPr>
              <a:t>模型、</a:t>
            </a:r>
            <a:r>
              <a:rPr lang="zh-CN" altLang="en-US" sz="1200" b="0" i="0" kern="1200" dirty="0">
                <a:solidFill>
                  <a:schemeClr val="tx1"/>
                </a:solidFill>
                <a:effectLst/>
                <a:latin typeface="+mn-lt"/>
                <a:ea typeface="+mn-ea"/>
                <a:cs typeface="+mn-cs"/>
              </a:rPr>
              <a:t>音视频和机械设计计算小工具功能化资源。</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并利用大数据分析和挖掘技术，将不同板块中、不同形式的内容资源进行了跨形态的知识关联。</a:t>
            </a:r>
            <a:endParaRPr lang="en-US" altLang="zh-CN"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提升用户体验。</a:t>
            </a:r>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8</a:t>
            </a:fld>
            <a:endParaRPr lang="zh-CN" altLang="en-US"/>
          </a:p>
        </p:txBody>
      </p:sp>
    </p:spTree>
    <p:extLst>
      <p:ext uri="{BB962C8B-B14F-4D97-AF65-F5344CB8AC3E}">
        <p14:creationId xmlns:p14="http://schemas.microsoft.com/office/powerpoint/2010/main" val="3467793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CIDP</a:t>
            </a:r>
            <a:r>
              <a:rPr lang="zh-CN" altLang="en-US" dirty="0"/>
              <a:t>的内容资源具有鲜明的特点</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CIDP</a:t>
            </a:r>
            <a:r>
              <a:rPr lang="zh-CN" altLang="en-US" dirty="0"/>
              <a:t>内容权威准确，便于各位老师同学安心使用。</a:t>
            </a:r>
          </a:p>
          <a:p>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平台各板块内容</a:t>
            </a:r>
            <a:r>
              <a:rPr lang="zh-CN" altLang="zh-CN" sz="1200" b="1" kern="1200" dirty="0">
                <a:solidFill>
                  <a:schemeClr val="tx1"/>
                </a:solidFill>
                <a:effectLst/>
                <a:latin typeface="+mn-lt"/>
                <a:ea typeface="+mn-ea"/>
                <a:cs typeface="+mn-cs"/>
              </a:rPr>
              <a:t>丰富、实用</a:t>
            </a:r>
            <a:endParaRPr lang="en-US" altLang="zh-CN"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0" kern="1200" dirty="0">
                <a:solidFill>
                  <a:schemeClr val="tx1"/>
                </a:solidFill>
                <a:effectLst/>
                <a:latin typeface="+mn-lt"/>
                <a:ea typeface="+mn-ea"/>
                <a:cs typeface="+mn-cs"/>
              </a:rPr>
              <a:t>值得一提的是，平台中的内容是动态更新的，这意味着用户可以随时获取最新的知识资源和技术进展，保持与制造领域的同步发展。</a:t>
            </a:r>
            <a:endParaRPr lang="zh-TW" altLang="en-US" b="0"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9</a:t>
            </a:fld>
            <a:endParaRPr lang="zh-CN" altLang="en-US"/>
          </a:p>
        </p:txBody>
      </p:sp>
    </p:spTree>
    <p:extLst>
      <p:ext uri="{BB962C8B-B14F-4D97-AF65-F5344CB8AC3E}">
        <p14:creationId xmlns:p14="http://schemas.microsoft.com/office/powerpoint/2010/main" val="1227512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平台在建设过程中获得了多个政府的支持项目，</a:t>
            </a:r>
            <a:r>
              <a:rPr lang="en-US" altLang="zh-CN" dirty="0"/>
              <a:t>2324</a:t>
            </a:r>
            <a:r>
              <a:rPr lang="zh-CN" altLang="en-US" dirty="0"/>
              <a:t>万元</a:t>
            </a:r>
          </a:p>
          <a:p>
            <a:r>
              <a:rPr lang="zh-CN" altLang="en-US" dirty="0"/>
              <a:t>为平台内容资源建设和功能开发、完善提供了极大的助力！</a:t>
            </a:r>
            <a:endParaRPr lang="zh-TW" altLang="en-US"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10</a:t>
            </a:fld>
            <a:endParaRPr lang="zh-CN" altLang="en-US"/>
          </a:p>
        </p:txBody>
      </p:sp>
    </p:spTree>
    <p:extLst>
      <p:ext uri="{BB962C8B-B14F-4D97-AF65-F5344CB8AC3E}">
        <p14:creationId xmlns:p14="http://schemas.microsoft.com/office/powerpoint/2010/main" val="644859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CIDP</a:t>
            </a:r>
            <a:r>
              <a:rPr lang="zh-CN" altLang="zh-CN" sz="1200" kern="1200" dirty="0">
                <a:solidFill>
                  <a:schemeClr val="tx1"/>
                </a:solidFill>
                <a:effectLst/>
                <a:latin typeface="+mn-lt"/>
                <a:ea typeface="+mn-ea"/>
                <a:cs typeface="+mn-cs"/>
              </a:rPr>
              <a:t>平台也获得了出版行业的认可，在第八届中华优秀出版物奖评选活动中荣获“音像电子类出版物奖”正奖。</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中华优秀出版物奖是国家级大奖，与中国出版政府奖、“五个一工程”奖并列为业界三大奖。</a:t>
            </a:r>
            <a:endParaRPr lang="en-US" altLang="zh-CN" sz="1200" kern="1200" dirty="0">
              <a:solidFill>
                <a:schemeClr val="tx1"/>
              </a:solidFill>
              <a:effectLst/>
              <a:latin typeface="+mn-lt"/>
              <a:ea typeface="+mn-ea"/>
              <a:cs typeface="+mn-cs"/>
            </a:endParaRPr>
          </a:p>
          <a:p>
            <a:endParaRPr lang="en-US" altLang="zh-CN" baseline="0" dirty="0"/>
          </a:p>
        </p:txBody>
      </p:sp>
      <p:sp>
        <p:nvSpPr>
          <p:cNvPr id="4" name="灯片编号占位符 3"/>
          <p:cNvSpPr>
            <a:spLocks noGrp="1"/>
          </p:cNvSpPr>
          <p:nvPr>
            <p:ph type="sldNum" sz="quarter" idx="5"/>
          </p:nvPr>
        </p:nvSpPr>
        <p:spPr/>
        <p:txBody>
          <a:bodyPr/>
          <a:lstStyle/>
          <a:p>
            <a:fld id="{C64A18AA-B604-4B52-9FD8-F3271755629C}" type="slidenum">
              <a:rPr lang="zh-CN" altLang="en-US" smtClean="0"/>
              <a:pPr/>
              <a:t>11</a:t>
            </a:fld>
            <a:endParaRPr lang="zh-CN" altLang="en-US"/>
          </a:p>
        </p:txBody>
      </p:sp>
    </p:spTree>
    <p:extLst>
      <p:ext uri="{BB962C8B-B14F-4D97-AF65-F5344CB8AC3E}">
        <p14:creationId xmlns:p14="http://schemas.microsoft.com/office/powerpoint/2010/main" val="1647777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hihan">
    <p:spTree>
      <p:nvGrpSpPr>
        <p:cNvPr id="1" name=""/>
        <p:cNvGrpSpPr/>
        <p:nvPr/>
      </p:nvGrpSpPr>
      <p:grpSpPr>
        <a:xfrm>
          <a:off x="0" y="0"/>
          <a:ext cx="0" cy="0"/>
          <a:chOff x="0" y="0"/>
          <a:chExt cx="0" cy="0"/>
        </a:xfrm>
      </p:grpSpPr>
      <p:sp>
        <p:nvSpPr>
          <p:cNvPr id="3" name="矩形 2"/>
          <p:cNvSpPr/>
          <p:nvPr userDrawn="1"/>
        </p:nvSpPr>
        <p:spPr>
          <a:xfrm>
            <a:off x="13868778" y="15403675"/>
            <a:ext cx="775136" cy="246221"/>
          </a:xfrm>
          <a:prstGeom prst="rect">
            <a:avLst/>
          </a:prstGeom>
        </p:spPr>
        <p:txBody>
          <a:bodyPr wrap="square">
            <a:spAutoFit/>
          </a:bodyPr>
          <a:lstStyle/>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defTabSz="914400"/>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pPr defTabSz="914400"/>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defTabSz="914400"/>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pPr defTabSz="914400"/>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pPr defTabSz="914400"/>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pPr defTabSz="914400"/>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pPr defTabSz="914400"/>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defTabSz="914400"/>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6BAFD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481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EE4B4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5048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67B2B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281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ECBF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388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320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51597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224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6BAFD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7755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EE4B4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7755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67B2B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7755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ECBF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7755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hihan">
    <p:spTree>
      <p:nvGrpSpPr>
        <p:cNvPr id="1" name=""/>
        <p:cNvGrpSpPr/>
        <p:nvPr/>
      </p:nvGrpSpPr>
      <p:grpSpPr>
        <a:xfrm>
          <a:off x="0" y="0"/>
          <a:ext cx="0" cy="0"/>
          <a:chOff x="0" y="0"/>
          <a:chExt cx="0" cy="0"/>
        </a:xfrm>
      </p:grpSpPr>
      <p:sp>
        <p:nvSpPr>
          <p:cNvPr id="3" name="矩形 2"/>
          <p:cNvSpPr/>
          <p:nvPr userDrawn="1"/>
        </p:nvSpPr>
        <p:spPr>
          <a:xfrm>
            <a:off x="13868778" y="15403675"/>
            <a:ext cx="775136" cy="246221"/>
          </a:xfrm>
          <a:prstGeom prst="rect">
            <a:avLst/>
          </a:prstGeom>
        </p:spPr>
        <p:txBody>
          <a:bodyPr wrap="square">
            <a:spAutoFit/>
          </a:bodyPr>
          <a:lstStyle/>
          <a:p>
            <a:pPr defTabSz="914400"/>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pPr defTabSz="914400"/>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pPr defTabSz="914400"/>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pPr defTabSz="914400"/>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pPr defTabSz="914400"/>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pPr defTabSz="914400"/>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pPr defTabSz="914400"/>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pPr defTabSz="914400"/>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p>
          <a:p>
            <a:pPr defTabSz="914400"/>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pPr defTabSz="914400"/>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842125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51597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620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67" r:id="rId2"/>
    <p:sldLayoutId id="2147493462" r:id="rId3"/>
    <p:sldLayoutId id="2147493463" r:id="rId4"/>
    <p:sldLayoutId id="2147493464" r:id="rId5"/>
    <p:sldLayoutId id="2147493465" r:id="rId6"/>
    <p:sldLayoutId id="2147493466"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417905"/>
      </p:ext>
    </p:extLst>
  </p:cSld>
  <p:clrMap bg1="lt1" tx1="dk1" bg2="lt2" tx2="dk2" accent1="accent1" accent2="accent2" accent3="accent3" accent4="accent4" accent5="accent5" accent6="accent6" hlink="hlink" folHlink="folHlink"/>
  <p:sldLayoutIdLst>
    <p:sldLayoutId id="2147493469" r:id="rId1"/>
    <p:sldLayoutId id="2147493470" r:id="rId2"/>
    <p:sldLayoutId id="2147493471" r:id="rId3"/>
    <p:sldLayoutId id="2147493472" r:id="rId4"/>
    <p:sldLayoutId id="2147493473" r:id="rId5"/>
    <p:sldLayoutId id="2147493474"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cidp.com.cn/web/Part/bce6db585df14713ac2152885abc1cda"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hyperlink" Target="https://www.cidp.com.cn/"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mp.weixin.qq.com/s/AqJ_FvsvjS5SHM35_dE9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4.png"/><Relationship Id="rId5" Type="http://schemas.openxmlformats.org/officeDocument/2006/relationships/hyperlink" Target="https://wwwcidp.com.cn/" TargetMode="External"/><Relationship Id="rId4"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6.png"/><Relationship Id="rId5" Type="http://schemas.openxmlformats.org/officeDocument/2006/relationships/notesSlide" Target="../notesSlides/notesSlide44.xml"/><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cidp.com.cn/"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s://www.cidp.com.cn/" TargetMode="External"/><Relationship Id="rId7"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4F70E21-2019-AE6A-0932-234EF1B5B4AA}"/>
              </a:ext>
            </a:extLst>
          </p:cNvPr>
          <p:cNvPicPr>
            <a:picLocks noChangeAspect="1"/>
          </p:cNvPicPr>
          <p:nvPr/>
        </p:nvPicPr>
        <p:blipFill>
          <a:blip r:embed="rId2"/>
          <a:stretch>
            <a:fillRect/>
          </a:stretch>
        </p:blipFill>
        <p:spPr>
          <a:xfrm>
            <a:off x="10637" y="0"/>
            <a:ext cx="9122725"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sp>
        <p:nvSpPr>
          <p:cNvPr id="8" name="矩形 7"/>
          <p:cNvSpPr/>
          <p:nvPr/>
        </p:nvSpPr>
        <p:spPr>
          <a:xfrm>
            <a:off x="5707377" y="170759"/>
            <a:ext cx="1785355" cy="707000"/>
          </a:xfrm>
          <a:prstGeom prst="rect">
            <a:avLst/>
          </a:prstGeom>
          <a:solidFill>
            <a:srgbClr val="6BAFD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 lastClr="FFFFFF"/>
              </a:solidFill>
              <a:effectLst/>
              <a:uLnTx/>
              <a:uFillTx/>
              <a:latin typeface="Arial"/>
              <a:ea typeface="微软雅黑"/>
              <a:cs typeface="+mn-cs"/>
            </a:endParaRPr>
          </a:p>
        </p:txBody>
      </p:sp>
      <p:sp>
        <p:nvSpPr>
          <p:cNvPr id="9" name="矩形 8"/>
          <p:cNvSpPr/>
          <p:nvPr/>
        </p:nvSpPr>
        <p:spPr>
          <a:xfrm>
            <a:off x="5707377" y="2548852"/>
            <a:ext cx="2428083" cy="707000"/>
          </a:xfrm>
          <a:prstGeom prst="rect">
            <a:avLst/>
          </a:prstGeom>
          <a:solidFill>
            <a:srgbClr val="ECBF4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 lastClr="FFFFFF"/>
              </a:solidFill>
              <a:effectLst/>
              <a:uLnTx/>
              <a:uFillTx/>
              <a:latin typeface="Arial"/>
              <a:ea typeface="微软雅黑"/>
              <a:cs typeface="+mn-cs"/>
            </a:endParaRPr>
          </a:p>
        </p:txBody>
      </p:sp>
      <p:sp>
        <p:nvSpPr>
          <p:cNvPr id="10" name="矩形 9"/>
          <p:cNvSpPr/>
          <p:nvPr/>
        </p:nvSpPr>
        <p:spPr>
          <a:xfrm>
            <a:off x="5707377" y="1756155"/>
            <a:ext cx="1785355" cy="707000"/>
          </a:xfrm>
          <a:prstGeom prst="rect">
            <a:avLst/>
          </a:prstGeom>
          <a:solidFill>
            <a:srgbClr val="67B2B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 lastClr="FFFFFF"/>
              </a:solidFill>
              <a:effectLst/>
              <a:uLnTx/>
              <a:uFillTx/>
              <a:latin typeface="Arial"/>
              <a:ea typeface="微软雅黑"/>
              <a:cs typeface="+mn-cs"/>
            </a:endParaRPr>
          </a:p>
        </p:txBody>
      </p:sp>
      <p:sp>
        <p:nvSpPr>
          <p:cNvPr id="11" name="矩形 10"/>
          <p:cNvSpPr/>
          <p:nvPr/>
        </p:nvSpPr>
        <p:spPr>
          <a:xfrm>
            <a:off x="5707374" y="963457"/>
            <a:ext cx="2356668" cy="698219"/>
          </a:xfrm>
          <a:prstGeom prst="rect">
            <a:avLst/>
          </a:prstGeom>
          <a:solidFill>
            <a:srgbClr val="EE4B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 lastClr="FFFFFF"/>
              </a:solidFill>
              <a:effectLst/>
              <a:uLnTx/>
              <a:uFillTx/>
              <a:latin typeface="Arial"/>
              <a:ea typeface="微软雅黑"/>
              <a:cs typeface="+mn-cs"/>
            </a:endParaRPr>
          </a:p>
        </p:txBody>
      </p:sp>
      <p:sp>
        <p:nvSpPr>
          <p:cNvPr id="12" name="矩形 11"/>
          <p:cNvSpPr/>
          <p:nvPr/>
        </p:nvSpPr>
        <p:spPr>
          <a:xfrm>
            <a:off x="879442" y="1069576"/>
            <a:ext cx="2899751" cy="257593"/>
          </a:xfrm>
          <a:prstGeom prst="rect">
            <a:avLst/>
          </a:prstGeom>
          <a:solidFill>
            <a:srgbClr val="6BAFD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 lastClr="FFFFFF"/>
              </a:solidFill>
              <a:effectLst/>
              <a:uLnTx/>
              <a:uFillTx/>
              <a:latin typeface="Arial"/>
              <a:ea typeface="微软雅黑"/>
              <a:cs typeface="+mn-cs"/>
            </a:endParaRPr>
          </a:p>
        </p:txBody>
      </p:sp>
      <p:sp>
        <p:nvSpPr>
          <p:cNvPr id="13" name="矩形 12"/>
          <p:cNvSpPr/>
          <p:nvPr/>
        </p:nvSpPr>
        <p:spPr>
          <a:xfrm>
            <a:off x="1493937" y="1412865"/>
            <a:ext cx="2285254" cy="257593"/>
          </a:xfrm>
          <a:prstGeom prst="rect">
            <a:avLst/>
          </a:prstGeom>
          <a:solidFill>
            <a:srgbClr val="EE4B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 lastClr="FFFFFF"/>
              </a:solidFill>
              <a:effectLst/>
              <a:uLnTx/>
              <a:uFillTx/>
              <a:latin typeface="Arial"/>
              <a:ea typeface="微软雅黑"/>
              <a:cs typeface="+mn-cs"/>
            </a:endParaRPr>
          </a:p>
        </p:txBody>
      </p:sp>
      <p:sp>
        <p:nvSpPr>
          <p:cNvPr id="14" name="矩形 13"/>
          <p:cNvSpPr/>
          <p:nvPr/>
        </p:nvSpPr>
        <p:spPr>
          <a:xfrm>
            <a:off x="422726" y="1756156"/>
            <a:ext cx="3356467" cy="257593"/>
          </a:xfrm>
          <a:prstGeom prst="rect">
            <a:avLst/>
          </a:prstGeom>
          <a:solidFill>
            <a:srgbClr val="67B2B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 lastClr="FFFFFF"/>
              </a:solidFill>
              <a:effectLst/>
              <a:uLnTx/>
              <a:uFillTx/>
              <a:latin typeface="Arial"/>
              <a:ea typeface="微软雅黑"/>
              <a:cs typeface="+mn-cs"/>
            </a:endParaRPr>
          </a:p>
        </p:txBody>
      </p:sp>
      <p:sp>
        <p:nvSpPr>
          <p:cNvPr id="15" name="矩形 14"/>
          <p:cNvSpPr/>
          <p:nvPr/>
        </p:nvSpPr>
        <p:spPr>
          <a:xfrm>
            <a:off x="1208279" y="2099446"/>
            <a:ext cx="2570912" cy="257593"/>
          </a:xfrm>
          <a:prstGeom prst="rect">
            <a:avLst/>
          </a:prstGeom>
          <a:solidFill>
            <a:srgbClr val="ECBF4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 lastClr="FFFFFF"/>
              </a:solidFill>
              <a:effectLst/>
              <a:uLnTx/>
              <a:uFillTx/>
              <a:latin typeface="Arial"/>
              <a:ea typeface="微软雅黑"/>
              <a:cs typeface="+mn-cs"/>
            </a:endParaRPr>
          </a:p>
        </p:txBody>
      </p:sp>
      <p:sp>
        <p:nvSpPr>
          <p:cNvPr id="16" name="任意多边形 10"/>
          <p:cNvSpPr/>
          <p:nvPr/>
        </p:nvSpPr>
        <p:spPr>
          <a:xfrm>
            <a:off x="3775155" y="173350"/>
            <a:ext cx="1944262" cy="1150578"/>
          </a:xfrm>
          <a:custGeom>
            <a:avLst/>
            <a:gdLst>
              <a:gd name="connsiteX0" fmla="*/ 0 w 1955800"/>
              <a:gd name="connsiteY0" fmla="*/ 1003300 h 1289050"/>
              <a:gd name="connsiteX1" fmla="*/ 0 w 1955800"/>
              <a:gd name="connsiteY1" fmla="*/ 1289050 h 1289050"/>
              <a:gd name="connsiteX2" fmla="*/ 1955800 w 1955800"/>
              <a:gd name="connsiteY2" fmla="*/ 781050 h 1289050"/>
              <a:gd name="connsiteX3" fmla="*/ 1955800 w 1955800"/>
              <a:gd name="connsiteY3" fmla="*/ 0 h 1289050"/>
              <a:gd name="connsiteX4" fmla="*/ 0 w 1955800"/>
              <a:gd name="connsiteY4" fmla="*/ 1003300 h 128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800" h="1289050">
                <a:moveTo>
                  <a:pt x="0" y="1003300"/>
                </a:moveTo>
                <a:lnTo>
                  <a:pt x="0" y="1289050"/>
                </a:lnTo>
                <a:lnTo>
                  <a:pt x="1955800" y="781050"/>
                </a:lnTo>
                <a:lnTo>
                  <a:pt x="1955800" y="0"/>
                </a:lnTo>
                <a:lnTo>
                  <a:pt x="0" y="1003300"/>
                </a:lnTo>
                <a:close/>
              </a:path>
            </a:pathLst>
          </a:custGeom>
          <a:solidFill>
            <a:srgbClr val="2686CF"/>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 lastClr="FFFFFF"/>
              </a:solidFill>
              <a:effectLst/>
              <a:uLnTx/>
              <a:uFillTx/>
              <a:latin typeface="Arial"/>
              <a:ea typeface="微软雅黑"/>
              <a:cs typeface="+mn-cs"/>
            </a:endParaRPr>
          </a:p>
        </p:txBody>
      </p:sp>
      <p:sp>
        <p:nvSpPr>
          <p:cNvPr id="17" name="任意多边形 11"/>
          <p:cNvSpPr/>
          <p:nvPr/>
        </p:nvSpPr>
        <p:spPr>
          <a:xfrm flipV="1">
            <a:off x="3764285" y="2099443"/>
            <a:ext cx="1943091" cy="1150578"/>
          </a:xfrm>
          <a:custGeom>
            <a:avLst/>
            <a:gdLst>
              <a:gd name="connsiteX0" fmla="*/ 0 w 1955800"/>
              <a:gd name="connsiteY0" fmla="*/ 1003300 h 1289050"/>
              <a:gd name="connsiteX1" fmla="*/ 0 w 1955800"/>
              <a:gd name="connsiteY1" fmla="*/ 1289050 h 1289050"/>
              <a:gd name="connsiteX2" fmla="*/ 1955800 w 1955800"/>
              <a:gd name="connsiteY2" fmla="*/ 781050 h 1289050"/>
              <a:gd name="connsiteX3" fmla="*/ 1955800 w 1955800"/>
              <a:gd name="connsiteY3" fmla="*/ 0 h 1289050"/>
              <a:gd name="connsiteX4" fmla="*/ 0 w 1955800"/>
              <a:gd name="connsiteY4" fmla="*/ 1003300 h 128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5800" h="1289050">
                <a:moveTo>
                  <a:pt x="0" y="1003300"/>
                </a:moveTo>
                <a:lnTo>
                  <a:pt x="0" y="1289050"/>
                </a:lnTo>
                <a:lnTo>
                  <a:pt x="1955800" y="781050"/>
                </a:lnTo>
                <a:lnTo>
                  <a:pt x="1955800" y="0"/>
                </a:lnTo>
                <a:lnTo>
                  <a:pt x="0" y="1003300"/>
                </a:lnTo>
                <a:close/>
              </a:path>
            </a:pathLst>
          </a:custGeom>
          <a:solidFill>
            <a:srgbClr val="D89917"/>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 lastClr="FFFFFF"/>
              </a:solidFill>
              <a:effectLst/>
              <a:uLnTx/>
              <a:uFillTx/>
              <a:latin typeface="Arial"/>
              <a:ea typeface="微软雅黑"/>
              <a:cs typeface="+mn-cs"/>
            </a:endParaRPr>
          </a:p>
        </p:txBody>
      </p:sp>
      <p:sp>
        <p:nvSpPr>
          <p:cNvPr id="18" name="流程图: 手动输入 12"/>
          <p:cNvSpPr/>
          <p:nvPr/>
        </p:nvSpPr>
        <p:spPr>
          <a:xfrm>
            <a:off x="3774388" y="963457"/>
            <a:ext cx="1937023" cy="70376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 w 10004"/>
              <a:gd name="connsiteY0" fmla="*/ 2000 h 10000"/>
              <a:gd name="connsiteX1" fmla="*/ 10004 w 10004"/>
              <a:gd name="connsiteY1" fmla="*/ 0 h 10000"/>
              <a:gd name="connsiteX2" fmla="*/ 10004 w 10004"/>
              <a:gd name="connsiteY2" fmla="*/ 10000 h 10000"/>
              <a:gd name="connsiteX3" fmla="*/ 4 w 10004"/>
              <a:gd name="connsiteY3" fmla="*/ 10000 h 10000"/>
              <a:gd name="connsiteX4" fmla="*/ 0 w 10004"/>
              <a:gd name="connsiteY4" fmla="*/ 6421 h 10000"/>
              <a:gd name="connsiteX5" fmla="*/ 4 w 10004"/>
              <a:gd name="connsiteY5" fmla="*/ 2000 h 10000"/>
              <a:gd name="connsiteX0" fmla="*/ 0 w 10004"/>
              <a:gd name="connsiteY0" fmla="*/ 6467 h 10046"/>
              <a:gd name="connsiteX1" fmla="*/ 10004 w 10004"/>
              <a:gd name="connsiteY1" fmla="*/ 46 h 10046"/>
              <a:gd name="connsiteX2" fmla="*/ 10004 w 10004"/>
              <a:gd name="connsiteY2" fmla="*/ 10046 h 10046"/>
              <a:gd name="connsiteX3" fmla="*/ 4 w 10004"/>
              <a:gd name="connsiteY3" fmla="*/ 10046 h 10046"/>
              <a:gd name="connsiteX4" fmla="*/ 0 w 10004"/>
              <a:gd name="connsiteY4" fmla="*/ 6467 h 10046"/>
              <a:gd name="connsiteX0" fmla="*/ 0 w 10004"/>
              <a:gd name="connsiteY0" fmla="*/ 6421 h 10000"/>
              <a:gd name="connsiteX1" fmla="*/ 10004 w 10004"/>
              <a:gd name="connsiteY1" fmla="*/ 0 h 10000"/>
              <a:gd name="connsiteX2" fmla="*/ 10004 w 10004"/>
              <a:gd name="connsiteY2" fmla="*/ 10000 h 10000"/>
              <a:gd name="connsiteX3" fmla="*/ 4 w 10004"/>
              <a:gd name="connsiteY3" fmla="*/ 10000 h 10000"/>
              <a:gd name="connsiteX4" fmla="*/ 0 w 10004"/>
              <a:gd name="connsiteY4" fmla="*/ 6421 h 10000"/>
              <a:gd name="connsiteX0" fmla="*/ 0 w 10004"/>
              <a:gd name="connsiteY0" fmla="*/ 6421 h 10000"/>
              <a:gd name="connsiteX1" fmla="*/ 10004 w 10004"/>
              <a:gd name="connsiteY1" fmla="*/ 0 h 10000"/>
              <a:gd name="connsiteX2" fmla="*/ 10004 w 10004"/>
              <a:gd name="connsiteY2" fmla="*/ 10000 h 10000"/>
              <a:gd name="connsiteX3" fmla="*/ 4 w 10004"/>
              <a:gd name="connsiteY3" fmla="*/ 10000 h 10000"/>
              <a:gd name="connsiteX4" fmla="*/ 0 w 10004"/>
              <a:gd name="connsiteY4" fmla="*/ 6421 h 10000"/>
              <a:gd name="connsiteX0" fmla="*/ 0 w 10004"/>
              <a:gd name="connsiteY0" fmla="*/ 6421 h 10000"/>
              <a:gd name="connsiteX1" fmla="*/ 10004 w 10004"/>
              <a:gd name="connsiteY1" fmla="*/ 0 h 10000"/>
              <a:gd name="connsiteX2" fmla="*/ 10004 w 10004"/>
              <a:gd name="connsiteY2" fmla="*/ 10000 h 10000"/>
              <a:gd name="connsiteX3" fmla="*/ 4 w 10004"/>
              <a:gd name="connsiteY3" fmla="*/ 10000 h 10000"/>
              <a:gd name="connsiteX4" fmla="*/ 0 w 10004"/>
              <a:gd name="connsiteY4" fmla="*/ 6421 h 10000"/>
              <a:gd name="connsiteX0" fmla="*/ 0 w 10004"/>
              <a:gd name="connsiteY0" fmla="*/ 6421 h 10000"/>
              <a:gd name="connsiteX1" fmla="*/ 10004 w 10004"/>
              <a:gd name="connsiteY1" fmla="*/ 0 h 10000"/>
              <a:gd name="connsiteX2" fmla="*/ 10004 w 10004"/>
              <a:gd name="connsiteY2" fmla="*/ 10000 h 10000"/>
              <a:gd name="connsiteX3" fmla="*/ 4 w 10004"/>
              <a:gd name="connsiteY3" fmla="*/ 10000 h 10000"/>
              <a:gd name="connsiteX4" fmla="*/ 0 w 10004"/>
              <a:gd name="connsiteY4" fmla="*/ 6421 h 10000"/>
              <a:gd name="connsiteX0" fmla="*/ 0 w 10004"/>
              <a:gd name="connsiteY0" fmla="*/ 6421 h 10000"/>
              <a:gd name="connsiteX1" fmla="*/ 10004 w 10004"/>
              <a:gd name="connsiteY1" fmla="*/ 0 h 10000"/>
              <a:gd name="connsiteX2" fmla="*/ 10004 w 10004"/>
              <a:gd name="connsiteY2" fmla="*/ 10000 h 10000"/>
              <a:gd name="connsiteX3" fmla="*/ 4 w 10004"/>
              <a:gd name="connsiteY3" fmla="*/ 10000 h 10000"/>
              <a:gd name="connsiteX4" fmla="*/ 0 w 10004"/>
              <a:gd name="connsiteY4" fmla="*/ 6421 h 10000"/>
              <a:gd name="connsiteX0" fmla="*/ 0 w 10004"/>
              <a:gd name="connsiteY0" fmla="*/ 6421 h 10000"/>
              <a:gd name="connsiteX1" fmla="*/ 10004 w 10004"/>
              <a:gd name="connsiteY1" fmla="*/ 0 h 10000"/>
              <a:gd name="connsiteX2" fmla="*/ 10004 w 10004"/>
              <a:gd name="connsiteY2" fmla="*/ 10000 h 10000"/>
              <a:gd name="connsiteX3" fmla="*/ 4 w 10004"/>
              <a:gd name="connsiteY3" fmla="*/ 10000 h 10000"/>
              <a:gd name="connsiteX4" fmla="*/ 0 w 10004"/>
              <a:gd name="connsiteY4" fmla="*/ 642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000">
                <a:moveTo>
                  <a:pt x="0" y="6421"/>
                </a:moveTo>
                <a:cubicBezTo>
                  <a:pt x="2010" y="5177"/>
                  <a:pt x="5002" y="3210"/>
                  <a:pt x="10004" y="0"/>
                </a:cubicBezTo>
                <a:lnTo>
                  <a:pt x="10004" y="10000"/>
                </a:lnTo>
                <a:lnTo>
                  <a:pt x="4" y="10000"/>
                </a:lnTo>
                <a:cubicBezTo>
                  <a:pt x="3" y="8807"/>
                  <a:pt x="2" y="8210"/>
                  <a:pt x="0" y="6421"/>
                </a:cubicBezTo>
                <a:close/>
              </a:path>
            </a:pathLst>
          </a:custGeom>
          <a:solidFill>
            <a:srgbClr val="D90312"/>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 lastClr="FFFFFF"/>
              </a:solidFill>
              <a:effectLst/>
              <a:uLnTx/>
              <a:uFillTx/>
              <a:latin typeface="Arial"/>
              <a:ea typeface="微软雅黑"/>
              <a:cs typeface="+mn-cs"/>
            </a:endParaRPr>
          </a:p>
        </p:txBody>
      </p:sp>
      <p:sp>
        <p:nvSpPr>
          <p:cNvPr id="19" name="流程图: 手动输入 12"/>
          <p:cNvSpPr/>
          <p:nvPr/>
        </p:nvSpPr>
        <p:spPr>
          <a:xfrm flipV="1">
            <a:off x="3766933" y="1753384"/>
            <a:ext cx="1952487" cy="70376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4 w 10004"/>
              <a:gd name="connsiteY0" fmla="*/ 2000 h 10000"/>
              <a:gd name="connsiteX1" fmla="*/ 10004 w 10004"/>
              <a:gd name="connsiteY1" fmla="*/ 0 h 10000"/>
              <a:gd name="connsiteX2" fmla="*/ 10004 w 10004"/>
              <a:gd name="connsiteY2" fmla="*/ 10000 h 10000"/>
              <a:gd name="connsiteX3" fmla="*/ 4 w 10004"/>
              <a:gd name="connsiteY3" fmla="*/ 10000 h 10000"/>
              <a:gd name="connsiteX4" fmla="*/ 0 w 10004"/>
              <a:gd name="connsiteY4" fmla="*/ 6421 h 10000"/>
              <a:gd name="connsiteX5" fmla="*/ 4 w 10004"/>
              <a:gd name="connsiteY5" fmla="*/ 2000 h 10000"/>
              <a:gd name="connsiteX0" fmla="*/ 0 w 10004"/>
              <a:gd name="connsiteY0" fmla="*/ 6467 h 10046"/>
              <a:gd name="connsiteX1" fmla="*/ 10004 w 10004"/>
              <a:gd name="connsiteY1" fmla="*/ 46 h 10046"/>
              <a:gd name="connsiteX2" fmla="*/ 10004 w 10004"/>
              <a:gd name="connsiteY2" fmla="*/ 10046 h 10046"/>
              <a:gd name="connsiteX3" fmla="*/ 4 w 10004"/>
              <a:gd name="connsiteY3" fmla="*/ 10046 h 10046"/>
              <a:gd name="connsiteX4" fmla="*/ 0 w 10004"/>
              <a:gd name="connsiteY4" fmla="*/ 6467 h 10046"/>
              <a:gd name="connsiteX0" fmla="*/ 0 w 10004"/>
              <a:gd name="connsiteY0" fmla="*/ 6421 h 10000"/>
              <a:gd name="connsiteX1" fmla="*/ 10004 w 10004"/>
              <a:gd name="connsiteY1" fmla="*/ 0 h 10000"/>
              <a:gd name="connsiteX2" fmla="*/ 10004 w 10004"/>
              <a:gd name="connsiteY2" fmla="*/ 10000 h 10000"/>
              <a:gd name="connsiteX3" fmla="*/ 4 w 10004"/>
              <a:gd name="connsiteY3" fmla="*/ 10000 h 10000"/>
              <a:gd name="connsiteX4" fmla="*/ 0 w 10004"/>
              <a:gd name="connsiteY4" fmla="*/ 6421 h 10000"/>
              <a:gd name="connsiteX0" fmla="*/ 0 w 10004"/>
              <a:gd name="connsiteY0" fmla="*/ 6421 h 10000"/>
              <a:gd name="connsiteX1" fmla="*/ 10004 w 10004"/>
              <a:gd name="connsiteY1" fmla="*/ 0 h 10000"/>
              <a:gd name="connsiteX2" fmla="*/ 10004 w 10004"/>
              <a:gd name="connsiteY2" fmla="*/ 10000 h 10000"/>
              <a:gd name="connsiteX3" fmla="*/ 4 w 10004"/>
              <a:gd name="connsiteY3" fmla="*/ 10000 h 10000"/>
              <a:gd name="connsiteX4" fmla="*/ 0 w 10004"/>
              <a:gd name="connsiteY4" fmla="*/ 6421 h 10000"/>
              <a:gd name="connsiteX0" fmla="*/ 0 w 10004"/>
              <a:gd name="connsiteY0" fmla="*/ 6421 h 10000"/>
              <a:gd name="connsiteX1" fmla="*/ 10004 w 10004"/>
              <a:gd name="connsiteY1" fmla="*/ 0 h 10000"/>
              <a:gd name="connsiteX2" fmla="*/ 10004 w 10004"/>
              <a:gd name="connsiteY2" fmla="*/ 10000 h 10000"/>
              <a:gd name="connsiteX3" fmla="*/ 4 w 10004"/>
              <a:gd name="connsiteY3" fmla="*/ 10000 h 10000"/>
              <a:gd name="connsiteX4" fmla="*/ 0 w 10004"/>
              <a:gd name="connsiteY4" fmla="*/ 6421 h 10000"/>
              <a:gd name="connsiteX0" fmla="*/ 0 w 10004"/>
              <a:gd name="connsiteY0" fmla="*/ 6421 h 10000"/>
              <a:gd name="connsiteX1" fmla="*/ 10004 w 10004"/>
              <a:gd name="connsiteY1" fmla="*/ 0 h 10000"/>
              <a:gd name="connsiteX2" fmla="*/ 10004 w 10004"/>
              <a:gd name="connsiteY2" fmla="*/ 10000 h 10000"/>
              <a:gd name="connsiteX3" fmla="*/ 4 w 10004"/>
              <a:gd name="connsiteY3" fmla="*/ 10000 h 10000"/>
              <a:gd name="connsiteX4" fmla="*/ 0 w 10004"/>
              <a:gd name="connsiteY4" fmla="*/ 6421 h 10000"/>
              <a:gd name="connsiteX0" fmla="*/ 0 w 10004"/>
              <a:gd name="connsiteY0" fmla="*/ 6421 h 10000"/>
              <a:gd name="connsiteX1" fmla="*/ 10004 w 10004"/>
              <a:gd name="connsiteY1" fmla="*/ 0 h 10000"/>
              <a:gd name="connsiteX2" fmla="*/ 10004 w 10004"/>
              <a:gd name="connsiteY2" fmla="*/ 10000 h 10000"/>
              <a:gd name="connsiteX3" fmla="*/ 4 w 10004"/>
              <a:gd name="connsiteY3" fmla="*/ 10000 h 10000"/>
              <a:gd name="connsiteX4" fmla="*/ 0 w 10004"/>
              <a:gd name="connsiteY4" fmla="*/ 6421 h 10000"/>
              <a:gd name="connsiteX0" fmla="*/ 0 w 10004"/>
              <a:gd name="connsiteY0" fmla="*/ 6421 h 10000"/>
              <a:gd name="connsiteX1" fmla="*/ 10004 w 10004"/>
              <a:gd name="connsiteY1" fmla="*/ 0 h 10000"/>
              <a:gd name="connsiteX2" fmla="*/ 10004 w 10004"/>
              <a:gd name="connsiteY2" fmla="*/ 10000 h 10000"/>
              <a:gd name="connsiteX3" fmla="*/ 4 w 10004"/>
              <a:gd name="connsiteY3" fmla="*/ 10000 h 10000"/>
              <a:gd name="connsiteX4" fmla="*/ 0 w 10004"/>
              <a:gd name="connsiteY4" fmla="*/ 642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4" h="10000">
                <a:moveTo>
                  <a:pt x="0" y="6421"/>
                </a:moveTo>
                <a:cubicBezTo>
                  <a:pt x="2010" y="5177"/>
                  <a:pt x="5002" y="3210"/>
                  <a:pt x="10004" y="0"/>
                </a:cubicBezTo>
                <a:lnTo>
                  <a:pt x="10004" y="10000"/>
                </a:lnTo>
                <a:lnTo>
                  <a:pt x="4" y="10000"/>
                </a:lnTo>
                <a:cubicBezTo>
                  <a:pt x="3" y="8807"/>
                  <a:pt x="2" y="8210"/>
                  <a:pt x="0" y="6421"/>
                </a:cubicBezTo>
                <a:close/>
              </a:path>
            </a:pathLst>
          </a:custGeom>
          <a:solidFill>
            <a:srgbClr val="3E8E8D"/>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 lastClr="FFFFFF"/>
              </a:solidFill>
              <a:effectLst/>
              <a:uLnTx/>
              <a:uFillTx/>
              <a:latin typeface="Arial"/>
              <a:ea typeface="微软雅黑"/>
              <a:cs typeface="+mn-cs"/>
            </a:endParaRPr>
          </a:p>
        </p:txBody>
      </p:sp>
      <p:sp>
        <p:nvSpPr>
          <p:cNvPr id="21" name="矩形 20"/>
          <p:cNvSpPr/>
          <p:nvPr/>
        </p:nvSpPr>
        <p:spPr>
          <a:xfrm>
            <a:off x="7136275" y="1755475"/>
            <a:ext cx="1139210" cy="709165"/>
          </a:xfrm>
          <a:prstGeom prst="rect">
            <a:avLst/>
          </a:prstGeom>
          <a:solidFill>
            <a:srgbClr val="67B2B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 lastClr="FFFFFF"/>
              </a:solidFill>
              <a:effectLst/>
              <a:uLnTx/>
              <a:uFillTx/>
              <a:latin typeface="Arial"/>
              <a:ea typeface="微软雅黑"/>
              <a:cs typeface="+mn-cs"/>
            </a:endParaRPr>
          </a:p>
        </p:txBody>
      </p:sp>
      <p:sp>
        <p:nvSpPr>
          <p:cNvPr id="22" name="矩形 21"/>
          <p:cNvSpPr/>
          <p:nvPr/>
        </p:nvSpPr>
        <p:spPr>
          <a:xfrm>
            <a:off x="7706099" y="2548852"/>
            <a:ext cx="1139210" cy="713132"/>
          </a:xfrm>
          <a:prstGeom prst="rect">
            <a:avLst/>
          </a:prstGeom>
          <a:solidFill>
            <a:srgbClr val="ECBF4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 lastClr="FFFFFF"/>
              </a:solidFill>
              <a:effectLst/>
              <a:uLnTx/>
              <a:uFillTx/>
              <a:latin typeface="Arial"/>
              <a:ea typeface="微软雅黑"/>
              <a:cs typeface="+mn-cs"/>
            </a:endParaRPr>
          </a:p>
        </p:txBody>
      </p:sp>
      <p:grpSp>
        <p:nvGrpSpPr>
          <p:cNvPr id="39" name="组合 29"/>
          <p:cNvGrpSpPr>
            <a:grpSpLocks noChangeAspect="1"/>
          </p:cNvGrpSpPr>
          <p:nvPr/>
        </p:nvGrpSpPr>
        <p:grpSpPr>
          <a:xfrm>
            <a:off x="7432155" y="1917701"/>
            <a:ext cx="604573" cy="337238"/>
            <a:chOff x="1628775" y="4887913"/>
            <a:chExt cx="609600" cy="377825"/>
          </a:xfrm>
          <a:solidFill>
            <a:sysClr val="window" lastClr="FFFFFF"/>
          </a:solidFill>
        </p:grpSpPr>
        <p:sp>
          <p:nvSpPr>
            <p:cNvPr id="40" name="Freeform 169"/>
            <p:cNvSpPr>
              <a:spLocks noEditPoints="1"/>
            </p:cNvSpPr>
            <p:nvPr/>
          </p:nvSpPr>
          <p:spPr bwMode="auto">
            <a:xfrm>
              <a:off x="1676400" y="4887913"/>
              <a:ext cx="514350" cy="323850"/>
            </a:xfrm>
            <a:custGeom>
              <a:avLst/>
              <a:gdLst>
                <a:gd name="T0" fmla="*/ 8 w 324"/>
                <a:gd name="T1" fmla="*/ 204 h 204"/>
                <a:gd name="T2" fmla="*/ 316 w 324"/>
                <a:gd name="T3" fmla="*/ 204 h 204"/>
                <a:gd name="T4" fmla="*/ 316 w 324"/>
                <a:gd name="T5" fmla="*/ 204 h 204"/>
                <a:gd name="T6" fmla="*/ 318 w 324"/>
                <a:gd name="T7" fmla="*/ 204 h 204"/>
                <a:gd name="T8" fmla="*/ 322 w 324"/>
                <a:gd name="T9" fmla="*/ 202 h 204"/>
                <a:gd name="T10" fmla="*/ 324 w 324"/>
                <a:gd name="T11" fmla="*/ 198 h 204"/>
                <a:gd name="T12" fmla="*/ 324 w 324"/>
                <a:gd name="T13" fmla="*/ 196 h 204"/>
                <a:gd name="T14" fmla="*/ 324 w 324"/>
                <a:gd name="T15" fmla="*/ 8 h 204"/>
                <a:gd name="T16" fmla="*/ 324 w 324"/>
                <a:gd name="T17" fmla="*/ 8 h 204"/>
                <a:gd name="T18" fmla="*/ 324 w 324"/>
                <a:gd name="T19" fmla="*/ 4 h 204"/>
                <a:gd name="T20" fmla="*/ 322 w 324"/>
                <a:gd name="T21" fmla="*/ 2 h 204"/>
                <a:gd name="T22" fmla="*/ 318 w 324"/>
                <a:gd name="T23" fmla="*/ 0 h 204"/>
                <a:gd name="T24" fmla="*/ 316 w 324"/>
                <a:gd name="T25" fmla="*/ 0 h 204"/>
                <a:gd name="T26" fmla="*/ 8 w 324"/>
                <a:gd name="T27" fmla="*/ 0 h 204"/>
                <a:gd name="T28" fmla="*/ 8 w 324"/>
                <a:gd name="T29" fmla="*/ 0 h 204"/>
                <a:gd name="T30" fmla="*/ 4 w 324"/>
                <a:gd name="T31" fmla="*/ 0 h 204"/>
                <a:gd name="T32" fmla="*/ 2 w 324"/>
                <a:gd name="T33" fmla="*/ 2 h 204"/>
                <a:gd name="T34" fmla="*/ 0 w 324"/>
                <a:gd name="T35" fmla="*/ 4 h 204"/>
                <a:gd name="T36" fmla="*/ 0 w 324"/>
                <a:gd name="T37" fmla="*/ 8 h 204"/>
                <a:gd name="T38" fmla="*/ 0 w 324"/>
                <a:gd name="T39" fmla="*/ 196 h 204"/>
                <a:gd name="T40" fmla="*/ 0 w 324"/>
                <a:gd name="T41" fmla="*/ 196 h 204"/>
                <a:gd name="T42" fmla="*/ 0 w 324"/>
                <a:gd name="T43" fmla="*/ 198 h 204"/>
                <a:gd name="T44" fmla="*/ 2 w 324"/>
                <a:gd name="T45" fmla="*/ 202 h 204"/>
                <a:gd name="T46" fmla="*/ 4 w 324"/>
                <a:gd name="T47" fmla="*/ 204 h 204"/>
                <a:gd name="T48" fmla="*/ 8 w 324"/>
                <a:gd name="T49" fmla="*/ 204 h 204"/>
                <a:gd name="T50" fmla="*/ 8 w 324"/>
                <a:gd name="T51" fmla="*/ 204 h 204"/>
                <a:gd name="T52" fmla="*/ 162 w 324"/>
                <a:gd name="T53" fmla="*/ 4 h 204"/>
                <a:gd name="T54" fmla="*/ 162 w 324"/>
                <a:gd name="T55" fmla="*/ 4 h 204"/>
                <a:gd name="T56" fmla="*/ 166 w 324"/>
                <a:gd name="T57" fmla="*/ 6 h 204"/>
                <a:gd name="T58" fmla="*/ 168 w 324"/>
                <a:gd name="T59" fmla="*/ 10 h 204"/>
                <a:gd name="T60" fmla="*/ 168 w 324"/>
                <a:gd name="T61" fmla="*/ 10 h 204"/>
                <a:gd name="T62" fmla="*/ 166 w 324"/>
                <a:gd name="T63" fmla="*/ 14 h 204"/>
                <a:gd name="T64" fmla="*/ 162 w 324"/>
                <a:gd name="T65" fmla="*/ 16 h 204"/>
                <a:gd name="T66" fmla="*/ 162 w 324"/>
                <a:gd name="T67" fmla="*/ 16 h 204"/>
                <a:gd name="T68" fmla="*/ 158 w 324"/>
                <a:gd name="T69" fmla="*/ 14 h 204"/>
                <a:gd name="T70" fmla="*/ 156 w 324"/>
                <a:gd name="T71" fmla="*/ 10 h 204"/>
                <a:gd name="T72" fmla="*/ 156 w 324"/>
                <a:gd name="T73" fmla="*/ 10 h 204"/>
                <a:gd name="T74" fmla="*/ 158 w 324"/>
                <a:gd name="T75" fmla="*/ 6 h 204"/>
                <a:gd name="T76" fmla="*/ 162 w 324"/>
                <a:gd name="T77" fmla="*/ 4 h 204"/>
                <a:gd name="T78" fmla="*/ 162 w 324"/>
                <a:gd name="T79" fmla="*/ 4 h 204"/>
                <a:gd name="T80" fmla="*/ 20 w 324"/>
                <a:gd name="T81" fmla="*/ 20 h 204"/>
                <a:gd name="T82" fmla="*/ 304 w 324"/>
                <a:gd name="T83" fmla="*/ 20 h 204"/>
                <a:gd name="T84" fmla="*/ 304 w 324"/>
                <a:gd name="T85" fmla="*/ 184 h 204"/>
                <a:gd name="T86" fmla="*/ 20 w 324"/>
                <a:gd name="T87" fmla="*/ 184 h 204"/>
                <a:gd name="T88" fmla="*/ 20 w 324"/>
                <a:gd name="T89" fmla="*/ 2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4" h="204">
                  <a:moveTo>
                    <a:pt x="8" y="204"/>
                  </a:moveTo>
                  <a:lnTo>
                    <a:pt x="316" y="204"/>
                  </a:lnTo>
                  <a:lnTo>
                    <a:pt x="316" y="204"/>
                  </a:lnTo>
                  <a:lnTo>
                    <a:pt x="318" y="204"/>
                  </a:lnTo>
                  <a:lnTo>
                    <a:pt x="322" y="202"/>
                  </a:lnTo>
                  <a:lnTo>
                    <a:pt x="324" y="198"/>
                  </a:lnTo>
                  <a:lnTo>
                    <a:pt x="324" y="196"/>
                  </a:lnTo>
                  <a:lnTo>
                    <a:pt x="324" y="8"/>
                  </a:lnTo>
                  <a:lnTo>
                    <a:pt x="324" y="8"/>
                  </a:lnTo>
                  <a:lnTo>
                    <a:pt x="324" y="4"/>
                  </a:lnTo>
                  <a:lnTo>
                    <a:pt x="322" y="2"/>
                  </a:lnTo>
                  <a:lnTo>
                    <a:pt x="318" y="0"/>
                  </a:lnTo>
                  <a:lnTo>
                    <a:pt x="316" y="0"/>
                  </a:lnTo>
                  <a:lnTo>
                    <a:pt x="8" y="0"/>
                  </a:lnTo>
                  <a:lnTo>
                    <a:pt x="8" y="0"/>
                  </a:lnTo>
                  <a:lnTo>
                    <a:pt x="4" y="0"/>
                  </a:lnTo>
                  <a:lnTo>
                    <a:pt x="2" y="2"/>
                  </a:lnTo>
                  <a:lnTo>
                    <a:pt x="0" y="4"/>
                  </a:lnTo>
                  <a:lnTo>
                    <a:pt x="0" y="8"/>
                  </a:lnTo>
                  <a:lnTo>
                    <a:pt x="0" y="196"/>
                  </a:lnTo>
                  <a:lnTo>
                    <a:pt x="0" y="196"/>
                  </a:lnTo>
                  <a:lnTo>
                    <a:pt x="0" y="198"/>
                  </a:lnTo>
                  <a:lnTo>
                    <a:pt x="2" y="202"/>
                  </a:lnTo>
                  <a:lnTo>
                    <a:pt x="4" y="204"/>
                  </a:lnTo>
                  <a:lnTo>
                    <a:pt x="8" y="204"/>
                  </a:lnTo>
                  <a:lnTo>
                    <a:pt x="8" y="204"/>
                  </a:lnTo>
                  <a:close/>
                  <a:moveTo>
                    <a:pt x="162" y="4"/>
                  </a:moveTo>
                  <a:lnTo>
                    <a:pt x="162" y="4"/>
                  </a:lnTo>
                  <a:lnTo>
                    <a:pt x="166" y="6"/>
                  </a:lnTo>
                  <a:lnTo>
                    <a:pt x="168" y="10"/>
                  </a:lnTo>
                  <a:lnTo>
                    <a:pt x="168" y="10"/>
                  </a:lnTo>
                  <a:lnTo>
                    <a:pt x="166" y="14"/>
                  </a:lnTo>
                  <a:lnTo>
                    <a:pt x="162" y="16"/>
                  </a:lnTo>
                  <a:lnTo>
                    <a:pt x="162" y="16"/>
                  </a:lnTo>
                  <a:lnTo>
                    <a:pt x="158" y="14"/>
                  </a:lnTo>
                  <a:lnTo>
                    <a:pt x="156" y="10"/>
                  </a:lnTo>
                  <a:lnTo>
                    <a:pt x="156" y="10"/>
                  </a:lnTo>
                  <a:lnTo>
                    <a:pt x="158" y="6"/>
                  </a:lnTo>
                  <a:lnTo>
                    <a:pt x="162" y="4"/>
                  </a:lnTo>
                  <a:lnTo>
                    <a:pt x="162" y="4"/>
                  </a:lnTo>
                  <a:close/>
                  <a:moveTo>
                    <a:pt x="20" y="20"/>
                  </a:moveTo>
                  <a:lnTo>
                    <a:pt x="304" y="20"/>
                  </a:lnTo>
                  <a:lnTo>
                    <a:pt x="304" y="184"/>
                  </a:lnTo>
                  <a:lnTo>
                    <a:pt x="20" y="184"/>
                  </a:lnTo>
                  <a:lnTo>
                    <a:pt x="2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Text" lastClr="000000"/>
                </a:solidFill>
                <a:effectLst/>
                <a:uLnTx/>
                <a:uFillTx/>
              </a:endParaRPr>
            </a:p>
          </p:txBody>
        </p:sp>
        <p:sp>
          <p:nvSpPr>
            <p:cNvPr id="41" name="Freeform 170"/>
            <p:cNvSpPr>
              <a:spLocks/>
            </p:cNvSpPr>
            <p:nvPr/>
          </p:nvSpPr>
          <p:spPr bwMode="auto">
            <a:xfrm>
              <a:off x="1628775" y="5224463"/>
              <a:ext cx="609600" cy="41275"/>
            </a:xfrm>
            <a:custGeom>
              <a:avLst/>
              <a:gdLst>
                <a:gd name="T0" fmla="*/ 384 w 384"/>
                <a:gd name="T1" fmla="*/ 0 h 26"/>
                <a:gd name="T2" fmla="*/ 252 w 384"/>
                <a:gd name="T3" fmla="*/ 0 h 26"/>
                <a:gd name="T4" fmla="*/ 252 w 384"/>
                <a:gd name="T5" fmla="*/ 0 h 26"/>
                <a:gd name="T6" fmla="*/ 250 w 384"/>
                <a:gd name="T7" fmla="*/ 4 h 26"/>
                <a:gd name="T8" fmla="*/ 246 w 384"/>
                <a:gd name="T9" fmla="*/ 6 h 26"/>
                <a:gd name="T10" fmla="*/ 138 w 384"/>
                <a:gd name="T11" fmla="*/ 6 h 26"/>
                <a:gd name="T12" fmla="*/ 138 w 384"/>
                <a:gd name="T13" fmla="*/ 6 h 26"/>
                <a:gd name="T14" fmla="*/ 134 w 384"/>
                <a:gd name="T15" fmla="*/ 4 h 26"/>
                <a:gd name="T16" fmla="*/ 132 w 384"/>
                <a:gd name="T17" fmla="*/ 0 h 26"/>
                <a:gd name="T18" fmla="*/ 0 w 384"/>
                <a:gd name="T19" fmla="*/ 0 h 26"/>
                <a:gd name="T20" fmla="*/ 0 w 384"/>
                <a:gd name="T21" fmla="*/ 0 h 26"/>
                <a:gd name="T22" fmla="*/ 0 w 384"/>
                <a:gd name="T23" fmla="*/ 2 h 26"/>
                <a:gd name="T24" fmla="*/ 0 w 384"/>
                <a:gd name="T25" fmla="*/ 8 h 26"/>
                <a:gd name="T26" fmla="*/ 0 w 384"/>
                <a:gd name="T27" fmla="*/ 8 h 26"/>
                <a:gd name="T28" fmla="*/ 2 w 384"/>
                <a:gd name="T29" fmla="*/ 14 h 26"/>
                <a:gd name="T30" fmla="*/ 6 w 384"/>
                <a:gd name="T31" fmla="*/ 20 h 26"/>
                <a:gd name="T32" fmla="*/ 10 w 384"/>
                <a:gd name="T33" fmla="*/ 24 h 26"/>
                <a:gd name="T34" fmla="*/ 18 w 384"/>
                <a:gd name="T35" fmla="*/ 26 h 26"/>
                <a:gd name="T36" fmla="*/ 366 w 384"/>
                <a:gd name="T37" fmla="*/ 26 h 26"/>
                <a:gd name="T38" fmla="*/ 366 w 384"/>
                <a:gd name="T39" fmla="*/ 26 h 26"/>
                <a:gd name="T40" fmla="*/ 374 w 384"/>
                <a:gd name="T41" fmla="*/ 24 h 26"/>
                <a:gd name="T42" fmla="*/ 378 w 384"/>
                <a:gd name="T43" fmla="*/ 20 h 26"/>
                <a:gd name="T44" fmla="*/ 382 w 384"/>
                <a:gd name="T45" fmla="*/ 14 h 26"/>
                <a:gd name="T46" fmla="*/ 384 w 384"/>
                <a:gd name="T47" fmla="*/ 8 h 26"/>
                <a:gd name="T48" fmla="*/ 384 w 384"/>
                <a:gd name="T49" fmla="*/ 2 h 26"/>
                <a:gd name="T50" fmla="*/ 384 w 384"/>
                <a:gd name="T51" fmla="*/ 2 h 26"/>
                <a:gd name="T52" fmla="*/ 384 w 384"/>
                <a:gd name="T53" fmla="*/ 0 h 26"/>
                <a:gd name="T54" fmla="*/ 384 w 384"/>
                <a:gd name="T5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 h="26">
                  <a:moveTo>
                    <a:pt x="384" y="0"/>
                  </a:moveTo>
                  <a:lnTo>
                    <a:pt x="252" y="0"/>
                  </a:lnTo>
                  <a:lnTo>
                    <a:pt x="252" y="0"/>
                  </a:lnTo>
                  <a:lnTo>
                    <a:pt x="250" y="4"/>
                  </a:lnTo>
                  <a:lnTo>
                    <a:pt x="246" y="6"/>
                  </a:lnTo>
                  <a:lnTo>
                    <a:pt x="138" y="6"/>
                  </a:lnTo>
                  <a:lnTo>
                    <a:pt x="138" y="6"/>
                  </a:lnTo>
                  <a:lnTo>
                    <a:pt x="134" y="4"/>
                  </a:lnTo>
                  <a:lnTo>
                    <a:pt x="132" y="0"/>
                  </a:lnTo>
                  <a:lnTo>
                    <a:pt x="0" y="0"/>
                  </a:lnTo>
                  <a:lnTo>
                    <a:pt x="0" y="0"/>
                  </a:lnTo>
                  <a:lnTo>
                    <a:pt x="0" y="2"/>
                  </a:lnTo>
                  <a:lnTo>
                    <a:pt x="0" y="8"/>
                  </a:lnTo>
                  <a:lnTo>
                    <a:pt x="0" y="8"/>
                  </a:lnTo>
                  <a:lnTo>
                    <a:pt x="2" y="14"/>
                  </a:lnTo>
                  <a:lnTo>
                    <a:pt x="6" y="20"/>
                  </a:lnTo>
                  <a:lnTo>
                    <a:pt x="10" y="24"/>
                  </a:lnTo>
                  <a:lnTo>
                    <a:pt x="18" y="26"/>
                  </a:lnTo>
                  <a:lnTo>
                    <a:pt x="366" y="26"/>
                  </a:lnTo>
                  <a:lnTo>
                    <a:pt x="366" y="26"/>
                  </a:lnTo>
                  <a:lnTo>
                    <a:pt x="374" y="24"/>
                  </a:lnTo>
                  <a:lnTo>
                    <a:pt x="378" y="20"/>
                  </a:lnTo>
                  <a:lnTo>
                    <a:pt x="382" y="14"/>
                  </a:lnTo>
                  <a:lnTo>
                    <a:pt x="384" y="8"/>
                  </a:lnTo>
                  <a:lnTo>
                    <a:pt x="384" y="2"/>
                  </a:lnTo>
                  <a:lnTo>
                    <a:pt x="384" y="2"/>
                  </a:lnTo>
                  <a:lnTo>
                    <a:pt x="384" y="0"/>
                  </a:lnTo>
                  <a:lnTo>
                    <a:pt x="3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Text" lastClr="000000"/>
                </a:solidFill>
                <a:effectLst/>
                <a:uLnTx/>
                <a:uFillTx/>
              </a:endParaRPr>
            </a:p>
          </p:txBody>
        </p:sp>
        <p:sp>
          <p:nvSpPr>
            <p:cNvPr id="42" name="Freeform 171"/>
            <p:cNvSpPr>
              <a:spLocks/>
            </p:cNvSpPr>
            <p:nvPr/>
          </p:nvSpPr>
          <p:spPr bwMode="auto">
            <a:xfrm>
              <a:off x="1952625" y="4967288"/>
              <a:ext cx="53975" cy="15875"/>
            </a:xfrm>
            <a:custGeom>
              <a:avLst/>
              <a:gdLst>
                <a:gd name="T0" fmla="*/ 34 w 34"/>
                <a:gd name="T1" fmla="*/ 0 h 10"/>
                <a:gd name="T2" fmla="*/ 14 w 34"/>
                <a:gd name="T3" fmla="*/ 10 h 10"/>
                <a:gd name="T4" fmla="*/ 0 w 34"/>
                <a:gd name="T5" fmla="*/ 0 h 10"/>
                <a:gd name="T6" fmla="*/ 34 w 34"/>
                <a:gd name="T7" fmla="*/ 0 h 10"/>
              </a:gdLst>
              <a:ahLst/>
              <a:cxnLst>
                <a:cxn ang="0">
                  <a:pos x="T0" y="T1"/>
                </a:cxn>
                <a:cxn ang="0">
                  <a:pos x="T2" y="T3"/>
                </a:cxn>
                <a:cxn ang="0">
                  <a:pos x="T4" y="T5"/>
                </a:cxn>
                <a:cxn ang="0">
                  <a:pos x="T6" y="T7"/>
                </a:cxn>
              </a:cxnLst>
              <a:rect l="0" t="0" r="r" b="b"/>
              <a:pathLst>
                <a:path w="34" h="10">
                  <a:moveTo>
                    <a:pt x="34" y="0"/>
                  </a:moveTo>
                  <a:lnTo>
                    <a:pt x="14" y="10"/>
                  </a:lnTo>
                  <a:lnTo>
                    <a:pt x="0"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Text" lastClr="000000"/>
                </a:solidFill>
                <a:effectLst/>
                <a:uLnTx/>
                <a:uFillTx/>
              </a:endParaRPr>
            </a:p>
          </p:txBody>
        </p:sp>
        <p:sp>
          <p:nvSpPr>
            <p:cNvPr id="43" name="Freeform 172"/>
            <p:cNvSpPr>
              <a:spLocks/>
            </p:cNvSpPr>
            <p:nvPr/>
          </p:nvSpPr>
          <p:spPr bwMode="auto">
            <a:xfrm>
              <a:off x="1863725" y="4967288"/>
              <a:ext cx="53975" cy="15875"/>
            </a:xfrm>
            <a:custGeom>
              <a:avLst/>
              <a:gdLst>
                <a:gd name="T0" fmla="*/ 34 w 34"/>
                <a:gd name="T1" fmla="*/ 0 h 10"/>
                <a:gd name="T2" fmla="*/ 18 w 34"/>
                <a:gd name="T3" fmla="*/ 10 h 10"/>
                <a:gd name="T4" fmla="*/ 0 w 34"/>
                <a:gd name="T5" fmla="*/ 0 h 10"/>
                <a:gd name="T6" fmla="*/ 34 w 34"/>
                <a:gd name="T7" fmla="*/ 0 h 10"/>
              </a:gdLst>
              <a:ahLst/>
              <a:cxnLst>
                <a:cxn ang="0">
                  <a:pos x="T0" y="T1"/>
                </a:cxn>
                <a:cxn ang="0">
                  <a:pos x="T2" y="T3"/>
                </a:cxn>
                <a:cxn ang="0">
                  <a:pos x="T4" y="T5"/>
                </a:cxn>
                <a:cxn ang="0">
                  <a:pos x="T6" y="T7"/>
                </a:cxn>
              </a:cxnLst>
              <a:rect l="0" t="0" r="r" b="b"/>
              <a:pathLst>
                <a:path w="34" h="10">
                  <a:moveTo>
                    <a:pt x="34" y="0"/>
                  </a:moveTo>
                  <a:lnTo>
                    <a:pt x="18" y="10"/>
                  </a:lnTo>
                  <a:lnTo>
                    <a:pt x="0"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Text" lastClr="000000"/>
                </a:solidFill>
                <a:effectLst/>
                <a:uLnTx/>
                <a:uFillTx/>
              </a:endParaRPr>
            </a:p>
          </p:txBody>
        </p:sp>
        <p:sp>
          <p:nvSpPr>
            <p:cNvPr id="44" name="Freeform 173"/>
            <p:cNvSpPr>
              <a:spLocks/>
            </p:cNvSpPr>
            <p:nvPr/>
          </p:nvSpPr>
          <p:spPr bwMode="auto">
            <a:xfrm>
              <a:off x="1905000" y="4967288"/>
              <a:ext cx="60325" cy="38100"/>
            </a:xfrm>
            <a:custGeom>
              <a:avLst/>
              <a:gdLst>
                <a:gd name="T0" fmla="*/ 18 w 38"/>
                <a:gd name="T1" fmla="*/ 0 h 24"/>
                <a:gd name="T2" fmla="*/ 38 w 38"/>
                <a:gd name="T3" fmla="*/ 14 h 24"/>
                <a:gd name="T4" fmla="*/ 18 w 38"/>
                <a:gd name="T5" fmla="*/ 24 h 24"/>
                <a:gd name="T6" fmla="*/ 0 w 38"/>
                <a:gd name="T7" fmla="*/ 14 h 24"/>
                <a:gd name="T8" fmla="*/ 18 w 38"/>
                <a:gd name="T9" fmla="*/ 0 h 24"/>
              </a:gdLst>
              <a:ahLst/>
              <a:cxnLst>
                <a:cxn ang="0">
                  <a:pos x="T0" y="T1"/>
                </a:cxn>
                <a:cxn ang="0">
                  <a:pos x="T2" y="T3"/>
                </a:cxn>
                <a:cxn ang="0">
                  <a:pos x="T4" y="T5"/>
                </a:cxn>
                <a:cxn ang="0">
                  <a:pos x="T6" y="T7"/>
                </a:cxn>
                <a:cxn ang="0">
                  <a:pos x="T8" y="T9"/>
                </a:cxn>
              </a:cxnLst>
              <a:rect l="0" t="0" r="r" b="b"/>
              <a:pathLst>
                <a:path w="38" h="24">
                  <a:moveTo>
                    <a:pt x="18" y="0"/>
                  </a:moveTo>
                  <a:lnTo>
                    <a:pt x="38" y="14"/>
                  </a:lnTo>
                  <a:lnTo>
                    <a:pt x="18" y="24"/>
                  </a:lnTo>
                  <a:lnTo>
                    <a:pt x="0" y="14"/>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Text" lastClr="000000"/>
                </a:solidFill>
                <a:effectLst/>
                <a:uLnTx/>
                <a:uFillTx/>
              </a:endParaRPr>
            </a:p>
          </p:txBody>
        </p:sp>
        <p:sp>
          <p:nvSpPr>
            <p:cNvPr id="45" name="Freeform 174"/>
            <p:cNvSpPr>
              <a:spLocks/>
            </p:cNvSpPr>
            <p:nvPr/>
          </p:nvSpPr>
          <p:spPr bwMode="auto">
            <a:xfrm>
              <a:off x="1955800" y="4995863"/>
              <a:ext cx="34925" cy="9525"/>
            </a:xfrm>
            <a:custGeom>
              <a:avLst/>
              <a:gdLst>
                <a:gd name="T0" fmla="*/ 0 w 22"/>
                <a:gd name="T1" fmla="*/ 6 h 6"/>
                <a:gd name="T2" fmla="*/ 12 w 22"/>
                <a:gd name="T3" fmla="*/ 0 h 6"/>
                <a:gd name="T4" fmla="*/ 22 w 22"/>
                <a:gd name="T5" fmla="*/ 6 h 6"/>
                <a:gd name="T6" fmla="*/ 0 w 22"/>
                <a:gd name="T7" fmla="*/ 6 h 6"/>
              </a:gdLst>
              <a:ahLst/>
              <a:cxnLst>
                <a:cxn ang="0">
                  <a:pos x="T0" y="T1"/>
                </a:cxn>
                <a:cxn ang="0">
                  <a:pos x="T2" y="T3"/>
                </a:cxn>
                <a:cxn ang="0">
                  <a:pos x="T4" y="T5"/>
                </a:cxn>
                <a:cxn ang="0">
                  <a:pos x="T6" y="T7"/>
                </a:cxn>
              </a:cxnLst>
              <a:rect l="0" t="0" r="r" b="b"/>
              <a:pathLst>
                <a:path w="22" h="6">
                  <a:moveTo>
                    <a:pt x="0" y="6"/>
                  </a:moveTo>
                  <a:lnTo>
                    <a:pt x="12" y="0"/>
                  </a:lnTo>
                  <a:lnTo>
                    <a:pt x="22" y="6"/>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Text" lastClr="000000"/>
                </a:solidFill>
                <a:effectLst/>
                <a:uLnTx/>
                <a:uFillTx/>
              </a:endParaRPr>
            </a:p>
          </p:txBody>
        </p:sp>
        <p:sp>
          <p:nvSpPr>
            <p:cNvPr id="46" name="Freeform 175"/>
            <p:cNvSpPr>
              <a:spLocks/>
            </p:cNvSpPr>
            <p:nvPr/>
          </p:nvSpPr>
          <p:spPr bwMode="auto">
            <a:xfrm>
              <a:off x="1876425" y="4995863"/>
              <a:ext cx="38100" cy="9525"/>
            </a:xfrm>
            <a:custGeom>
              <a:avLst/>
              <a:gdLst>
                <a:gd name="T0" fmla="*/ 24 w 24"/>
                <a:gd name="T1" fmla="*/ 6 h 6"/>
                <a:gd name="T2" fmla="*/ 0 w 24"/>
                <a:gd name="T3" fmla="*/ 6 h 6"/>
                <a:gd name="T4" fmla="*/ 12 w 24"/>
                <a:gd name="T5" fmla="*/ 0 h 6"/>
                <a:gd name="T6" fmla="*/ 24 w 24"/>
                <a:gd name="T7" fmla="*/ 6 h 6"/>
              </a:gdLst>
              <a:ahLst/>
              <a:cxnLst>
                <a:cxn ang="0">
                  <a:pos x="T0" y="T1"/>
                </a:cxn>
                <a:cxn ang="0">
                  <a:pos x="T2" y="T3"/>
                </a:cxn>
                <a:cxn ang="0">
                  <a:pos x="T4" y="T5"/>
                </a:cxn>
                <a:cxn ang="0">
                  <a:pos x="T6" y="T7"/>
                </a:cxn>
              </a:cxnLst>
              <a:rect l="0" t="0" r="r" b="b"/>
              <a:pathLst>
                <a:path w="24" h="6">
                  <a:moveTo>
                    <a:pt x="24" y="6"/>
                  </a:moveTo>
                  <a:lnTo>
                    <a:pt x="0" y="6"/>
                  </a:lnTo>
                  <a:lnTo>
                    <a:pt x="12" y="0"/>
                  </a:lnTo>
                  <a:lnTo>
                    <a:pt x="2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Text" lastClr="000000"/>
                </a:solidFill>
                <a:effectLst/>
                <a:uLnTx/>
                <a:uFillTx/>
              </a:endParaRPr>
            </a:p>
          </p:txBody>
        </p:sp>
        <p:sp>
          <p:nvSpPr>
            <p:cNvPr id="47" name="Freeform 176"/>
            <p:cNvSpPr>
              <a:spLocks/>
            </p:cNvSpPr>
            <p:nvPr/>
          </p:nvSpPr>
          <p:spPr bwMode="auto">
            <a:xfrm>
              <a:off x="1984375" y="4970463"/>
              <a:ext cx="79375" cy="34925"/>
            </a:xfrm>
            <a:custGeom>
              <a:avLst/>
              <a:gdLst>
                <a:gd name="T0" fmla="*/ 20 w 50"/>
                <a:gd name="T1" fmla="*/ 22 h 22"/>
                <a:gd name="T2" fmla="*/ 20 w 50"/>
                <a:gd name="T3" fmla="*/ 22 h 22"/>
                <a:gd name="T4" fmla="*/ 16 w 50"/>
                <a:gd name="T5" fmla="*/ 22 h 22"/>
                <a:gd name="T6" fmla="*/ 0 w 50"/>
                <a:gd name="T7" fmla="*/ 12 h 22"/>
                <a:gd name="T8" fmla="*/ 24 w 50"/>
                <a:gd name="T9" fmla="*/ 0 h 22"/>
                <a:gd name="T10" fmla="*/ 50 w 50"/>
                <a:gd name="T11" fmla="*/ 22 h 22"/>
                <a:gd name="T12" fmla="*/ 20 w 50"/>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50" h="22">
                  <a:moveTo>
                    <a:pt x="20" y="22"/>
                  </a:moveTo>
                  <a:lnTo>
                    <a:pt x="20" y="22"/>
                  </a:lnTo>
                  <a:lnTo>
                    <a:pt x="16" y="22"/>
                  </a:lnTo>
                  <a:lnTo>
                    <a:pt x="0" y="12"/>
                  </a:lnTo>
                  <a:lnTo>
                    <a:pt x="24" y="0"/>
                  </a:lnTo>
                  <a:lnTo>
                    <a:pt x="50" y="22"/>
                  </a:lnTo>
                  <a:lnTo>
                    <a:pt x="2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Text" lastClr="000000"/>
                </a:solidFill>
                <a:effectLst/>
                <a:uLnTx/>
                <a:uFillTx/>
              </a:endParaRPr>
            </a:p>
          </p:txBody>
        </p:sp>
        <p:sp>
          <p:nvSpPr>
            <p:cNvPr id="48" name="Freeform 177"/>
            <p:cNvSpPr>
              <a:spLocks/>
            </p:cNvSpPr>
            <p:nvPr/>
          </p:nvSpPr>
          <p:spPr bwMode="auto">
            <a:xfrm>
              <a:off x="1803400" y="4967288"/>
              <a:ext cx="79375" cy="38100"/>
            </a:xfrm>
            <a:custGeom>
              <a:avLst/>
              <a:gdLst>
                <a:gd name="T0" fmla="*/ 50 w 50"/>
                <a:gd name="T1" fmla="*/ 14 h 24"/>
                <a:gd name="T2" fmla="*/ 34 w 50"/>
                <a:gd name="T3" fmla="*/ 24 h 24"/>
                <a:gd name="T4" fmla="*/ 30 w 50"/>
                <a:gd name="T5" fmla="*/ 24 h 24"/>
                <a:gd name="T6" fmla="*/ 30 w 50"/>
                <a:gd name="T7" fmla="*/ 24 h 24"/>
                <a:gd name="T8" fmla="*/ 0 w 50"/>
                <a:gd name="T9" fmla="*/ 24 h 24"/>
                <a:gd name="T10" fmla="*/ 26 w 50"/>
                <a:gd name="T11" fmla="*/ 0 h 24"/>
                <a:gd name="T12" fmla="*/ 50 w 50"/>
                <a:gd name="T13" fmla="*/ 14 h 24"/>
              </a:gdLst>
              <a:ahLst/>
              <a:cxnLst>
                <a:cxn ang="0">
                  <a:pos x="T0" y="T1"/>
                </a:cxn>
                <a:cxn ang="0">
                  <a:pos x="T2" y="T3"/>
                </a:cxn>
                <a:cxn ang="0">
                  <a:pos x="T4" y="T5"/>
                </a:cxn>
                <a:cxn ang="0">
                  <a:pos x="T6" y="T7"/>
                </a:cxn>
                <a:cxn ang="0">
                  <a:pos x="T8" y="T9"/>
                </a:cxn>
                <a:cxn ang="0">
                  <a:pos x="T10" y="T11"/>
                </a:cxn>
                <a:cxn ang="0">
                  <a:pos x="T12" y="T13"/>
                </a:cxn>
              </a:cxnLst>
              <a:rect l="0" t="0" r="r" b="b"/>
              <a:pathLst>
                <a:path w="50" h="24">
                  <a:moveTo>
                    <a:pt x="50" y="14"/>
                  </a:moveTo>
                  <a:lnTo>
                    <a:pt x="34" y="24"/>
                  </a:lnTo>
                  <a:lnTo>
                    <a:pt x="30" y="24"/>
                  </a:lnTo>
                  <a:lnTo>
                    <a:pt x="30" y="24"/>
                  </a:lnTo>
                  <a:lnTo>
                    <a:pt x="0" y="24"/>
                  </a:lnTo>
                  <a:lnTo>
                    <a:pt x="26" y="0"/>
                  </a:lnTo>
                  <a:lnTo>
                    <a:pt x="5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Text" lastClr="000000"/>
                </a:solidFill>
                <a:effectLst/>
                <a:uLnTx/>
                <a:uFillTx/>
              </a:endParaRPr>
            </a:p>
          </p:txBody>
        </p:sp>
        <p:sp>
          <p:nvSpPr>
            <p:cNvPr id="49" name="Freeform 178"/>
            <p:cNvSpPr>
              <a:spLocks/>
            </p:cNvSpPr>
            <p:nvPr/>
          </p:nvSpPr>
          <p:spPr bwMode="auto">
            <a:xfrm>
              <a:off x="1866900" y="5014913"/>
              <a:ext cx="133350" cy="127000"/>
            </a:xfrm>
            <a:custGeom>
              <a:avLst/>
              <a:gdLst>
                <a:gd name="T0" fmla="*/ 84 w 84"/>
                <a:gd name="T1" fmla="*/ 0 h 80"/>
                <a:gd name="T2" fmla="*/ 42 w 84"/>
                <a:gd name="T3" fmla="*/ 80 h 80"/>
                <a:gd name="T4" fmla="*/ 0 w 84"/>
                <a:gd name="T5" fmla="*/ 0 h 80"/>
                <a:gd name="T6" fmla="*/ 84 w 84"/>
                <a:gd name="T7" fmla="*/ 0 h 80"/>
              </a:gdLst>
              <a:ahLst/>
              <a:cxnLst>
                <a:cxn ang="0">
                  <a:pos x="T0" y="T1"/>
                </a:cxn>
                <a:cxn ang="0">
                  <a:pos x="T2" y="T3"/>
                </a:cxn>
                <a:cxn ang="0">
                  <a:pos x="T4" y="T5"/>
                </a:cxn>
                <a:cxn ang="0">
                  <a:pos x="T6" y="T7"/>
                </a:cxn>
              </a:cxnLst>
              <a:rect l="0" t="0" r="r" b="b"/>
              <a:pathLst>
                <a:path w="84" h="80">
                  <a:moveTo>
                    <a:pt x="84" y="0"/>
                  </a:moveTo>
                  <a:lnTo>
                    <a:pt x="42" y="80"/>
                  </a:lnTo>
                  <a:lnTo>
                    <a:pt x="0" y="0"/>
                  </a:lnTo>
                  <a:lnTo>
                    <a:pt x="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Text" lastClr="000000"/>
                </a:solidFill>
                <a:effectLst/>
                <a:uLnTx/>
                <a:uFillTx/>
              </a:endParaRPr>
            </a:p>
          </p:txBody>
        </p:sp>
        <p:sp>
          <p:nvSpPr>
            <p:cNvPr id="50" name="Freeform 179"/>
            <p:cNvSpPr>
              <a:spLocks/>
            </p:cNvSpPr>
            <p:nvPr/>
          </p:nvSpPr>
          <p:spPr bwMode="auto">
            <a:xfrm>
              <a:off x="1955800" y="5014913"/>
              <a:ext cx="107950" cy="107950"/>
            </a:xfrm>
            <a:custGeom>
              <a:avLst/>
              <a:gdLst>
                <a:gd name="T0" fmla="*/ 34 w 68"/>
                <a:gd name="T1" fmla="*/ 0 h 68"/>
                <a:gd name="T2" fmla="*/ 68 w 68"/>
                <a:gd name="T3" fmla="*/ 0 h 68"/>
                <a:gd name="T4" fmla="*/ 0 w 68"/>
                <a:gd name="T5" fmla="*/ 68 h 68"/>
                <a:gd name="T6" fmla="*/ 34 w 68"/>
                <a:gd name="T7" fmla="*/ 0 h 68"/>
              </a:gdLst>
              <a:ahLst/>
              <a:cxnLst>
                <a:cxn ang="0">
                  <a:pos x="T0" y="T1"/>
                </a:cxn>
                <a:cxn ang="0">
                  <a:pos x="T2" y="T3"/>
                </a:cxn>
                <a:cxn ang="0">
                  <a:pos x="T4" y="T5"/>
                </a:cxn>
                <a:cxn ang="0">
                  <a:pos x="T6" y="T7"/>
                </a:cxn>
              </a:cxnLst>
              <a:rect l="0" t="0" r="r" b="b"/>
              <a:pathLst>
                <a:path w="68" h="68">
                  <a:moveTo>
                    <a:pt x="34" y="0"/>
                  </a:moveTo>
                  <a:lnTo>
                    <a:pt x="68" y="0"/>
                  </a:lnTo>
                  <a:lnTo>
                    <a:pt x="0" y="68"/>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Text" lastClr="000000"/>
                </a:solidFill>
                <a:effectLst/>
                <a:uLnTx/>
                <a:uFillTx/>
              </a:endParaRPr>
            </a:p>
          </p:txBody>
        </p:sp>
        <p:sp>
          <p:nvSpPr>
            <p:cNvPr id="51" name="Freeform 180"/>
            <p:cNvSpPr>
              <a:spLocks/>
            </p:cNvSpPr>
            <p:nvPr/>
          </p:nvSpPr>
          <p:spPr bwMode="auto">
            <a:xfrm>
              <a:off x="1803400" y="5014913"/>
              <a:ext cx="107950" cy="107950"/>
            </a:xfrm>
            <a:custGeom>
              <a:avLst/>
              <a:gdLst>
                <a:gd name="T0" fmla="*/ 0 w 68"/>
                <a:gd name="T1" fmla="*/ 0 h 68"/>
                <a:gd name="T2" fmla="*/ 34 w 68"/>
                <a:gd name="T3" fmla="*/ 0 h 68"/>
                <a:gd name="T4" fmla="*/ 68 w 68"/>
                <a:gd name="T5" fmla="*/ 68 h 68"/>
                <a:gd name="T6" fmla="*/ 0 w 68"/>
                <a:gd name="T7" fmla="*/ 0 h 68"/>
              </a:gdLst>
              <a:ahLst/>
              <a:cxnLst>
                <a:cxn ang="0">
                  <a:pos x="T0" y="T1"/>
                </a:cxn>
                <a:cxn ang="0">
                  <a:pos x="T2" y="T3"/>
                </a:cxn>
                <a:cxn ang="0">
                  <a:pos x="T4" y="T5"/>
                </a:cxn>
                <a:cxn ang="0">
                  <a:pos x="T6" y="T7"/>
                </a:cxn>
              </a:cxnLst>
              <a:rect l="0" t="0" r="r" b="b"/>
              <a:pathLst>
                <a:path w="68" h="68">
                  <a:moveTo>
                    <a:pt x="0" y="0"/>
                  </a:moveTo>
                  <a:lnTo>
                    <a:pt x="34" y="0"/>
                  </a:lnTo>
                  <a:lnTo>
                    <a:pt x="68" y="6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Text" lastClr="000000"/>
                </a:solidFill>
                <a:effectLst/>
                <a:uLnTx/>
                <a:uFillTx/>
              </a:endParaRPr>
            </a:p>
          </p:txBody>
        </p:sp>
      </p:grpSp>
      <p:grpSp>
        <p:nvGrpSpPr>
          <p:cNvPr id="52" name="组合 42"/>
          <p:cNvGrpSpPr>
            <a:grpSpLocks noChangeAspect="1"/>
          </p:cNvGrpSpPr>
          <p:nvPr/>
        </p:nvGrpSpPr>
        <p:grpSpPr>
          <a:xfrm>
            <a:off x="8144571" y="2612575"/>
            <a:ext cx="393602" cy="521445"/>
            <a:chOff x="422275" y="4783138"/>
            <a:chExt cx="396875" cy="584200"/>
          </a:xfrm>
          <a:solidFill>
            <a:sysClr val="window" lastClr="FFFFFF"/>
          </a:solidFill>
        </p:grpSpPr>
        <p:sp>
          <p:nvSpPr>
            <p:cNvPr id="53" name="Freeform 162"/>
            <p:cNvSpPr>
              <a:spLocks/>
            </p:cNvSpPr>
            <p:nvPr/>
          </p:nvSpPr>
          <p:spPr bwMode="auto">
            <a:xfrm>
              <a:off x="460375" y="4894263"/>
              <a:ext cx="76200" cy="66675"/>
            </a:xfrm>
            <a:custGeom>
              <a:avLst/>
              <a:gdLst>
                <a:gd name="T0" fmla="*/ 48 w 48"/>
                <a:gd name="T1" fmla="*/ 34 h 42"/>
                <a:gd name="T2" fmla="*/ 48 w 48"/>
                <a:gd name="T3" fmla="*/ 34 h 42"/>
                <a:gd name="T4" fmla="*/ 48 w 48"/>
                <a:gd name="T5" fmla="*/ 36 h 42"/>
                <a:gd name="T6" fmla="*/ 46 w 48"/>
                <a:gd name="T7" fmla="*/ 40 h 42"/>
                <a:gd name="T8" fmla="*/ 44 w 48"/>
                <a:gd name="T9" fmla="*/ 40 h 42"/>
                <a:gd name="T10" fmla="*/ 40 w 48"/>
                <a:gd name="T11" fmla="*/ 42 h 42"/>
                <a:gd name="T12" fmla="*/ 8 w 48"/>
                <a:gd name="T13" fmla="*/ 42 h 42"/>
                <a:gd name="T14" fmla="*/ 8 w 48"/>
                <a:gd name="T15" fmla="*/ 42 h 42"/>
                <a:gd name="T16" fmla="*/ 6 w 48"/>
                <a:gd name="T17" fmla="*/ 40 h 42"/>
                <a:gd name="T18" fmla="*/ 4 w 48"/>
                <a:gd name="T19" fmla="*/ 40 h 42"/>
                <a:gd name="T20" fmla="*/ 2 w 48"/>
                <a:gd name="T21" fmla="*/ 36 h 42"/>
                <a:gd name="T22" fmla="*/ 0 w 48"/>
                <a:gd name="T23" fmla="*/ 34 h 42"/>
                <a:gd name="T24" fmla="*/ 0 w 48"/>
                <a:gd name="T25" fmla="*/ 8 h 42"/>
                <a:gd name="T26" fmla="*/ 0 w 48"/>
                <a:gd name="T27" fmla="*/ 8 h 42"/>
                <a:gd name="T28" fmla="*/ 2 w 48"/>
                <a:gd name="T29" fmla="*/ 6 h 42"/>
                <a:gd name="T30" fmla="*/ 4 w 48"/>
                <a:gd name="T31" fmla="*/ 2 h 42"/>
                <a:gd name="T32" fmla="*/ 6 w 48"/>
                <a:gd name="T33" fmla="*/ 2 h 42"/>
                <a:gd name="T34" fmla="*/ 8 w 48"/>
                <a:gd name="T35" fmla="*/ 0 h 42"/>
                <a:gd name="T36" fmla="*/ 40 w 48"/>
                <a:gd name="T37" fmla="*/ 0 h 42"/>
                <a:gd name="T38" fmla="*/ 40 w 48"/>
                <a:gd name="T39" fmla="*/ 0 h 42"/>
                <a:gd name="T40" fmla="*/ 44 w 48"/>
                <a:gd name="T41" fmla="*/ 2 h 42"/>
                <a:gd name="T42" fmla="*/ 46 w 48"/>
                <a:gd name="T43" fmla="*/ 2 h 42"/>
                <a:gd name="T44" fmla="*/ 48 w 48"/>
                <a:gd name="T45" fmla="*/ 6 h 42"/>
                <a:gd name="T46" fmla="*/ 48 w 48"/>
                <a:gd name="T47" fmla="*/ 8 h 42"/>
                <a:gd name="T48" fmla="*/ 48 w 48"/>
                <a:gd name="T49"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42">
                  <a:moveTo>
                    <a:pt x="48" y="34"/>
                  </a:moveTo>
                  <a:lnTo>
                    <a:pt x="48" y="34"/>
                  </a:lnTo>
                  <a:lnTo>
                    <a:pt x="48" y="36"/>
                  </a:lnTo>
                  <a:lnTo>
                    <a:pt x="46" y="40"/>
                  </a:lnTo>
                  <a:lnTo>
                    <a:pt x="44" y="40"/>
                  </a:lnTo>
                  <a:lnTo>
                    <a:pt x="40" y="42"/>
                  </a:lnTo>
                  <a:lnTo>
                    <a:pt x="8" y="42"/>
                  </a:lnTo>
                  <a:lnTo>
                    <a:pt x="8" y="42"/>
                  </a:lnTo>
                  <a:lnTo>
                    <a:pt x="6" y="40"/>
                  </a:lnTo>
                  <a:lnTo>
                    <a:pt x="4" y="40"/>
                  </a:lnTo>
                  <a:lnTo>
                    <a:pt x="2" y="36"/>
                  </a:lnTo>
                  <a:lnTo>
                    <a:pt x="0" y="34"/>
                  </a:lnTo>
                  <a:lnTo>
                    <a:pt x="0" y="8"/>
                  </a:lnTo>
                  <a:lnTo>
                    <a:pt x="0" y="8"/>
                  </a:lnTo>
                  <a:lnTo>
                    <a:pt x="2" y="6"/>
                  </a:lnTo>
                  <a:lnTo>
                    <a:pt x="4" y="2"/>
                  </a:lnTo>
                  <a:lnTo>
                    <a:pt x="6" y="2"/>
                  </a:lnTo>
                  <a:lnTo>
                    <a:pt x="8" y="0"/>
                  </a:lnTo>
                  <a:lnTo>
                    <a:pt x="40" y="0"/>
                  </a:lnTo>
                  <a:lnTo>
                    <a:pt x="40" y="0"/>
                  </a:lnTo>
                  <a:lnTo>
                    <a:pt x="44" y="2"/>
                  </a:lnTo>
                  <a:lnTo>
                    <a:pt x="46" y="2"/>
                  </a:lnTo>
                  <a:lnTo>
                    <a:pt x="48" y="6"/>
                  </a:lnTo>
                  <a:lnTo>
                    <a:pt x="48" y="8"/>
                  </a:lnTo>
                  <a:lnTo>
                    <a:pt x="48"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Text" lastClr="000000"/>
                </a:solidFill>
                <a:effectLst/>
                <a:uLnTx/>
                <a:uFillTx/>
              </a:endParaRPr>
            </a:p>
          </p:txBody>
        </p:sp>
        <p:sp>
          <p:nvSpPr>
            <p:cNvPr id="54" name="Freeform 163"/>
            <p:cNvSpPr>
              <a:spLocks/>
            </p:cNvSpPr>
            <p:nvPr/>
          </p:nvSpPr>
          <p:spPr bwMode="auto">
            <a:xfrm>
              <a:off x="460375" y="4979988"/>
              <a:ext cx="76200" cy="63500"/>
            </a:xfrm>
            <a:custGeom>
              <a:avLst/>
              <a:gdLst>
                <a:gd name="T0" fmla="*/ 48 w 48"/>
                <a:gd name="T1" fmla="*/ 32 h 40"/>
                <a:gd name="T2" fmla="*/ 48 w 48"/>
                <a:gd name="T3" fmla="*/ 32 h 40"/>
                <a:gd name="T4" fmla="*/ 48 w 48"/>
                <a:gd name="T5" fmla="*/ 36 h 40"/>
                <a:gd name="T6" fmla="*/ 46 w 48"/>
                <a:gd name="T7" fmla="*/ 38 h 40"/>
                <a:gd name="T8" fmla="*/ 44 w 48"/>
                <a:gd name="T9" fmla="*/ 40 h 40"/>
                <a:gd name="T10" fmla="*/ 40 w 48"/>
                <a:gd name="T11" fmla="*/ 40 h 40"/>
                <a:gd name="T12" fmla="*/ 8 w 48"/>
                <a:gd name="T13" fmla="*/ 40 h 40"/>
                <a:gd name="T14" fmla="*/ 8 w 48"/>
                <a:gd name="T15" fmla="*/ 40 h 40"/>
                <a:gd name="T16" fmla="*/ 6 w 48"/>
                <a:gd name="T17" fmla="*/ 40 h 40"/>
                <a:gd name="T18" fmla="*/ 4 w 48"/>
                <a:gd name="T19" fmla="*/ 38 h 40"/>
                <a:gd name="T20" fmla="*/ 2 w 48"/>
                <a:gd name="T21" fmla="*/ 36 h 40"/>
                <a:gd name="T22" fmla="*/ 0 w 48"/>
                <a:gd name="T23" fmla="*/ 32 h 40"/>
                <a:gd name="T24" fmla="*/ 0 w 48"/>
                <a:gd name="T25" fmla="*/ 8 h 40"/>
                <a:gd name="T26" fmla="*/ 0 w 48"/>
                <a:gd name="T27" fmla="*/ 8 h 40"/>
                <a:gd name="T28" fmla="*/ 2 w 48"/>
                <a:gd name="T29" fmla="*/ 4 h 40"/>
                <a:gd name="T30" fmla="*/ 4 w 48"/>
                <a:gd name="T31" fmla="*/ 2 h 40"/>
                <a:gd name="T32" fmla="*/ 6 w 48"/>
                <a:gd name="T33" fmla="*/ 0 h 40"/>
                <a:gd name="T34" fmla="*/ 8 w 48"/>
                <a:gd name="T35" fmla="*/ 0 h 40"/>
                <a:gd name="T36" fmla="*/ 40 w 48"/>
                <a:gd name="T37" fmla="*/ 0 h 40"/>
                <a:gd name="T38" fmla="*/ 40 w 48"/>
                <a:gd name="T39" fmla="*/ 0 h 40"/>
                <a:gd name="T40" fmla="*/ 44 w 48"/>
                <a:gd name="T41" fmla="*/ 0 h 40"/>
                <a:gd name="T42" fmla="*/ 46 w 48"/>
                <a:gd name="T43" fmla="*/ 2 h 40"/>
                <a:gd name="T44" fmla="*/ 48 w 48"/>
                <a:gd name="T45" fmla="*/ 4 h 40"/>
                <a:gd name="T46" fmla="*/ 48 w 48"/>
                <a:gd name="T47" fmla="*/ 8 h 40"/>
                <a:gd name="T48" fmla="*/ 48 w 48"/>
                <a:gd name="T49"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40">
                  <a:moveTo>
                    <a:pt x="48" y="32"/>
                  </a:moveTo>
                  <a:lnTo>
                    <a:pt x="48" y="32"/>
                  </a:lnTo>
                  <a:lnTo>
                    <a:pt x="48" y="36"/>
                  </a:lnTo>
                  <a:lnTo>
                    <a:pt x="46" y="38"/>
                  </a:lnTo>
                  <a:lnTo>
                    <a:pt x="44" y="40"/>
                  </a:lnTo>
                  <a:lnTo>
                    <a:pt x="40" y="40"/>
                  </a:lnTo>
                  <a:lnTo>
                    <a:pt x="8" y="40"/>
                  </a:lnTo>
                  <a:lnTo>
                    <a:pt x="8" y="40"/>
                  </a:lnTo>
                  <a:lnTo>
                    <a:pt x="6" y="40"/>
                  </a:lnTo>
                  <a:lnTo>
                    <a:pt x="4" y="38"/>
                  </a:lnTo>
                  <a:lnTo>
                    <a:pt x="2" y="36"/>
                  </a:lnTo>
                  <a:lnTo>
                    <a:pt x="0" y="32"/>
                  </a:lnTo>
                  <a:lnTo>
                    <a:pt x="0" y="8"/>
                  </a:lnTo>
                  <a:lnTo>
                    <a:pt x="0" y="8"/>
                  </a:lnTo>
                  <a:lnTo>
                    <a:pt x="2" y="4"/>
                  </a:lnTo>
                  <a:lnTo>
                    <a:pt x="4" y="2"/>
                  </a:lnTo>
                  <a:lnTo>
                    <a:pt x="6" y="0"/>
                  </a:lnTo>
                  <a:lnTo>
                    <a:pt x="8" y="0"/>
                  </a:lnTo>
                  <a:lnTo>
                    <a:pt x="40" y="0"/>
                  </a:lnTo>
                  <a:lnTo>
                    <a:pt x="40" y="0"/>
                  </a:lnTo>
                  <a:lnTo>
                    <a:pt x="44" y="0"/>
                  </a:lnTo>
                  <a:lnTo>
                    <a:pt x="46" y="2"/>
                  </a:lnTo>
                  <a:lnTo>
                    <a:pt x="48" y="4"/>
                  </a:lnTo>
                  <a:lnTo>
                    <a:pt x="48" y="8"/>
                  </a:lnTo>
                  <a:lnTo>
                    <a:pt x="4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Text" lastClr="000000"/>
                </a:solidFill>
                <a:effectLst/>
                <a:uLnTx/>
                <a:uFillTx/>
              </a:endParaRPr>
            </a:p>
          </p:txBody>
        </p:sp>
        <p:sp>
          <p:nvSpPr>
            <p:cNvPr id="55" name="Freeform 164"/>
            <p:cNvSpPr>
              <a:spLocks/>
            </p:cNvSpPr>
            <p:nvPr/>
          </p:nvSpPr>
          <p:spPr bwMode="auto">
            <a:xfrm>
              <a:off x="460375" y="5062538"/>
              <a:ext cx="69850" cy="66675"/>
            </a:xfrm>
            <a:custGeom>
              <a:avLst/>
              <a:gdLst>
                <a:gd name="T0" fmla="*/ 38 w 44"/>
                <a:gd name="T1" fmla="*/ 20 h 42"/>
                <a:gd name="T2" fmla="*/ 38 w 44"/>
                <a:gd name="T3" fmla="*/ 20 h 42"/>
                <a:gd name="T4" fmla="*/ 36 w 44"/>
                <a:gd name="T5" fmla="*/ 12 h 42"/>
                <a:gd name="T6" fmla="*/ 38 w 44"/>
                <a:gd name="T7" fmla="*/ 4 h 42"/>
                <a:gd name="T8" fmla="*/ 38 w 44"/>
                <a:gd name="T9" fmla="*/ 4 h 42"/>
                <a:gd name="T10" fmla="*/ 38 w 44"/>
                <a:gd name="T11" fmla="*/ 0 h 42"/>
                <a:gd name="T12" fmla="*/ 8 w 44"/>
                <a:gd name="T13" fmla="*/ 0 h 42"/>
                <a:gd name="T14" fmla="*/ 8 w 44"/>
                <a:gd name="T15" fmla="*/ 0 h 42"/>
                <a:gd name="T16" fmla="*/ 6 w 44"/>
                <a:gd name="T17" fmla="*/ 2 h 42"/>
                <a:gd name="T18" fmla="*/ 4 w 44"/>
                <a:gd name="T19" fmla="*/ 2 h 42"/>
                <a:gd name="T20" fmla="*/ 2 w 44"/>
                <a:gd name="T21" fmla="*/ 6 h 42"/>
                <a:gd name="T22" fmla="*/ 0 w 44"/>
                <a:gd name="T23" fmla="*/ 8 h 42"/>
                <a:gd name="T24" fmla="*/ 0 w 44"/>
                <a:gd name="T25" fmla="*/ 34 h 42"/>
                <a:gd name="T26" fmla="*/ 0 w 44"/>
                <a:gd name="T27" fmla="*/ 34 h 42"/>
                <a:gd name="T28" fmla="*/ 2 w 44"/>
                <a:gd name="T29" fmla="*/ 36 h 42"/>
                <a:gd name="T30" fmla="*/ 4 w 44"/>
                <a:gd name="T31" fmla="*/ 40 h 42"/>
                <a:gd name="T32" fmla="*/ 6 w 44"/>
                <a:gd name="T33" fmla="*/ 40 h 42"/>
                <a:gd name="T34" fmla="*/ 8 w 44"/>
                <a:gd name="T35" fmla="*/ 42 h 42"/>
                <a:gd name="T36" fmla="*/ 40 w 44"/>
                <a:gd name="T37" fmla="*/ 42 h 42"/>
                <a:gd name="T38" fmla="*/ 40 w 44"/>
                <a:gd name="T39" fmla="*/ 42 h 42"/>
                <a:gd name="T40" fmla="*/ 44 w 44"/>
                <a:gd name="T41" fmla="*/ 40 h 42"/>
                <a:gd name="T42" fmla="*/ 44 w 44"/>
                <a:gd name="T43" fmla="*/ 40 h 42"/>
                <a:gd name="T44" fmla="*/ 38 w 44"/>
                <a:gd name="T45" fmla="*/ 20 h 42"/>
                <a:gd name="T46" fmla="*/ 38 w 44"/>
                <a:gd name="T47"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42">
                  <a:moveTo>
                    <a:pt x="38" y="20"/>
                  </a:moveTo>
                  <a:lnTo>
                    <a:pt x="38" y="20"/>
                  </a:lnTo>
                  <a:lnTo>
                    <a:pt x="36" y="12"/>
                  </a:lnTo>
                  <a:lnTo>
                    <a:pt x="38" y="4"/>
                  </a:lnTo>
                  <a:lnTo>
                    <a:pt x="38" y="4"/>
                  </a:lnTo>
                  <a:lnTo>
                    <a:pt x="38" y="0"/>
                  </a:lnTo>
                  <a:lnTo>
                    <a:pt x="8" y="0"/>
                  </a:lnTo>
                  <a:lnTo>
                    <a:pt x="8" y="0"/>
                  </a:lnTo>
                  <a:lnTo>
                    <a:pt x="6" y="2"/>
                  </a:lnTo>
                  <a:lnTo>
                    <a:pt x="4" y="2"/>
                  </a:lnTo>
                  <a:lnTo>
                    <a:pt x="2" y="6"/>
                  </a:lnTo>
                  <a:lnTo>
                    <a:pt x="0" y="8"/>
                  </a:lnTo>
                  <a:lnTo>
                    <a:pt x="0" y="34"/>
                  </a:lnTo>
                  <a:lnTo>
                    <a:pt x="0" y="34"/>
                  </a:lnTo>
                  <a:lnTo>
                    <a:pt x="2" y="36"/>
                  </a:lnTo>
                  <a:lnTo>
                    <a:pt x="4" y="40"/>
                  </a:lnTo>
                  <a:lnTo>
                    <a:pt x="6" y="40"/>
                  </a:lnTo>
                  <a:lnTo>
                    <a:pt x="8" y="42"/>
                  </a:lnTo>
                  <a:lnTo>
                    <a:pt x="40" y="42"/>
                  </a:lnTo>
                  <a:lnTo>
                    <a:pt x="40" y="42"/>
                  </a:lnTo>
                  <a:lnTo>
                    <a:pt x="44" y="40"/>
                  </a:lnTo>
                  <a:lnTo>
                    <a:pt x="44" y="40"/>
                  </a:lnTo>
                  <a:lnTo>
                    <a:pt x="38" y="20"/>
                  </a:lnTo>
                  <a:lnTo>
                    <a:pt x="3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Text" lastClr="000000"/>
                </a:solidFill>
                <a:effectLst/>
                <a:uLnTx/>
                <a:uFillTx/>
              </a:endParaRPr>
            </a:p>
          </p:txBody>
        </p:sp>
        <p:sp>
          <p:nvSpPr>
            <p:cNvPr id="56" name="Freeform 165"/>
            <p:cNvSpPr>
              <a:spLocks/>
            </p:cNvSpPr>
            <p:nvPr/>
          </p:nvSpPr>
          <p:spPr bwMode="auto">
            <a:xfrm>
              <a:off x="558800" y="4979988"/>
              <a:ext cx="31750" cy="63500"/>
            </a:xfrm>
            <a:custGeom>
              <a:avLst/>
              <a:gdLst>
                <a:gd name="T0" fmla="*/ 6 w 20"/>
                <a:gd name="T1" fmla="*/ 36 h 40"/>
                <a:gd name="T2" fmla="*/ 6 w 20"/>
                <a:gd name="T3" fmla="*/ 36 h 40"/>
                <a:gd name="T4" fmla="*/ 12 w 20"/>
                <a:gd name="T5" fmla="*/ 38 h 40"/>
                <a:gd name="T6" fmla="*/ 20 w 20"/>
                <a:gd name="T7" fmla="*/ 40 h 40"/>
                <a:gd name="T8" fmla="*/ 20 w 20"/>
                <a:gd name="T9" fmla="*/ 0 h 40"/>
                <a:gd name="T10" fmla="*/ 8 w 20"/>
                <a:gd name="T11" fmla="*/ 0 h 40"/>
                <a:gd name="T12" fmla="*/ 8 w 20"/>
                <a:gd name="T13" fmla="*/ 0 h 40"/>
                <a:gd name="T14" fmla="*/ 4 w 20"/>
                <a:gd name="T15" fmla="*/ 0 h 40"/>
                <a:gd name="T16" fmla="*/ 2 w 20"/>
                <a:gd name="T17" fmla="*/ 2 h 40"/>
                <a:gd name="T18" fmla="*/ 0 w 20"/>
                <a:gd name="T19" fmla="*/ 4 h 40"/>
                <a:gd name="T20" fmla="*/ 0 w 20"/>
                <a:gd name="T21" fmla="*/ 8 h 40"/>
                <a:gd name="T22" fmla="*/ 0 w 20"/>
                <a:gd name="T23" fmla="*/ 32 h 40"/>
                <a:gd name="T24" fmla="*/ 0 w 20"/>
                <a:gd name="T25" fmla="*/ 32 h 40"/>
                <a:gd name="T26" fmla="*/ 2 w 20"/>
                <a:gd name="T27" fmla="*/ 36 h 40"/>
                <a:gd name="T28" fmla="*/ 2 w 20"/>
                <a:gd name="T29" fmla="*/ 36 h 40"/>
                <a:gd name="T30" fmla="*/ 6 w 20"/>
                <a:gd name="T31" fmla="*/ 36 h 40"/>
                <a:gd name="T32" fmla="*/ 6 w 20"/>
                <a:gd name="T33"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40">
                  <a:moveTo>
                    <a:pt x="6" y="36"/>
                  </a:moveTo>
                  <a:lnTo>
                    <a:pt x="6" y="36"/>
                  </a:lnTo>
                  <a:lnTo>
                    <a:pt x="12" y="38"/>
                  </a:lnTo>
                  <a:lnTo>
                    <a:pt x="20" y="40"/>
                  </a:lnTo>
                  <a:lnTo>
                    <a:pt x="20" y="0"/>
                  </a:lnTo>
                  <a:lnTo>
                    <a:pt x="8" y="0"/>
                  </a:lnTo>
                  <a:lnTo>
                    <a:pt x="8" y="0"/>
                  </a:lnTo>
                  <a:lnTo>
                    <a:pt x="4" y="0"/>
                  </a:lnTo>
                  <a:lnTo>
                    <a:pt x="2" y="2"/>
                  </a:lnTo>
                  <a:lnTo>
                    <a:pt x="0" y="4"/>
                  </a:lnTo>
                  <a:lnTo>
                    <a:pt x="0" y="8"/>
                  </a:lnTo>
                  <a:lnTo>
                    <a:pt x="0" y="32"/>
                  </a:lnTo>
                  <a:lnTo>
                    <a:pt x="0" y="32"/>
                  </a:lnTo>
                  <a:lnTo>
                    <a:pt x="2" y="36"/>
                  </a:lnTo>
                  <a:lnTo>
                    <a:pt x="2" y="36"/>
                  </a:lnTo>
                  <a:lnTo>
                    <a:pt x="6" y="36"/>
                  </a:lnTo>
                  <a:lnTo>
                    <a:pt x="6"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Text" lastClr="000000"/>
                </a:solidFill>
                <a:effectLst/>
                <a:uLnTx/>
                <a:uFillTx/>
              </a:endParaRPr>
            </a:p>
          </p:txBody>
        </p:sp>
        <p:sp>
          <p:nvSpPr>
            <p:cNvPr id="57" name="Freeform 166"/>
            <p:cNvSpPr>
              <a:spLocks/>
            </p:cNvSpPr>
            <p:nvPr/>
          </p:nvSpPr>
          <p:spPr bwMode="auto">
            <a:xfrm>
              <a:off x="558800" y="4894263"/>
              <a:ext cx="73025" cy="66675"/>
            </a:xfrm>
            <a:custGeom>
              <a:avLst/>
              <a:gdLst>
                <a:gd name="T0" fmla="*/ 8 w 46"/>
                <a:gd name="T1" fmla="*/ 42 h 42"/>
                <a:gd name="T2" fmla="*/ 20 w 46"/>
                <a:gd name="T3" fmla="*/ 42 h 42"/>
                <a:gd name="T4" fmla="*/ 20 w 46"/>
                <a:gd name="T5" fmla="*/ 40 h 42"/>
                <a:gd name="T6" fmla="*/ 20 w 46"/>
                <a:gd name="T7" fmla="*/ 40 h 42"/>
                <a:gd name="T8" fmla="*/ 22 w 46"/>
                <a:gd name="T9" fmla="*/ 30 h 42"/>
                <a:gd name="T10" fmla="*/ 28 w 46"/>
                <a:gd name="T11" fmla="*/ 20 h 42"/>
                <a:gd name="T12" fmla="*/ 36 w 46"/>
                <a:gd name="T13" fmla="*/ 14 h 42"/>
                <a:gd name="T14" fmla="*/ 46 w 46"/>
                <a:gd name="T15" fmla="*/ 10 h 42"/>
                <a:gd name="T16" fmla="*/ 46 w 46"/>
                <a:gd name="T17" fmla="*/ 8 h 42"/>
                <a:gd name="T18" fmla="*/ 46 w 46"/>
                <a:gd name="T19" fmla="*/ 8 h 42"/>
                <a:gd name="T20" fmla="*/ 46 w 46"/>
                <a:gd name="T21" fmla="*/ 6 h 42"/>
                <a:gd name="T22" fmla="*/ 44 w 46"/>
                <a:gd name="T23" fmla="*/ 2 h 42"/>
                <a:gd name="T24" fmla="*/ 42 w 46"/>
                <a:gd name="T25" fmla="*/ 2 h 42"/>
                <a:gd name="T26" fmla="*/ 38 w 46"/>
                <a:gd name="T27" fmla="*/ 0 h 42"/>
                <a:gd name="T28" fmla="*/ 8 w 46"/>
                <a:gd name="T29" fmla="*/ 0 h 42"/>
                <a:gd name="T30" fmla="*/ 8 w 46"/>
                <a:gd name="T31" fmla="*/ 0 h 42"/>
                <a:gd name="T32" fmla="*/ 4 w 46"/>
                <a:gd name="T33" fmla="*/ 2 h 42"/>
                <a:gd name="T34" fmla="*/ 2 w 46"/>
                <a:gd name="T35" fmla="*/ 2 h 42"/>
                <a:gd name="T36" fmla="*/ 0 w 46"/>
                <a:gd name="T37" fmla="*/ 6 h 42"/>
                <a:gd name="T38" fmla="*/ 0 w 46"/>
                <a:gd name="T39" fmla="*/ 8 h 42"/>
                <a:gd name="T40" fmla="*/ 0 w 46"/>
                <a:gd name="T41" fmla="*/ 34 h 42"/>
                <a:gd name="T42" fmla="*/ 0 w 46"/>
                <a:gd name="T43" fmla="*/ 34 h 42"/>
                <a:gd name="T44" fmla="*/ 0 w 46"/>
                <a:gd name="T45" fmla="*/ 36 h 42"/>
                <a:gd name="T46" fmla="*/ 2 w 46"/>
                <a:gd name="T47" fmla="*/ 40 h 42"/>
                <a:gd name="T48" fmla="*/ 4 w 46"/>
                <a:gd name="T49" fmla="*/ 40 h 42"/>
                <a:gd name="T50" fmla="*/ 8 w 46"/>
                <a:gd name="T51" fmla="*/ 42 h 42"/>
                <a:gd name="T52" fmla="*/ 8 w 46"/>
                <a:gd name="T5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2">
                  <a:moveTo>
                    <a:pt x="8" y="42"/>
                  </a:moveTo>
                  <a:lnTo>
                    <a:pt x="20" y="42"/>
                  </a:lnTo>
                  <a:lnTo>
                    <a:pt x="20" y="40"/>
                  </a:lnTo>
                  <a:lnTo>
                    <a:pt x="20" y="40"/>
                  </a:lnTo>
                  <a:lnTo>
                    <a:pt x="22" y="30"/>
                  </a:lnTo>
                  <a:lnTo>
                    <a:pt x="28" y="20"/>
                  </a:lnTo>
                  <a:lnTo>
                    <a:pt x="36" y="14"/>
                  </a:lnTo>
                  <a:lnTo>
                    <a:pt x="46" y="10"/>
                  </a:lnTo>
                  <a:lnTo>
                    <a:pt x="46" y="8"/>
                  </a:lnTo>
                  <a:lnTo>
                    <a:pt x="46" y="8"/>
                  </a:lnTo>
                  <a:lnTo>
                    <a:pt x="46" y="6"/>
                  </a:lnTo>
                  <a:lnTo>
                    <a:pt x="44" y="2"/>
                  </a:lnTo>
                  <a:lnTo>
                    <a:pt x="42" y="2"/>
                  </a:lnTo>
                  <a:lnTo>
                    <a:pt x="38" y="0"/>
                  </a:lnTo>
                  <a:lnTo>
                    <a:pt x="8" y="0"/>
                  </a:lnTo>
                  <a:lnTo>
                    <a:pt x="8" y="0"/>
                  </a:lnTo>
                  <a:lnTo>
                    <a:pt x="4" y="2"/>
                  </a:lnTo>
                  <a:lnTo>
                    <a:pt x="2" y="2"/>
                  </a:lnTo>
                  <a:lnTo>
                    <a:pt x="0" y="6"/>
                  </a:lnTo>
                  <a:lnTo>
                    <a:pt x="0" y="8"/>
                  </a:lnTo>
                  <a:lnTo>
                    <a:pt x="0" y="34"/>
                  </a:lnTo>
                  <a:lnTo>
                    <a:pt x="0" y="34"/>
                  </a:lnTo>
                  <a:lnTo>
                    <a:pt x="0" y="36"/>
                  </a:lnTo>
                  <a:lnTo>
                    <a:pt x="2" y="40"/>
                  </a:lnTo>
                  <a:lnTo>
                    <a:pt x="4" y="40"/>
                  </a:lnTo>
                  <a:lnTo>
                    <a:pt x="8" y="42"/>
                  </a:lnTo>
                  <a:lnTo>
                    <a:pt x="8"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Text" lastClr="000000"/>
                </a:solidFill>
                <a:effectLst/>
                <a:uLnTx/>
                <a:uFillTx/>
              </a:endParaRPr>
            </a:p>
          </p:txBody>
        </p:sp>
        <p:sp>
          <p:nvSpPr>
            <p:cNvPr id="58" name="Freeform 167"/>
            <p:cNvSpPr>
              <a:spLocks noEditPoints="1"/>
            </p:cNvSpPr>
            <p:nvPr/>
          </p:nvSpPr>
          <p:spPr bwMode="auto">
            <a:xfrm>
              <a:off x="422275" y="4783138"/>
              <a:ext cx="282575" cy="555625"/>
            </a:xfrm>
            <a:custGeom>
              <a:avLst/>
              <a:gdLst>
                <a:gd name="T0" fmla="*/ 106 w 178"/>
                <a:gd name="T1" fmla="*/ 310 h 350"/>
                <a:gd name="T2" fmla="*/ 102 w 178"/>
                <a:gd name="T3" fmla="*/ 306 h 350"/>
                <a:gd name="T4" fmla="*/ 104 w 178"/>
                <a:gd name="T5" fmla="*/ 314 h 350"/>
                <a:gd name="T6" fmla="*/ 104 w 178"/>
                <a:gd name="T7" fmla="*/ 320 h 350"/>
                <a:gd name="T8" fmla="*/ 96 w 178"/>
                <a:gd name="T9" fmla="*/ 328 h 350"/>
                <a:gd name="T10" fmla="*/ 88 w 178"/>
                <a:gd name="T11" fmla="*/ 330 h 350"/>
                <a:gd name="T12" fmla="*/ 78 w 178"/>
                <a:gd name="T13" fmla="*/ 324 h 350"/>
                <a:gd name="T14" fmla="*/ 74 w 178"/>
                <a:gd name="T15" fmla="*/ 314 h 350"/>
                <a:gd name="T16" fmla="*/ 74 w 178"/>
                <a:gd name="T17" fmla="*/ 308 h 350"/>
                <a:gd name="T18" fmla="*/ 82 w 178"/>
                <a:gd name="T19" fmla="*/ 300 h 350"/>
                <a:gd name="T20" fmla="*/ 88 w 178"/>
                <a:gd name="T21" fmla="*/ 298 h 350"/>
                <a:gd name="T22" fmla="*/ 102 w 178"/>
                <a:gd name="T23" fmla="*/ 304 h 350"/>
                <a:gd name="T24" fmla="*/ 100 w 178"/>
                <a:gd name="T25" fmla="*/ 302 h 350"/>
                <a:gd name="T26" fmla="*/ 86 w 178"/>
                <a:gd name="T27" fmla="*/ 280 h 350"/>
                <a:gd name="T28" fmla="*/ 12 w 178"/>
                <a:gd name="T29" fmla="*/ 52 h 350"/>
                <a:gd name="T30" fmla="*/ 166 w 178"/>
                <a:gd name="T31" fmla="*/ 104 h 350"/>
                <a:gd name="T32" fmla="*/ 166 w 178"/>
                <a:gd name="T33" fmla="*/ 110 h 350"/>
                <a:gd name="T34" fmla="*/ 166 w 178"/>
                <a:gd name="T35" fmla="*/ 128 h 350"/>
                <a:gd name="T36" fmla="*/ 170 w 178"/>
                <a:gd name="T37" fmla="*/ 128 h 350"/>
                <a:gd name="T38" fmla="*/ 178 w 178"/>
                <a:gd name="T39" fmla="*/ 26 h 350"/>
                <a:gd name="T40" fmla="*/ 176 w 178"/>
                <a:gd name="T41" fmla="*/ 16 h 350"/>
                <a:gd name="T42" fmla="*/ 162 w 178"/>
                <a:gd name="T43" fmla="*/ 2 h 350"/>
                <a:gd name="T44" fmla="*/ 28 w 178"/>
                <a:gd name="T45" fmla="*/ 0 h 350"/>
                <a:gd name="T46" fmla="*/ 16 w 178"/>
                <a:gd name="T47" fmla="*/ 2 h 350"/>
                <a:gd name="T48" fmla="*/ 2 w 178"/>
                <a:gd name="T49" fmla="*/ 16 h 350"/>
                <a:gd name="T50" fmla="*/ 0 w 178"/>
                <a:gd name="T51" fmla="*/ 322 h 350"/>
                <a:gd name="T52" fmla="*/ 2 w 178"/>
                <a:gd name="T53" fmla="*/ 332 h 350"/>
                <a:gd name="T54" fmla="*/ 16 w 178"/>
                <a:gd name="T55" fmla="*/ 348 h 350"/>
                <a:gd name="T56" fmla="*/ 122 w 178"/>
                <a:gd name="T57" fmla="*/ 350 h 350"/>
                <a:gd name="T58" fmla="*/ 66 w 178"/>
                <a:gd name="T59" fmla="*/ 20 h 350"/>
                <a:gd name="T60" fmla="*/ 112 w 178"/>
                <a:gd name="T61" fmla="*/ 20 h 350"/>
                <a:gd name="T62" fmla="*/ 114 w 178"/>
                <a:gd name="T63" fmla="*/ 22 h 350"/>
                <a:gd name="T64" fmla="*/ 114 w 178"/>
                <a:gd name="T65" fmla="*/ 26 h 350"/>
                <a:gd name="T66" fmla="*/ 66 w 178"/>
                <a:gd name="T67" fmla="*/ 26 h 350"/>
                <a:gd name="T68" fmla="*/ 64 w 178"/>
                <a:gd name="T69" fmla="*/ 26 h 350"/>
                <a:gd name="T70" fmla="*/ 64 w 178"/>
                <a:gd name="T71" fmla="*/ 22 h 350"/>
                <a:gd name="T72" fmla="*/ 66 w 178"/>
                <a:gd name="T73" fmla="*/ 2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8" h="350">
                  <a:moveTo>
                    <a:pt x="122" y="326"/>
                  </a:moveTo>
                  <a:lnTo>
                    <a:pt x="106" y="310"/>
                  </a:lnTo>
                  <a:lnTo>
                    <a:pt x="106" y="310"/>
                  </a:lnTo>
                  <a:lnTo>
                    <a:pt x="102" y="306"/>
                  </a:lnTo>
                  <a:lnTo>
                    <a:pt x="102" y="306"/>
                  </a:lnTo>
                  <a:lnTo>
                    <a:pt x="104" y="314"/>
                  </a:lnTo>
                  <a:lnTo>
                    <a:pt x="104" y="314"/>
                  </a:lnTo>
                  <a:lnTo>
                    <a:pt x="104" y="320"/>
                  </a:lnTo>
                  <a:lnTo>
                    <a:pt x="100" y="324"/>
                  </a:lnTo>
                  <a:lnTo>
                    <a:pt x="96" y="328"/>
                  </a:lnTo>
                  <a:lnTo>
                    <a:pt x="88" y="330"/>
                  </a:lnTo>
                  <a:lnTo>
                    <a:pt x="88" y="330"/>
                  </a:lnTo>
                  <a:lnTo>
                    <a:pt x="82" y="328"/>
                  </a:lnTo>
                  <a:lnTo>
                    <a:pt x="78" y="324"/>
                  </a:lnTo>
                  <a:lnTo>
                    <a:pt x="74" y="320"/>
                  </a:lnTo>
                  <a:lnTo>
                    <a:pt x="74" y="314"/>
                  </a:lnTo>
                  <a:lnTo>
                    <a:pt x="74" y="314"/>
                  </a:lnTo>
                  <a:lnTo>
                    <a:pt x="74" y="308"/>
                  </a:lnTo>
                  <a:lnTo>
                    <a:pt x="78" y="302"/>
                  </a:lnTo>
                  <a:lnTo>
                    <a:pt x="82" y="300"/>
                  </a:lnTo>
                  <a:lnTo>
                    <a:pt x="88" y="298"/>
                  </a:lnTo>
                  <a:lnTo>
                    <a:pt x="88" y="298"/>
                  </a:lnTo>
                  <a:lnTo>
                    <a:pt x="96" y="300"/>
                  </a:lnTo>
                  <a:lnTo>
                    <a:pt x="102" y="304"/>
                  </a:lnTo>
                  <a:lnTo>
                    <a:pt x="102" y="304"/>
                  </a:lnTo>
                  <a:lnTo>
                    <a:pt x="100" y="302"/>
                  </a:lnTo>
                  <a:lnTo>
                    <a:pt x="100" y="302"/>
                  </a:lnTo>
                  <a:lnTo>
                    <a:pt x="86" y="280"/>
                  </a:lnTo>
                  <a:lnTo>
                    <a:pt x="12" y="280"/>
                  </a:lnTo>
                  <a:lnTo>
                    <a:pt x="12" y="52"/>
                  </a:lnTo>
                  <a:lnTo>
                    <a:pt x="166" y="52"/>
                  </a:lnTo>
                  <a:lnTo>
                    <a:pt x="166" y="104"/>
                  </a:lnTo>
                  <a:lnTo>
                    <a:pt x="166" y="104"/>
                  </a:lnTo>
                  <a:lnTo>
                    <a:pt x="166" y="110"/>
                  </a:lnTo>
                  <a:lnTo>
                    <a:pt x="166" y="128"/>
                  </a:lnTo>
                  <a:lnTo>
                    <a:pt x="166" y="128"/>
                  </a:lnTo>
                  <a:lnTo>
                    <a:pt x="170" y="128"/>
                  </a:lnTo>
                  <a:lnTo>
                    <a:pt x="170" y="128"/>
                  </a:lnTo>
                  <a:lnTo>
                    <a:pt x="178" y="130"/>
                  </a:lnTo>
                  <a:lnTo>
                    <a:pt x="178" y="26"/>
                  </a:lnTo>
                  <a:lnTo>
                    <a:pt x="178" y="26"/>
                  </a:lnTo>
                  <a:lnTo>
                    <a:pt x="176" y="16"/>
                  </a:lnTo>
                  <a:lnTo>
                    <a:pt x="170" y="8"/>
                  </a:lnTo>
                  <a:lnTo>
                    <a:pt x="162" y="2"/>
                  </a:lnTo>
                  <a:lnTo>
                    <a:pt x="150" y="0"/>
                  </a:lnTo>
                  <a:lnTo>
                    <a:pt x="28" y="0"/>
                  </a:lnTo>
                  <a:lnTo>
                    <a:pt x="28" y="0"/>
                  </a:lnTo>
                  <a:lnTo>
                    <a:pt x="16" y="2"/>
                  </a:lnTo>
                  <a:lnTo>
                    <a:pt x="8" y="8"/>
                  </a:lnTo>
                  <a:lnTo>
                    <a:pt x="2" y="16"/>
                  </a:lnTo>
                  <a:lnTo>
                    <a:pt x="0" y="26"/>
                  </a:lnTo>
                  <a:lnTo>
                    <a:pt x="0" y="322"/>
                  </a:lnTo>
                  <a:lnTo>
                    <a:pt x="0" y="322"/>
                  </a:lnTo>
                  <a:lnTo>
                    <a:pt x="2" y="332"/>
                  </a:lnTo>
                  <a:lnTo>
                    <a:pt x="8" y="342"/>
                  </a:lnTo>
                  <a:lnTo>
                    <a:pt x="16" y="348"/>
                  </a:lnTo>
                  <a:lnTo>
                    <a:pt x="28" y="350"/>
                  </a:lnTo>
                  <a:lnTo>
                    <a:pt x="122" y="350"/>
                  </a:lnTo>
                  <a:lnTo>
                    <a:pt x="122" y="326"/>
                  </a:lnTo>
                  <a:close/>
                  <a:moveTo>
                    <a:pt x="66" y="20"/>
                  </a:moveTo>
                  <a:lnTo>
                    <a:pt x="112" y="20"/>
                  </a:lnTo>
                  <a:lnTo>
                    <a:pt x="112" y="20"/>
                  </a:lnTo>
                  <a:lnTo>
                    <a:pt x="114" y="20"/>
                  </a:lnTo>
                  <a:lnTo>
                    <a:pt x="114" y="22"/>
                  </a:lnTo>
                  <a:lnTo>
                    <a:pt x="114" y="22"/>
                  </a:lnTo>
                  <a:lnTo>
                    <a:pt x="114" y="26"/>
                  </a:lnTo>
                  <a:lnTo>
                    <a:pt x="112" y="26"/>
                  </a:lnTo>
                  <a:lnTo>
                    <a:pt x="66" y="26"/>
                  </a:lnTo>
                  <a:lnTo>
                    <a:pt x="66" y="26"/>
                  </a:lnTo>
                  <a:lnTo>
                    <a:pt x="64" y="26"/>
                  </a:lnTo>
                  <a:lnTo>
                    <a:pt x="64" y="22"/>
                  </a:lnTo>
                  <a:lnTo>
                    <a:pt x="64" y="22"/>
                  </a:lnTo>
                  <a:lnTo>
                    <a:pt x="64" y="20"/>
                  </a:lnTo>
                  <a:lnTo>
                    <a:pt x="66" y="20"/>
                  </a:lnTo>
                  <a:lnTo>
                    <a:pt x="66"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Text" lastClr="000000"/>
                </a:solidFill>
                <a:effectLst/>
                <a:uLnTx/>
                <a:uFillTx/>
              </a:endParaRPr>
            </a:p>
          </p:txBody>
        </p:sp>
        <p:sp>
          <p:nvSpPr>
            <p:cNvPr id="59" name="Freeform 168"/>
            <p:cNvSpPr>
              <a:spLocks/>
            </p:cNvSpPr>
            <p:nvPr/>
          </p:nvSpPr>
          <p:spPr bwMode="auto">
            <a:xfrm>
              <a:off x="542925" y="4935538"/>
              <a:ext cx="276225" cy="431800"/>
            </a:xfrm>
            <a:custGeom>
              <a:avLst/>
              <a:gdLst>
                <a:gd name="T0" fmla="*/ 174 w 174"/>
                <a:gd name="T1" fmla="*/ 144 h 272"/>
                <a:gd name="T2" fmla="*/ 174 w 174"/>
                <a:gd name="T3" fmla="*/ 96 h 272"/>
                <a:gd name="T4" fmla="*/ 172 w 174"/>
                <a:gd name="T5" fmla="*/ 90 h 272"/>
                <a:gd name="T6" fmla="*/ 164 w 174"/>
                <a:gd name="T7" fmla="*/ 82 h 272"/>
                <a:gd name="T8" fmla="*/ 160 w 174"/>
                <a:gd name="T9" fmla="*/ 80 h 272"/>
                <a:gd name="T10" fmla="*/ 148 w 174"/>
                <a:gd name="T11" fmla="*/ 84 h 272"/>
                <a:gd name="T12" fmla="*/ 144 w 174"/>
                <a:gd name="T13" fmla="*/ 96 h 272"/>
                <a:gd name="T14" fmla="*/ 144 w 174"/>
                <a:gd name="T15" fmla="*/ 98 h 272"/>
                <a:gd name="T16" fmla="*/ 140 w 174"/>
                <a:gd name="T17" fmla="*/ 76 h 272"/>
                <a:gd name="T18" fmla="*/ 140 w 174"/>
                <a:gd name="T19" fmla="*/ 70 h 272"/>
                <a:gd name="T20" fmla="*/ 132 w 174"/>
                <a:gd name="T21" fmla="*/ 62 h 272"/>
                <a:gd name="T22" fmla="*/ 126 w 174"/>
                <a:gd name="T23" fmla="*/ 60 h 272"/>
                <a:gd name="T24" fmla="*/ 116 w 174"/>
                <a:gd name="T25" fmla="*/ 64 h 272"/>
                <a:gd name="T26" fmla="*/ 112 w 174"/>
                <a:gd name="T27" fmla="*/ 76 h 272"/>
                <a:gd name="T28" fmla="*/ 112 w 174"/>
                <a:gd name="T29" fmla="*/ 88 h 272"/>
                <a:gd name="T30" fmla="*/ 108 w 174"/>
                <a:gd name="T31" fmla="*/ 62 h 272"/>
                <a:gd name="T32" fmla="*/ 106 w 174"/>
                <a:gd name="T33" fmla="*/ 56 h 272"/>
                <a:gd name="T34" fmla="*/ 98 w 174"/>
                <a:gd name="T35" fmla="*/ 50 h 272"/>
                <a:gd name="T36" fmla="*/ 94 w 174"/>
                <a:gd name="T37" fmla="*/ 48 h 272"/>
                <a:gd name="T38" fmla="*/ 82 w 174"/>
                <a:gd name="T39" fmla="*/ 52 h 272"/>
                <a:gd name="T40" fmla="*/ 78 w 174"/>
                <a:gd name="T41" fmla="*/ 62 h 272"/>
                <a:gd name="T42" fmla="*/ 78 w 174"/>
                <a:gd name="T43" fmla="*/ 82 h 272"/>
                <a:gd name="T44" fmla="*/ 74 w 174"/>
                <a:gd name="T45" fmla="*/ 14 h 272"/>
                <a:gd name="T46" fmla="*/ 74 w 174"/>
                <a:gd name="T47" fmla="*/ 8 h 272"/>
                <a:gd name="T48" fmla="*/ 66 w 174"/>
                <a:gd name="T49" fmla="*/ 2 h 272"/>
                <a:gd name="T50" fmla="*/ 60 w 174"/>
                <a:gd name="T51" fmla="*/ 0 h 272"/>
                <a:gd name="T52" fmla="*/ 50 w 174"/>
                <a:gd name="T53" fmla="*/ 4 h 272"/>
                <a:gd name="T54" fmla="*/ 46 w 174"/>
                <a:gd name="T55" fmla="*/ 14 h 272"/>
                <a:gd name="T56" fmla="*/ 46 w 174"/>
                <a:gd name="T57" fmla="*/ 134 h 272"/>
                <a:gd name="T58" fmla="*/ 40 w 174"/>
                <a:gd name="T59" fmla="*/ 112 h 272"/>
                <a:gd name="T60" fmla="*/ 36 w 174"/>
                <a:gd name="T61" fmla="*/ 96 h 272"/>
                <a:gd name="T62" fmla="*/ 20 w 174"/>
                <a:gd name="T63" fmla="*/ 82 h 272"/>
                <a:gd name="T64" fmla="*/ 14 w 174"/>
                <a:gd name="T65" fmla="*/ 80 h 272"/>
                <a:gd name="T66" fmla="*/ 0 w 174"/>
                <a:gd name="T67" fmla="*/ 88 h 272"/>
                <a:gd name="T68" fmla="*/ 0 w 174"/>
                <a:gd name="T69" fmla="*/ 94 h 272"/>
                <a:gd name="T70" fmla="*/ 6 w 174"/>
                <a:gd name="T71" fmla="*/ 112 h 272"/>
                <a:gd name="T72" fmla="*/ 14 w 174"/>
                <a:gd name="T73" fmla="*/ 146 h 272"/>
                <a:gd name="T74" fmla="*/ 16 w 174"/>
                <a:gd name="T75" fmla="*/ 160 h 272"/>
                <a:gd name="T76" fmla="*/ 28 w 174"/>
                <a:gd name="T77" fmla="*/ 186 h 272"/>
                <a:gd name="T78" fmla="*/ 36 w 174"/>
                <a:gd name="T79" fmla="*/ 196 h 272"/>
                <a:gd name="T80" fmla="*/ 62 w 174"/>
                <a:gd name="T81" fmla="*/ 222 h 272"/>
                <a:gd name="T82" fmla="*/ 160 w 174"/>
                <a:gd name="T83" fmla="*/ 272 h 272"/>
                <a:gd name="T84" fmla="*/ 160 w 174"/>
                <a:gd name="T85" fmla="*/ 222 h 272"/>
                <a:gd name="T86" fmla="*/ 168 w 174"/>
                <a:gd name="T87" fmla="*/ 202 h 272"/>
                <a:gd name="T88" fmla="*/ 172 w 174"/>
                <a:gd name="T89" fmla="*/ 182 h 272"/>
                <a:gd name="T90" fmla="*/ 174 w 174"/>
                <a:gd name="T91" fmla="*/ 144 h 272"/>
                <a:gd name="T92" fmla="*/ 174 w 174"/>
                <a:gd name="T93" fmla="*/ 144 h 272"/>
                <a:gd name="T94" fmla="*/ 174 w 174"/>
                <a:gd name="T95" fmla="*/ 144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4" h="272">
                  <a:moveTo>
                    <a:pt x="174" y="144"/>
                  </a:moveTo>
                  <a:lnTo>
                    <a:pt x="174" y="144"/>
                  </a:lnTo>
                  <a:lnTo>
                    <a:pt x="174" y="138"/>
                  </a:lnTo>
                  <a:lnTo>
                    <a:pt x="174" y="96"/>
                  </a:lnTo>
                  <a:lnTo>
                    <a:pt x="174" y="96"/>
                  </a:lnTo>
                  <a:lnTo>
                    <a:pt x="172" y="90"/>
                  </a:lnTo>
                  <a:lnTo>
                    <a:pt x="170" y="84"/>
                  </a:lnTo>
                  <a:lnTo>
                    <a:pt x="164" y="82"/>
                  </a:lnTo>
                  <a:lnTo>
                    <a:pt x="160" y="80"/>
                  </a:lnTo>
                  <a:lnTo>
                    <a:pt x="160" y="80"/>
                  </a:lnTo>
                  <a:lnTo>
                    <a:pt x="154" y="82"/>
                  </a:lnTo>
                  <a:lnTo>
                    <a:pt x="148" y="84"/>
                  </a:lnTo>
                  <a:lnTo>
                    <a:pt x="146" y="90"/>
                  </a:lnTo>
                  <a:lnTo>
                    <a:pt x="144" y="96"/>
                  </a:lnTo>
                  <a:lnTo>
                    <a:pt x="144" y="98"/>
                  </a:lnTo>
                  <a:lnTo>
                    <a:pt x="144" y="98"/>
                  </a:lnTo>
                  <a:lnTo>
                    <a:pt x="140" y="98"/>
                  </a:lnTo>
                  <a:lnTo>
                    <a:pt x="140" y="76"/>
                  </a:lnTo>
                  <a:lnTo>
                    <a:pt x="140" y="76"/>
                  </a:lnTo>
                  <a:lnTo>
                    <a:pt x="140" y="70"/>
                  </a:lnTo>
                  <a:lnTo>
                    <a:pt x="136" y="64"/>
                  </a:lnTo>
                  <a:lnTo>
                    <a:pt x="132" y="62"/>
                  </a:lnTo>
                  <a:lnTo>
                    <a:pt x="126" y="60"/>
                  </a:lnTo>
                  <a:lnTo>
                    <a:pt x="126" y="60"/>
                  </a:lnTo>
                  <a:lnTo>
                    <a:pt x="120" y="62"/>
                  </a:lnTo>
                  <a:lnTo>
                    <a:pt x="116" y="64"/>
                  </a:lnTo>
                  <a:lnTo>
                    <a:pt x="112" y="70"/>
                  </a:lnTo>
                  <a:lnTo>
                    <a:pt x="112" y="76"/>
                  </a:lnTo>
                  <a:lnTo>
                    <a:pt x="112" y="88"/>
                  </a:lnTo>
                  <a:lnTo>
                    <a:pt x="112" y="88"/>
                  </a:lnTo>
                  <a:lnTo>
                    <a:pt x="108" y="86"/>
                  </a:lnTo>
                  <a:lnTo>
                    <a:pt x="108" y="62"/>
                  </a:lnTo>
                  <a:lnTo>
                    <a:pt x="108" y="62"/>
                  </a:lnTo>
                  <a:lnTo>
                    <a:pt x="106" y="56"/>
                  </a:lnTo>
                  <a:lnTo>
                    <a:pt x="104" y="52"/>
                  </a:lnTo>
                  <a:lnTo>
                    <a:pt x="98" y="50"/>
                  </a:lnTo>
                  <a:lnTo>
                    <a:pt x="94" y="48"/>
                  </a:lnTo>
                  <a:lnTo>
                    <a:pt x="94" y="48"/>
                  </a:lnTo>
                  <a:lnTo>
                    <a:pt x="88" y="50"/>
                  </a:lnTo>
                  <a:lnTo>
                    <a:pt x="82" y="52"/>
                  </a:lnTo>
                  <a:lnTo>
                    <a:pt x="80" y="56"/>
                  </a:lnTo>
                  <a:lnTo>
                    <a:pt x="78" y="62"/>
                  </a:lnTo>
                  <a:lnTo>
                    <a:pt x="78" y="82"/>
                  </a:lnTo>
                  <a:lnTo>
                    <a:pt x="78" y="82"/>
                  </a:lnTo>
                  <a:lnTo>
                    <a:pt x="74" y="82"/>
                  </a:lnTo>
                  <a:lnTo>
                    <a:pt x="74" y="14"/>
                  </a:lnTo>
                  <a:lnTo>
                    <a:pt x="74" y="14"/>
                  </a:lnTo>
                  <a:lnTo>
                    <a:pt x="74" y="8"/>
                  </a:lnTo>
                  <a:lnTo>
                    <a:pt x="70" y="4"/>
                  </a:lnTo>
                  <a:lnTo>
                    <a:pt x="66" y="2"/>
                  </a:lnTo>
                  <a:lnTo>
                    <a:pt x="60" y="0"/>
                  </a:lnTo>
                  <a:lnTo>
                    <a:pt x="60" y="0"/>
                  </a:lnTo>
                  <a:lnTo>
                    <a:pt x="54" y="2"/>
                  </a:lnTo>
                  <a:lnTo>
                    <a:pt x="50" y="4"/>
                  </a:lnTo>
                  <a:lnTo>
                    <a:pt x="46" y="8"/>
                  </a:lnTo>
                  <a:lnTo>
                    <a:pt x="46" y="14"/>
                  </a:lnTo>
                  <a:lnTo>
                    <a:pt x="46" y="134"/>
                  </a:lnTo>
                  <a:lnTo>
                    <a:pt x="46" y="134"/>
                  </a:lnTo>
                  <a:lnTo>
                    <a:pt x="42" y="124"/>
                  </a:lnTo>
                  <a:lnTo>
                    <a:pt x="40" y="112"/>
                  </a:lnTo>
                  <a:lnTo>
                    <a:pt x="40" y="112"/>
                  </a:lnTo>
                  <a:lnTo>
                    <a:pt x="36" y="96"/>
                  </a:lnTo>
                  <a:lnTo>
                    <a:pt x="28" y="86"/>
                  </a:lnTo>
                  <a:lnTo>
                    <a:pt x="20" y="82"/>
                  </a:lnTo>
                  <a:lnTo>
                    <a:pt x="14" y="80"/>
                  </a:lnTo>
                  <a:lnTo>
                    <a:pt x="14" y="80"/>
                  </a:lnTo>
                  <a:lnTo>
                    <a:pt x="4" y="84"/>
                  </a:lnTo>
                  <a:lnTo>
                    <a:pt x="0" y="88"/>
                  </a:lnTo>
                  <a:lnTo>
                    <a:pt x="0" y="92"/>
                  </a:lnTo>
                  <a:lnTo>
                    <a:pt x="0" y="94"/>
                  </a:lnTo>
                  <a:lnTo>
                    <a:pt x="0" y="94"/>
                  </a:lnTo>
                  <a:lnTo>
                    <a:pt x="6" y="112"/>
                  </a:lnTo>
                  <a:lnTo>
                    <a:pt x="10" y="128"/>
                  </a:lnTo>
                  <a:lnTo>
                    <a:pt x="14" y="146"/>
                  </a:lnTo>
                  <a:lnTo>
                    <a:pt x="14" y="146"/>
                  </a:lnTo>
                  <a:lnTo>
                    <a:pt x="16" y="160"/>
                  </a:lnTo>
                  <a:lnTo>
                    <a:pt x="20" y="174"/>
                  </a:lnTo>
                  <a:lnTo>
                    <a:pt x="28" y="186"/>
                  </a:lnTo>
                  <a:lnTo>
                    <a:pt x="36" y="196"/>
                  </a:lnTo>
                  <a:lnTo>
                    <a:pt x="36" y="196"/>
                  </a:lnTo>
                  <a:lnTo>
                    <a:pt x="40" y="202"/>
                  </a:lnTo>
                  <a:lnTo>
                    <a:pt x="62" y="222"/>
                  </a:lnTo>
                  <a:lnTo>
                    <a:pt x="62" y="272"/>
                  </a:lnTo>
                  <a:lnTo>
                    <a:pt x="160" y="272"/>
                  </a:lnTo>
                  <a:lnTo>
                    <a:pt x="160" y="222"/>
                  </a:lnTo>
                  <a:lnTo>
                    <a:pt x="160" y="222"/>
                  </a:lnTo>
                  <a:lnTo>
                    <a:pt x="164" y="212"/>
                  </a:lnTo>
                  <a:lnTo>
                    <a:pt x="168" y="202"/>
                  </a:lnTo>
                  <a:lnTo>
                    <a:pt x="172" y="192"/>
                  </a:lnTo>
                  <a:lnTo>
                    <a:pt x="172" y="182"/>
                  </a:lnTo>
                  <a:lnTo>
                    <a:pt x="172" y="182"/>
                  </a:lnTo>
                  <a:lnTo>
                    <a:pt x="174" y="144"/>
                  </a:lnTo>
                  <a:lnTo>
                    <a:pt x="174" y="144"/>
                  </a:lnTo>
                  <a:lnTo>
                    <a:pt x="174" y="144"/>
                  </a:lnTo>
                  <a:lnTo>
                    <a:pt x="174" y="144"/>
                  </a:lnTo>
                  <a:lnTo>
                    <a:pt x="174" y="144"/>
                  </a:lnTo>
                  <a:lnTo>
                    <a:pt x="174"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Text" lastClr="000000"/>
                </a:solidFill>
                <a:effectLst/>
                <a:uLnTx/>
                <a:uFillTx/>
              </a:endParaRPr>
            </a:p>
          </p:txBody>
        </p:sp>
      </p:grpSp>
      <p:sp>
        <p:nvSpPr>
          <p:cNvPr id="60" name="文本框 59"/>
          <p:cNvSpPr txBox="1"/>
          <p:nvPr/>
        </p:nvSpPr>
        <p:spPr>
          <a:xfrm>
            <a:off x="5771269" y="281885"/>
            <a:ext cx="1422090" cy="492443"/>
          </a:xfrm>
          <a:prstGeom prst="rect">
            <a:avLst/>
          </a:prstGeom>
          <a:noFill/>
        </p:spPr>
        <p:txBody>
          <a:bodyPr wrap="square" rtlCol="0">
            <a:spAutoFit/>
          </a:bodyPr>
          <a:lstStyle/>
          <a:p>
            <a:pPr lvl="0">
              <a:lnSpc>
                <a:spcPct val="130000"/>
              </a:lnSpc>
            </a:pPr>
            <a:r>
              <a:rPr lang="zh-CN" altLang="en-US" sz="1000" dirty="0">
                <a:solidFill>
                  <a:srgbClr val="FFFFFF"/>
                </a:solidFill>
                <a:cs typeface="Arial" panose="020B0604020202020204" pitchFamily="34" charset="0"/>
              </a:rPr>
              <a:t>国家新闻出版发展改革项目库</a:t>
            </a:r>
          </a:p>
        </p:txBody>
      </p:sp>
      <p:sp>
        <p:nvSpPr>
          <p:cNvPr id="61" name="文本框 60"/>
          <p:cNvSpPr txBox="1"/>
          <p:nvPr/>
        </p:nvSpPr>
        <p:spPr>
          <a:xfrm>
            <a:off x="5790228" y="1032733"/>
            <a:ext cx="1422090" cy="492443"/>
          </a:xfrm>
          <a:prstGeom prst="rect">
            <a:avLst/>
          </a:prstGeom>
          <a:noFill/>
        </p:spPr>
        <p:txBody>
          <a:bodyPr wrap="square" rtlCol="0">
            <a:spAutoFit/>
          </a:bodyPr>
          <a:lstStyle/>
          <a:p>
            <a:pPr lvl="0">
              <a:lnSpc>
                <a:spcPct val="130000"/>
              </a:lnSpc>
            </a:pPr>
            <a:r>
              <a:rPr lang="zh-CN" altLang="en-US" sz="1000" dirty="0">
                <a:solidFill>
                  <a:srgbClr val="FFFFFF"/>
                </a:solidFill>
                <a:cs typeface="Arial" panose="020B0604020202020204" pitchFamily="34" charset="0"/>
              </a:rPr>
              <a:t>国家财政部文资办文化发展改革基金</a:t>
            </a:r>
          </a:p>
        </p:txBody>
      </p:sp>
      <p:sp>
        <p:nvSpPr>
          <p:cNvPr id="62" name="文本框 61"/>
          <p:cNvSpPr txBox="1"/>
          <p:nvPr/>
        </p:nvSpPr>
        <p:spPr>
          <a:xfrm>
            <a:off x="5788871" y="1828488"/>
            <a:ext cx="1514932" cy="492443"/>
          </a:xfrm>
          <a:prstGeom prst="rect">
            <a:avLst/>
          </a:prstGeom>
          <a:noFill/>
        </p:spPr>
        <p:txBody>
          <a:bodyPr wrap="square" rtlCol="0">
            <a:spAutoFit/>
          </a:bodyPr>
          <a:lstStyle/>
          <a:p>
            <a:pPr lvl="0">
              <a:lnSpc>
                <a:spcPct val="130000"/>
              </a:lnSpc>
            </a:pPr>
            <a:r>
              <a:rPr lang="zh-CN" altLang="en-US" sz="1000" dirty="0">
                <a:solidFill>
                  <a:srgbClr val="FFFFFF"/>
                </a:solidFill>
                <a:cs typeface="Arial" panose="020B0604020202020204" pitchFamily="34" charset="0"/>
              </a:rPr>
              <a:t>国家财政部国有资本经营预算支出项目</a:t>
            </a:r>
          </a:p>
        </p:txBody>
      </p:sp>
      <p:sp>
        <p:nvSpPr>
          <p:cNvPr id="63" name="文本框 62"/>
          <p:cNvSpPr txBox="1"/>
          <p:nvPr/>
        </p:nvSpPr>
        <p:spPr>
          <a:xfrm>
            <a:off x="5805745" y="2641099"/>
            <a:ext cx="1422090" cy="292388"/>
          </a:xfrm>
          <a:prstGeom prst="rect">
            <a:avLst/>
          </a:prstGeom>
          <a:noFill/>
        </p:spPr>
        <p:txBody>
          <a:bodyPr wrap="square" rtlCol="0">
            <a:spAutoFit/>
          </a:bodyPr>
          <a:lstStyle/>
          <a:p>
            <a:pPr lvl="0">
              <a:lnSpc>
                <a:spcPct val="130000"/>
              </a:lnSpc>
            </a:pPr>
            <a:r>
              <a:rPr lang="zh-CN" altLang="en-US" sz="1000" dirty="0">
                <a:solidFill>
                  <a:srgbClr val="FFFFFF"/>
                </a:solidFill>
                <a:cs typeface="Arial" panose="020B0604020202020204" pitchFamily="34" charset="0"/>
              </a:rPr>
              <a:t>国家出版基金</a:t>
            </a:r>
          </a:p>
        </p:txBody>
      </p:sp>
      <p:sp>
        <p:nvSpPr>
          <p:cNvPr id="64" name="文本框 63"/>
          <p:cNvSpPr txBox="1"/>
          <p:nvPr/>
        </p:nvSpPr>
        <p:spPr>
          <a:xfrm>
            <a:off x="1954004" y="2103432"/>
            <a:ext cx="652743"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sysClr val="window" lastClr="FFFFFF"/>
                </a:solidFill>
                <a:effectLst/>
                <a:uLnTx/>
                <a:uFillTx/>
              </a:rPr>
              <a:t>270</a:t>
            </a:r>
            <a:r>
              <a:rPr kumimoji="0" lang="zh-CN" altLang="en-US" sz="1000" b="0" i="0" u="none" strike="noStrike" kern="0" cap="none" spc="0" normalizeH="0" baseline="0" noProof="0" dirty="0">
                <a:ln>
                  <a:noFill/>
                </a:ln>
                <a:solidFill>
                  <a:sysClr val="window" lastClr="FFFFFF"/>
                </a:solidFill>
                <a:effectLst/>
                <a:uLnTx/>
                <a:uFillTx/>
              </a:rPr>
              <a:t>万元</a:t>
            </a:r>
          </a:p>
        </p:txBody>
      </p:sp>
      <p:sp>
        <p:nvSpPr>
          <p:cNvPr id="65" name="文本框 64"/>
          <p:cNvSpPr txBox="1"/>
          <p:nvPr/>
        </p:nvSpPr>
        <p:spPr>
          <a:xfrm>
            <a:off x="2161235" y="1778584"/>
            <a:ext cx="652743"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sysClr val="window" lastClr="FFFFFF"/>
                </a:solidFill>
                <a:effectLst/>
                <a:uLnTx/>
                <a:uFillTx/>
              </a:rPr>
              <a:t>310</a:t>
            </a:r>
            <a:r>
              <a:rPr kumimoji="0" lang="zh-CN" altLang="en-US" sz="1000" b="0" i="0" u="none" strike="noStrike" kern="0" cap="none" spc="0" normalizeH="0" baseline="0" noProof="0" dirty="0">
                <a:ln>
                  <a:noFill/>
                </a:ln>
                <a:solidFill>
                  <a:sysClr val="window" lastClr="FFFFFF"/>
                </a:solidFill>
                <a:effectLst/>
                <a:uLnTx/>
                <a:uFillTx/>
              </a:rPr>
              <a:t>万元</a:t>
            </a:r>
          </a:p>
        </p:txBody>
      </p:sp>
      <p:sp>
        <p:nvSpPr>
          <p:cNvPr id="66" name="文本框 65"/>
          <p:cNvSpPr txBox="1"/>
          <p:nvPr/>
        </p:nvSpPr>
        <p:spPr>
          <a:xfrm>
            <a:off x="2396809" y="1446040"/>
            <a:ext cx="652743"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sysClr val="window" lastClr="FFFFFF"/>
                </a:solidFill>
                <a:effectLst/>
                <a:uLnTx/>
                <a:uFillTx/>
              </a:rPr>
              <a:t>200</a:t>
            </a:r>
            <a:r>
              <a:rPr kumimoji="0" lang="zh-CN" altLang="en-US" sz="1000" b="0" i="0" u="none" strike="noStrike" kern="0" cap="none" spc="0" normalizeH="0" baseline="0" noProof="0" dirty="0">
                <a:ln>
                  <a:noFill/>
                </a:ln>
                <a:solidFill>
                  <a:sysClr val="window" lastClr="FFFFFF"/>
                </a:solidFill>
                <a:effectLst/>
                <a:uLnTx/>
                <a:uFillTx/>
              </a:rPr>
              <a:t>万元</a:t>
            </a:r>
          </a:p>
        </p:txBody>
      </p:sp>
      <p:sp>
        <p:nvSpPr>
          <p:cNvPr id="67" name="文本框 66"/>
          <p:cNvSpPr txBox="1"/>
          <p:nvPr/>
        </p:nvSpPr>
        <p:spPr>
          <a:xfrm>
            <a:off x="2602787" y="1075261"/>
            <a:ext cx="652743"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sysClr val="window" lastClr="FFFFFF"/>
                </a:solidFill>
                <a:effectLst/>
                <a:uLnTx/>
                <a:uFillTx/>
              </a:rPr>
              <a:t>500</a:t>
            </a:r>
            <a:r>
              <a:rPr kumimoji="0" lang="zh-CN" altLang="en-US" sz="1000" b="0" i="0" u="none" strike="noStrike" kern="0" cap="none" spc="0" normalizeH="0" baseline="0" noProof="0" dirty="0">
                <a:ln>
                  <a:noFill/>
                </a:ln>
                <a:solidFill>
                  <a:sysClr val="window" lastClr="FFFFFF"/>
                </a:solidFill>
                <a:effectLst/>
                <a:uLnTx/>
                <a:uFillTx/>
              </a:rPr>
              <a:t>万元</a:t>
            </a:r>
          </a:p>
        </p:txBody>
      </p:sp>
      <p:sp>
        <p:nvSpPr>
          <p:cNvPr id="83" name="矩形 82">
            <a:extLst>
              <a:ext uri="{FF2B5EF4-FFF2-40B4-BE49-F238E27FC236}">
                <a16:creationId xmlns:a16="http://schemas.microsoft.com/office/drawing/2014/main" id="{B9307CE8-602F-4BFA-A10B-C06F7D8E3001}"/>
              </a:ext>
            </a:extLst>
          </p:cNvPr>
          <p:cNvSpPr/>
          <p:nvPr/>
        </p:nvSpPr>
        <p:spPr>
          <a:xfrm>
            <a:off x="5711411" y="3443654"/>
            <a:ext cx="1785355" cy="609067"/>
          </a:xfrm>
          <a:prstGeom prst="rect">
            <a:avLst/>
          </a:prstGeom>
          <a:solidFill>
            <a:srgbClr val="6BAFD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 lastClr="FFFFFF"/>
              </a:solidFill>
              <a:effectLst/>
              <a:uLnTx/>
              <a:uFillTx/>
              <a:latin typeface="Arial"/>
              <a:ea typeface="微软雅黑"/>
              <a:cs typeface="+mn-cs"/>
            </a:endParaRPr>
          </a:p>
        </p:txBody>
      </p:sp>
      <p:sp>
        <p:nvSpPr>
          <p:cNvPr id="84" name="矩形 83">
            <a:extLst>
              <a:ext uri="{FF2B5EF4-FFF2-40B4-BE49-F238E27FC236}">
                <a16:creationId xmlns:a16="http://schemas.microsoft.com/office/drawing/2014/main" id="{63385B1F-863F-49B0-828C-9C0B37E671CE}"/>
              </a:ext>
            </a:extLst>
          </p:cNvPr>
          <p:cNvSpPr/>
          <p:nvPr/>
        </p:nvSpPr>
        <p:spPr>
          <a:xfrm>
            <a:off x="1014427" y="2417683"/>
            <a:ext cx="2764765" cy="257593"/>
          </a:xfrm>
          <a:prstGeom prst="rect">
            <a:avLst/>
          </a:prstGeom>
          <a:solidFill>
            <a:srgbClr val="6BAFD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 lastClr="FFFFFF"/>
              </a:solidFill>
              <a:effectLst/>
              <a:uLnTx/>
              <a:uFillTx/>
              <a:latin typeface="Arial"/>
              <a:ea typeface="微软雅黑"/>
              <a:cs typeface="+mn-cs"/>
            </a:endParaRPr>
          </a:p>
        </p:txBody>
      </p:sp>
      <p:sp>
        <p:nvSpPr>
          <p:cNvPr id="85" name="任意多边形 10">
            <a:extLst>
              <a:ext uri="{FF2B5EF4-FFF2-40B4-BE49-F238E27FC236}">
                <a16:creationId xmlns:a16="http://schemas.microsoft.com/office/drawing/2014/main" id="{527666EE-C8F1-4E72-8B89-8F15C93AC6D3}"/>
              </a:ext>
            </a:extLst>
          </p:cNvPr>
          <p:cNvSpPr/>
          <p:nvPr/>
        </p:nvSpPr>
        <p:spPr>
          <a:xfrm>
            <a:off x="3779193" y="2416981"/>
            <a:ext cx="1940003" cy="1635740"/>
          </a:xfrm>
          <a:custGeom>
            <a:avLst/>
            <a:gdLst>
              <a:gd name="connsiteX0" fmla="*/ 0 w 1955800"/>
              <a:gd name="connsiteY0" fmla="*/ 1003300 h 1289050"/>
              <a:gd name="connsiteX1" fmla="*/ 0 w 1955800"/>
              <a:gd name="connsiteY1" fmla="*/ 1289050 h 1289050"/>
              <a:gd name="connsiteX2" fmla="*/ 1955800 w 1955800"/>
              <a:gd name="connsiteY2" fmla="*/ 781050 h 1289050"/>
              <a:gd name="connsiteX3" fmla="*/ 1955800 w 1955800"/>
              <a:gd name="connsiteY3" fmla="*/ 0 h 1289050"/>
              <a:gd name="connsiteX4" fmla="*/ 0 w 1955800"/>
              <a:gd name="connsiteY4" fmla="*/ 1003300 h 1289050"/>
              <a:gd name="connsiteX0" fmla="*/ 0 w 1977191"/>
              <a:gd name="connsiteY0" fmla="*/ 1003300 h 2835901"/>
              <a:gd name="connsiteX1" fmla="*/ 0 w 1977191"/>
              <a:gd name="connsiteY1" fmla="*/ 1289050 h 2835901"/>
              <a:gd name="connsiteX2" fmla="*/ 1977191 w 1977191"/>
              <a:gd name="connsiteY2" fmla="*/ 2835901 h 2835901"/>
              <a:gd name="connsiteX3" fmla="*/ 1955800 w 1977191"/>
              <a:gd name="connsiteY3" fmla="*/ 0 h 2835901"/>
              <a:gd name="connsiteX4" fmla="*/ 0 w 1977191"/>
              <a:gd name="connsiteY4" fmla="*/ 1003300 h 2835901"/>
              <a:gd name="connsiteX0" fmla="*/ 0 w 1977191"/>
              <a:gd name="connsiteY0" fmla="*/ 0 h 1832601"/>
              <a:gd name="connsiteX1" fmla="*/ 0 w 1977191"/>
              <a:gd name="connsiteY1" fmla="*/ 285750 h 1832601"/>
              <a:gd name="connsiteX2" fmla="*/ 1977191 w 1977191"/>
              <a:gd name="connsiteY2" fmla="*/ 1832601 h 1832601"/>
              <a:gd name="connsiteX3" fmla="*/ 1971843 w 1977191"/>
              <a:gd name="connsiteY3" fmla="*/ 1146848 h 1832601"/>
              <a:gd name="connsiteX4" fmla="*/ 0 w 1977191"/>
              <a:gd name="connsiteY4" fmla="*/ 0 h 1832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191" h="1832601">
                <a:moveTo>
                  <a:pt x="0" y="0"/>
                </a:moveTo>
                <a:lnTo>
                  <a:pt x="0" y="285750"/>
                </a:lnTo>
                <a:lnTo>
                  <a:pt x="1977191" y="1832601"/>
                </a:lnTo>
                <a:cubicBezTo>
                  <a:pt x="1975408" y="1604017"/>
                  <a:pt x="1973626" y="1375432"/>
                  <a:pt x="1971843" y="1146848"/>
                </a:cubicBezTo>
                <a:lnTo>
                  <a:pt x="0" y="0"/>
                </a:lnTo>
                <a:close/>
              </a:path>
            </a:pathLst>
          </a:custGeom>
          <a:solidFill>
            <a:srgbClr val="2686CF"/>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 lastClr="FFFFFF"/>
              </a:solidFill>
              <a:effectLst/>
              <a:uLnTx/>
              <a:uFillTx/>
              <a:latin typeface="Arial"/>
              <a:ea typeface="微软雅黑"/>
              <a:cs typeface="+mn-cs"/>
            </a:endParaRPr>
          </a:p>
        </p:txBody>
      </p:sp>
      <p:sp>
        <p:nvSpPr>
          <p:cNvPr id="94" name="文本框 93">
            <a:extLst>
              <a:ext uri="{FF2B5EF4-FFF2-40B4-BE49-F238E27FC236}">
                <a16:creationId xmlns:a16="http://schemas.microsoft.com/office/drawing/2014/main" id="{1814473A-27CD-42CB-9EEC-B7FCC401A484}"/>
              </a:ext>
            </a:extLst>
          </p:cNvPr>
          <p:cNvSpPr txBox="1"/>
          <p:nvPr/>
        </p:nvSpPr>
        <p:spPr>
          <a:xfrm>
            <a:off x="5805745" y="3505813"/>
            <a:ext cx="1422090" cy="492443"/>
          </a:xfrm>
          <a:prstGeom prst="rect">
            <a:avLst/>
          </a:prstGeom>
          <a:noFill/>
        </p:spPr>
        <p:txBody>
          <a:bodyPr wrap="square" rtlCol="0">
            <a:spAutoFit/>
          </a:bodyPr>
          <a:lstStyle/>
          <a:p>
            <a:pPr lvl="0">
              <a:lnSpc>
                <a:spcPct val="130000"/>
              </a:lnSpc>
            </a:pPr>
            <a:r>
              <a:rPr lang="zh-CN" altLang="en-US" sz="1000" dirty="0">
                <a:solidFill>
                  <a:srgbClr val="FFFFFF"/>
                </a:solidFill>
                <a:cs typeface="Arial" panose="020B0604020202020204" pitchFamily="34" charset="0"/>
              </a:rPr>
              <a:t>科技部中以国际合作项目</a:t>
            </a:r>
          </a:p>
        </p:txBody>
      </p:sp>
      <p:sp>
        <p:nvSpPr>
          <p:cNvPr id="95" name="文本框 94">
            <a:extLst>
              <a:ext uri="{FF2B5EF4-FFF2-40B4-BE49-F238E27FC236}">
                <a16:creationId xmlns:a16="http://schemas.microsoft.com/office/drawing/2014/main" id="{2E785C4C-7917-4CF5-8481-9176F64396A7}"/>
              </a:ext>
            </a:extLst>
          </p:cNvPr>
          <p:cNvSpPr txBox="1"/>
          <p:nvPr/>
        </p:nvSpPr>
        <p:spPr>
          <a:xfrm>
            <a:off x="1730447" y="2449308"/>
            <a:ext cx="652743"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sysClr val="window" lastClr="FFFFFF"/>
                </a:solidFill>
                <a:effectLst/>
                <a:uLnTx/>
                <a:uFillTx/>
              </a:rPr>
              <a:t>100</a:t>
            </a:r>
            <a:r>
              <a:rPr kumimoji="0" lang="zh-CN" altLang="en-US" sz="1000" b="0" i="0" u="none" strike="noStrike" kern="0" cap="none" spc="0" normalizeH="0" baseline="0" noProof="0" dirty="0">
                <a:ln>
                  <a:noFill/>
                </a:ln>
                <a:solidFill>
                  <a:sysClr val="window" lastClr="FFFFFF"/>
                </a:solidFill>
                <a:effectLst/>
                <a:uLnTx/>
                <a:uFillTx/>
              </a:rPr>
              <a:t>万元</a:t>
            </a:r>
          </a:p>
        </p:txBody>
      </p:sp>
      <p:sp>
        <p:nvSpPr>
          <p:cNvPr id="96" name="矩形 95">
            <a:extLst>
              <a:ext uri="{FF2B5EF4-FFF2-40B4-BE49-F238E27FC236}">
                <a16:creationId xmlns:a16="http://schemas.microsoft.com/office/drawing/2014/main" id="{CAEFB3F5-DC20-4083-8DDE-FFA50D82B042}"/>
              </a:ext>
            </a:extLst>
          </p:cNvPr>
          <p:cNvSpPr/>
          <p:nvPr/>
        </p:nvSpPr>
        <p:spPr>
          <a:xfrm>
            <a:off x="1115695" y="2765701"/>
            <a:ext cx="2651237" cy="257593"/>
          </a:xfrm>
          <a:prstGeom prst="rect">
            <a:avLst/>
          </a:prstGeom>
          <a:solidFill>
            <a:srgbClr val="EE4B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 lastClr="FFFFFF"/>
              </a:solidFill>
              <a:effectLst/>
              <a:uLnTx/>
              <a:uFillTx/>
              <a:latin typeface="Arial"/>
              <a:ea typeface="微软雅黑"/>
              <a:cs typeface="+mn-cs"/>
            </a:endParaRPr>
          </a:p>
        </p:txBody>
      </p:sp>
      <p:sp>
        <p:nvSpPr>
          <p:cNvPr id="97" name="文本框 96">
            <a:extLst>
              <a:ext uri="{FF2B5EF4-FFF2-40B4-BE49-F238E27FC236}">
                <a16:creationId xmlns:a16="http://schemas.microsoft.com/office/drawing/2014/main" id="{7D62FBED-E769-4A75-AA8C-0B3DDC016C82}"/>
              </a:ext>
            </a:extLst>
          </p:cNvPr>
          <p:cNvSpPr txBox="1"/>
          <p:nvPr/>
        </p:nvSpPr>
        <p:spPr>
          <a:xfrm>
            <a:off x="1522398" y="2798876"/>
            <a:ext cx="652743" cy="24622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sysClr val="window" lastClr="FFFFFF"/>
                </a:solidFill>
                <a:effectLst/>
                <a:uLnTx/>
                <a:uFillTx/>
              </a:rPr>
              <a:t>944</a:t>
            </a:r>
            <a:r>
              <a:rPr kumimoji="0" lang="zh-CN" altLang="en-US" sz="1000" b="0" i="0" u="none" strike="noStrike" kern="0" cap="none" spc="0" normalizeH="0" baseline="0" noProof="0" dirty="0">
                <a:ln>
                  <a:noFill/>
                </a:ln>
                <a:solidFill>
                  <a:sysClr val="window" lastClr="FFFFFF"/>
                </a:solidFill>
                <a:effectLst/>
                <a:uLnTx/>
                <a:uFillTx/>
              </a:rPr>
              <a:t>万元</a:t>
            </a:r>
          </a:p>
        </p:txBody>
      </p:sp>
      <p:sp>
        <p:nvSpPr>
          <p:cNvPr id="4" name="矩形 3">
            <a:extLst>
              <a:ext uri="{FF2B5EF4-FFF2-40B4-BE49-F238E27FC236}">
                <a16:creationId xmlns:a16="http://schemas.microsoft.com/office/drawing/2014/main" id="{2F074059-E2AF-4A82-9F0F-EEACDB13188F}"/>
              </a:ext>
            </a:extLst>
          </p:cNvPr>
          <p:cNvSpPr/>
          <p:nvPr/>
        </p:nvSpPr>
        <p:spPr>
          <a:xfrm>
            <a:off x="3766933" y="2773483"/>
            <a:ext cx="1945757" cy="2108857"/>
          </a:xfrm>
          <a:custGeom>
            <a:avLst/>
            <a:gdLst>
              <a:gd name="connsiteX0" fmla="*/ 0 w 1403497"/>
              <a:gd name="connsiteY0" fmla="*/ 0 h 455494"/>
              <a:gd name="connsiteX1" fmla="*/ 1403497 w 1403497"/>
              <a:gd name="connsiteY1" fmla="*/ 0 h 455494"/>
              <a:gd name="connsiteX2" fmla="*/ 1403497 w 1403497"/>
              <a:gd name="connsiteY2" fmla="*/ 455494 h 455494"/>
              <a:gd name="connsiteX3" fmla="*/ 0 w 1403497"/>
              <a:gd name="connsiteY3" fmla="*/ 455494 h 455494"/>
              <a:gd name="connsiteX4" fmla="*/ 0 w 1403497"/>
              <a:gd name="connsiteY4" fmla="*/ 0 h 455494"/>
              <a:gd name="connsiteX0" fmla="*/ 0 w 1408813"/>
              <a:gd name="connsiteY0" fmla="*/ 0 h 1300782"/>
              <a:gd name="connsiteX1" fmla="*/ 1403497 w 1408813"/>
              <a:gd name="connsiteY1" fmla="*/ 0 h 1300782"/>
              <a:gd name="connsiteX2" fmla="*/ 1408813 w 1408813"/>
              <a:gd name="connsiteY2" fmla="*/ 1300782 h 1300782"/>
              <a:gd name="connsiteX3" fmla="*/ 0 w 1408813"/>
              <a:gd name="connsiteY3" fmla="*/ 455494 h 1300782"/>
              <a:gd name="connsiteX4" fmla="*/ 0 w 1408813"/>
              <a:gd name="connsiteY4" fmla="*/ 0 h 1300782"/>
              <a:gd name="connsiteX0" fmla="*/ 0 w 1414129"/>
              <a:gd name="connsiteY0" fmla="*/ 0 h 1300782"/>
              <a:gd name="connsiteX1" fmla="*/ 1414129 w 1414129"/>
              <a:gd name="connsiteY1" fmla="*/ 972879 h 1300782"/>
              <a:gd name="connsiteX2" fmla="*/ 1408813 w 1414129"/>
              <a:gd name="connsiteY2" fmla="*/ 1300782 h 1300782"/>
              <a:gd name="connsiteX3" fmla="*/ 0 w 1414129"/>
              <a:gd name="connsiteY3" fmla="*/ 455494 h 1300782"/>
              <a:gd name="connsiteX4" fmla="*/ 0 w 1414129"/>
              <a:gd name="connsiteY4" fmla="*/ 0 h 1300782"/>
              <a:gd name="connsiteX0" fmla="*/ 0 w 1414129"/>
              <a:gd name="connsiteY0" fmla="*/ 0 h 1300782"/>
              <a:gd name="connsiteX1" fmla="*/ 1414129 w 1414129"/>
              <a:gd name="connsiteY1" fmla="*/ 972879 h 1300782"/>
              <a:gd name="connsiteX2" fmla="*/ 1408813 w 1414129"/>
              <a:gd name="connsiteY2" fmla="*/ 1300782 h 1300782"/>
              <a:gd name="connsiteX3" fmla="*/ 5316 w 1414129"/>
              <a:gd name="connsiteY3" fmla="*/ 242842 h 1300782"/>
              <a:gd name="connsiteX4" fmla="*/ 0 w 1414129"/>
              <a:gd name="connsiteY4" fmla="*/ 0 h 1300782"/>
              <a:gd name="connsiteX0" fmla="*/ 0 w 1945757"/>
              <a:gd name="connsiteY0" fmla="*/ 0 h 2108857"/>
              <a:gd name="connsiteX1" fmla="*/ 1414129 w 1945757"/>
              <a:gd name="connsiteY1" fmla="*/ 972879 h 2108857"/>
              <a:gd name="connsiteX2" fmla="*/ 1945757 w 1945757"/>
              <a:gd name="connsiteY2" fmla="*/ 2108857 h 2108857"/>
              <a:gd name="connsiteX3" fmla="*/ 5316 w 1945757"/>
              <a:gd name="connsiteY3" fmla="*/ 242842 h 2108857"/>
              <a:gd name="connsiteX4" fmla="*/ 0 w 1945757"/>
              <a:gd name="connsiteY4" fmla="*/ 0 h 2108857"/>
              <a:gd name="connsiteX0" fmla="*/ 0 w 1945757"/>
              <a:gd name="connsiteY0" fmla="*/ 0 h 2108857"/>
              <a:gd name="connsiteX1" fmla="*/ 1940441 w 1945757"/>
              <a:gd name="connsiteY1" fmla="*/ 1435395 h 2108857"/>
              <a:gd name="connsiteX2" fmla="*/ 1945757 w 1945757"/>
              <a:gd name="connsiteY2" fmla="*/ 2108857 h 2108857"/>
              <a:gd name="connsiteX3" fmla="*/ 5316 w 1945757"/>
              <a:gd name="connsiteY3" fmla="*/ 242842 h 2108857"/>
              <a:gd name="connsiteX4" fmla="*/ 0 w 1945757"/>
              <a:gd name="connsiteY4" fmla="*/ 0 h 2108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757" h="2108857">
                <a:moveTo>
                  <a:pt x="0" y="0"/>
                </a:moveTo>
                <a:lnTo>
                  <a:pt x="1940441" y="1435395"/>
                </a:lnTo>
                <a:lnTo>
                  <a:pt x="1945757" y="2108857"/>
                </a:lnTo>
                <a:lnTo>
                  <a:pt x="5316" y="242842"/>
                </a:lnTo>
                <a:lnTo>
                  <a:pt x="0" y="0"/>
                </a:lnTo>
                <a:close/>
              </a:path>
            </a:pathLst>
          </a:custGeom>
          <a:solidFill>
            <a:srgbClr val="D90312"/>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zh-TW" altLang="en-US"/>
          </a:p>
        </p:txBody>
      </p:sp>
      <p:sp>
        <p:nvSpPr>
          <p:cNvPr id="99" name="矩形 98">
            <a:extLst>
              <a:ext uri="{FF2B5EF4-FFF2-40B4-BE49-F238E27FC236}">
                <a16:creationId xmlns:a16="http://schemas.microsoft.com/office/drawing/2014/main" id="{2E7A46B4-B1E3-4F24-AEAD-F921615EABE8}"/>
              </a:ext>
            </a:extLst>
          </p:cNvPr>
          <p:cNvSpPr/>
          <p:nvPr/>
        </p:nvSpPr>
        <p:spPr>
          <a:xfrm>
            <a:off x="5707377" y="4214742"/>
            <a:ext cx="2356668" cy="675380"/>
          </a:xfrm>
          <a:prstGeom prst="rect">
            <a:avLst/>
          </a:prstGeom>
          <a:solidFill>
            <a:srgbClr val="EE4B4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sysClr val="window" lastClr="FFFFFF"/>
              </a:solidFill>
              <a:effectLst/>
              <a:uLnTx/>
              <a:uFillTx/>
              <a:latin typeface="Arial"/>
              <a:ea typeface="微软雅黑"/>
              <a:cs typeface="+mn-cs"/>
            </a:endParaRPr>
          </a:p>
        </p:txBody>
      </p:sp>
      <p:sp>
        <p:nvSpPr>
          <p:cNvPr id="100" name="文本框 99">
            <a:extLst>
              <a:ext uri="{FF2B5EF4-FFF2-40B4-BE49-F238E27FC236}">
                <a16:creationId xmlns:a16="http://schemas.microsoft.com/office/drawing/2014/main" id="{6204CF64-7C87-48E9-A269-8C513968477B}"/>
              </a:ext>
            </a:extLst>
          </p:cNvPr>
          <p:cNvSpPr txBox="1"/>
          <p:nvPr/>
        </p:nvSpPr>
        <p:spPr>
          <a:xfrm>
            <a:off x="5799609" y="4283459"/>
            <a:ext cx="1985214" cy="492443"/>
          </a:xfrm>
          <a:prstGeom prst="rect">
            <a:avLst/>
          </a:prstGeom>
          <a:noFill/>
        </p:spPr>
        <p:txBody>
          <a:bodyPr wrap="square" rtlCol="0">
            <a:spAutoFit/>
          </a:bodyPr>
          <a:lstStyle/>
          <a:p>
            <a:pPr lvl="0">
              <a:lnSpc>
                <a:spcPct val="130000"/>
              </a:lnSpc>
            </a:pPr>
            <a:r>
              <a:rPr lang="zh-CN" altLang="en-US" sz="1000" dirty="0">
                <a:solidFill>
                  <a:srgbClr val="FFFFFF"/>
                </a:solidFill>
                <a:cs typeface="Arial" panose="020B0604020202020204" pitchFamily="34" charset="0"/>
              </a:rPr>
              <a:t>国家财政部国有资本经营预算支出项目（中国制造</a:t>
            </a:r>
            <a:r>
              <a:rPr lang="en-US" altLang="zh-CN" sz="1000" dirty="0">
                <a:solidFill>
                  <a:srgbClr val="FFFFFF"/>
                </a:solidFill>
                <a:cs typeface="Arial" panose="020B0604020202020204" pitchFamily="34" charset="0"/>
              </a:rPr>
              <a:t>2025</a:t>
            </a:r>
            <a:r>
              <a:rPr lang="zh-CN" altLang="en-US" sz="1000" dirty="0">
                <a:solidFill>
                  <a:srgbClr val="FFFFFF"/>
                </a:solidFill>
                <a:cs typeface="Arial" panose="020B0604020202020204" pitchFamily="34" charset="0"/>
              </a:rPr>
              <a:t>）</a:t>
            </a:r>
          </a:p>
        </p:txBody>
      </p:sp>
      <p:sp>
        <p:nvSpPr>
          <p:cNvPr id="101" name="文本框 100">
            <a:extLst>
              <a:ext uri="{FF2B5EF4-FFF2-40B4-BE49-F238E27FC236}">
                <a16:creationId xmlns:a16="http://schemas.microsoft.com/office/drawing/2014/main" id="{7D6C7A14-FEDA-4472-9CEE-51C596CD732D}"/>
              </a:ext>
            </a:extLst>
          </p:cNvPr>
          <p:cNvSpPr txBox="1"/>
          <p:nvPr/>
        </p:nvSpPr>
        <p:spPr>
          <a:xfrm>
            <a:off x="509328" y="3400800"/>
            <a:ext cx="3292752" cy="33855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51597B"/>
                </a:solidFill>
                <a:effectLst/>
                <a:uLnTx/>
                <a:uFillTx/>
                <a:cs typeface="Arial" panose="020B0604020202020204" pitchFamily="34" charset="0"/>
              </a:rPr>
              <a:t>CIDP</a:t>
            </a:r>
            <a:endParaRPr kumimoji="0" lang="en-US" altLang="zh-CN" sz="1600" b="1" i="0" u="none" strike="noStrike" kern="0" cap="none" spc="0" normalizeH="0" baseline="0" noProof="0" dirty="0">
              <a:ln>
                <a:noFill/>
              </a:ln>
              <a:solidFill>
                <a:srgbClr val="51597B"/>
              </a:solidFill>
              <a:effectLst/>
              <a:uLnTx/>
              <a:uFillTx/>
            </a:endParaRPr>
          </a:p>
        </p:txBody>
      </p:sp>
      <p:sp>
        <p:nvSpPr>
          <p:cNvPr id="102" name="文本框 101">
            <a:extLst>
              <a:ext uri="{FF2B5EF4-FFF2-40B4-BE49-F238E27FC236}">
                <a16:creationId xmlns:a16="http://schemas.microsoft.com/office/drawing/2014/main" id="{C430BF96-B35B-4739-97DE-AEB86B01A0DA}"/>
              </a:ext>
            </a:extLst>
          </p:cNvPr>
          <p:cNvSpPr txBox="1"/>
          <p:nvPr/>
        </p:nvSpPr>
        <p:spPr>
          <a:xfrm>
            <a:off x="1441859" y="3694439"/>
            <a:ext cx="2355387" cy="292388"/>
          </a:xfrm>
          <a:prstGeom prst="rect">
            <a:avLst/>
          </a:prstGeom>
          <a:noFill/>
        </p:spPr>
        <p:txBody>
          <a:bodyPr wrap="square" rtlCol="0">
            <a:spAutoFit/>
          </a:bodyPr>
          <a:lstStyle/>
          <a:p>
            <a:pPr algn="r">
              <a:lnSpc>
                <a:spcPct val="130000"/>
              </a:lnSpc>
            </a:pPr>
            <a:r>
              <a:rPr lang="zh-CN" altLang="en-US" sz="1000" dirty="0">
                <a:solidFill>
                  <a:srgbClr val="51597B"/>
                </a:solidFill>
                <a:cs typeface="Arial" panose="020B0604020202020204" pitchFamily="34" charset="0"/>
              </a:rPr>
              <a:t>获得多个政府支持项目</a:t>
            </a:r>
            <a:endParaRPr lang="en-US" altLang="zh-CN" sz="1000" dirty="0">
              <a:solidFill>
                <a:srgbClr val="51597B"/>
              </a:solidFill>
              <a:cs typeface="Arial" panose="020B0604020202020204" pitchFamily="34" charset="0"/>
            </a:endParaRPr>
          </a:p>
        </p:txBody>
      </p:sp>
    </p:spTree>
    <p:extLst>
      <p:ext uri="{BB962C8B-B14F-4D97-AF65-F5344CB8AC3E}">
        <p14:creationId xmlns:p14="http://schemas.microsoft.com/office/powerpoint/2010/main" val="333819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pic>
        <p:nvPicPr>
          <p:cNvPr id="6" name="图片 5"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10" y="1220146"/>
            <a:ext cx="5057772" cy="3583486"/>
          </a:xfrm>
          <a:prstGeom prst="rect">
            <a:avLst/>
          </a:prstGeom>
        </p:spPr>
      </p:pic>
      <p:sp>
        <p:nvSpPr>
          <p:cNvPr id="10" name="矩形 9"/>
          <p:cNvSpPr/>
          <p:nvPr/>
        </p:nvSpPr>
        <p:spPr>
          <a:xfrm>
            <a:off x="5428558" y="52387"/>
            <a:ext cx="3398311" cy="584775"/>
          </a:xfrm>
          <a:prstGeom prst="rect">
            <a:avLst/>
          </a:prstGeom>
          <a:noFill/>
        </p:spPr>
        <p:txBody>
          <a:bodyPr wrap="square" lIns="91440" tIns="45720" rIns="91440" bIns="45720">
            <a:spAutoFit/>
          </a:bodyPr>
          <a:lstStyle/>
          <a:p>
            <a:pPr algn="ctr"/>
            <a:r>
              <a:rPr lang="zh-CN" altLang="en-US" sz="32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国家级奖项</a:t>
            </a:r>
          </a:p>
        </p:txBody>
      </p:sp>
      <p:sp>
        <p:nvSpPr>
          <p:cNvPr id="7" name="矩形 6"/>
          <p:cNvSpPr/>
          <p:nvPr/>
        </p:nvSpPr>
        <p:spPr>
          <a:xfrm>
            <a:off x="5964700" y="3209001"/>
            <a:ext cx="2776590" cy="1569660"/>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r>
              <a:rPr lang="zh-CN" altLang="en-US" sz="2400" b="1" spc="300" dirty="0">
                <a:ln w="11430" cmpd="sng">
                  <a:solidFill>
                    <a:schemeClr val="accent1">
                      <a:tint val="10000"/>
                    </a:schemeClr>
                  </a:solidFill>
                  <a:prstDash val="solid"/>
                  <a:miter lim="800000"/>
                </a:ln>
                <a:solidFill>
                  <a:srgbClr val="A1816D"/>
                </a:solidFill>
                <a:effectLst>
                  <a:glow rad="45500">
                    <a:schemeClr val="accent1">
                      <a:satMod val="220000"/>
                      <a:alpha val="35000"/>
                    </a:schemeClr>
                  </a:glow>
                </a:effectLst>
              </a:rPr>
              <a:t>入选</a:t>
            </a:r>
            <a:endParaRPr lang="en-US" altLang="zh-CN" sz="2400" b="1" spc="300" dirty="0">
              <a:ln w="11430" cmpd="sng">
                <a:solidFill>
                  <a:schemeClr val="accent1">
                    <a:tint val="10000"/>
                  </a:schemeClr>
                </a:solidFill>
                <a:prstDash val="solid"/>
                <a:miter lim="800000"/>
              </a:ln>
              <a:solidFill>
                <a:srgbClr val="A1816D"/>
              </a:solidFill>
              <a:effectLst>
                <a:glow rad="45500">
                  <a:schemeClr val="accent1">
                    <a:satMod val="220000"/>
                    <a:alpha val="35000"/>
                  </a:schemeClr>
                </a:glow>
              </a:effectLst>
            </a:endParaRPr>
          </a:p>
          <a:p>
            <a:pPr algn="ctr"/>
            <a:r>
              <a:rPr lang="zh-CN" altLang="en-US" sz="2400" b="1" spc="300" dirty="0">
                <a:ln w="11430" cmpd="sng">
                  <a:solidFill>
                    <a:schemeClr val="accent1">
                      <a:tint val="10000"/>
                    </a:schemeClr>
                  </a:solidFill>
                  <a:prstDash val="solid"/>
                  <a:miter lim="800000"/>
                </a:ln>
                <a:solidFill>
                  <a:srgbClr val="A1816D"/>
                </a:solidFill>
                <a:effectLst>
                  <a:glow rad="45500">
                    <a:schemeClr val="accent1">
                      <a:satMod val="220000"/>
                      <a:alpha val="35000"/>
                    </a:schemeClr>
                  </a:glow>
                </a:effectLst>
              </a:rPr>
              <a:t>国家新闻出版署数字出版优质平台遴选推荐计划</a:t>
            </a:r>
          </a:p>
        </p:txBody>
      </p:sp>
      <p:sp>
        <p:nvSpPr>
          <p:cNvPr id="9" name="矩形 8"/>
          <p:cNvSpPr/>
          <p:nvPr/>
        </p:nvSpPr>
        <p:spPr>
          <a:xfrm>
            <a:off x="5895189" y="2491823"/>
            <a:ext cx="2699454" cy="584775"/>
          </a:xfrm>
          <a:prstGeom prst="rect">
            <a:avLst/>
          </a:prstGeom>
          <a:noFill/>
        </p:spPr>
        <p:txBody>
          <a:bodyPr wrap="square" lIns="91440" tIns="45720" rIns="91440" bIns="45720">
            <a:spAutoFit/>
          </a:bodyPr>
          <a:lstStyle/>
          <a:p>
            <a:r>
              <a:rPr lang="en-US" altLang="zh-CN" sz="32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2024</a:t>
            </a:r>
            <a:r>
              <a:rPr lang="zh-CN" altLang="en-US" sz="32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年</a:t>
            </a:r>
          </a:p>
        </p:txBody>
      </p:sp>
      <p:sp>
        <p:nvSpPr>
          <p:cNvPr id="11" name="矩形 10"/>
          <p:cNvSpPr/>
          <p:nvPr/>
        </p:nvSpPr>
        <p:spPr>
          <a:xfrm>
            <a:off x="544154" y="703837"/>
            <a:ext cx="2699454" cy="584775"/>
          </a:xfrm>
          <a:prstGeom prst="rect">
            <a:avLst/>
          </a:prstGeom>
          <a:noFill/>
        </p:spPr>
        <p:txBody>
          <a:bodyPr wrap="square" lIns="91440" tIns="45720" rIns="91440" bIns="45720">
            <a:spAutoFit/>
          </a:bodyPr>
          <a:lstStyle/>
          <a:p>
            <a:r>
              <a:rPr lang="en-US" altLang="zh-CN" sz="32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2023</a:t>
            </a:r>
            <a:r>
              <a:rPr lang="zh-CN" altLang="en-US" sz="32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年</a:t>
            </a:r>
          </a:p>
        </p:txBody>
      </p:sp>
    </p:spTree>
    <p:extLst>
      <p:ext uri="{BB962C8B-B14F-4D97-AF65-F5344CB8AC3E}">
        <p14:creationId xmlns:p14="http://schemas.microsoft.com/office/powerpoint/2010/main" val="157868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flipH="1">
            <a:off x="0" y="0"/>
            <a:ext cx="5314462" cy="5143500"/>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12" name="组 11"/>
          <p:cNvGrpSpPr/>
          <p:nvPr/>
        </p:nvGrpSpPr>
        <p:grpSpPr>
          <a:xfrm>
            <a:off x="5314462" y="-386860"/>
            <a:ext cx="350108" cy="5723791"/>
            <a:chOff x="488676" y="2472447"/>
            <a:chExt cx="350108" cy="1739899"/>
          </a:xfrm>
        </p:grpSpPr>
        <p:sp>
          <p:nvSpPr>
            <p:cNvPr id="8" name="矩形 7"/>
            <p:cNvSpPr/>
            <p:nvPr/>
          </p:nvSpPr>
          <p:spPr>
            <a:xfrm flipH="1">
              <a:off x="751404" y="2472447"/>
              <a:ext cx="87380" cy="1739899"/>
            </a:xfrm>
            <a:prstGeom prst="rect">
              <a:avLst/>
            </a:prstGeom>
            <a:solidFill>
              <a:srgbClr val="ECBF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9" name="矩形 8"/>
            <p:cNvSpPr/>
            <p:nvPr/>
          </p:nvSpPr>
          <p:spPr>
            <a:xfrm flipH="1">
              <a:off x="664024" y="2472447"/>
              <a:ext cx="87380" cy="1739899"/>
            </a:xfrm>
            <a:prstGeom prst="rect">
              <a:avLst/>
            </a:prstGeom>
            <a:solidFill>
              <a:srgbClr val="67B2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0" name="矩形 9"/>
            <p:cNvSpPr/>
            <p:nvPr/>
          </p:nvSpPr>
          <p:spPr>
            <a:xfrm flipH="1">
              <a:off x="576056" y="2472447"/>
              <a:ext cx="87380" cy="1739899"/>
            </a:xfrm>
            <a:prstGeom prst="rect">
              <a:avLst/>
            </a:prstGeom>
            <a:solidFill>
              <a:srgbClr val="EE4B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1" name="矩形 10"/>
            <p:cNvSpPr/>
            <p:nvPr/>
          </p:nvSpPr>
          <p:spPr>
            <a:xfrm flipH="1">
              <a:off x="488676" y="2472447"/>
              <a:ext cx="87380" cy="1739899"/>
            </a:xfrm>
            <a:prstGeom prst="rect">
              <a:avLst/>
            </a:prstGeom>
            <a:solidFill>
              <a:srgbClr val="6BAF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sp>
        <p:nvSpPr>
          <p:cNvPr id="6" name="矩形 5"/>
          <p:cNvSpPr/>
          <p:nvPr/>
        </p:nvSpPr>
        <p:spPr>
          <a:xfrm>
            <a:off x="0" y="5034064"/>
            <a:ext cx="5314462" cy="109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7" name="矩形 6"/>
          <p:cNvSpPr/>
          <p:nvPr/>
        </p:nvSpPr>
        <p:spPr>
          <a:xfrm>
            <a:off x="3" y="4803632"/>
            <a:ext cx="1082348" cy="246221"/>
          </a:xfrm>
          <a:prstGeom prst="rect">
            <a:avLst/>
          </a:prstGeom>
        </p:spPr>
        <p:txBody>
          <a:bodyPr wrap="none">
            <a:spAutoFit/>
          </a:bodyPr>
          <a:lstStyle/>
          <a:p>
            <a:pPr lvl="0"/>
            <a:r>
              <a:rPr lang="zh-CN" altLang="en-US" sz="1000" dirty="0">
                <a:solidFill>
                  <a:schemeClr val="bg1"/>
                </a:solidFill>
              </a:rPr>
              <a:t>化学工业出版社</a:t>
            </a:r>
          </a:p>
        </p:txBody>
      </p:sp>
      <p:sp>
        <p:nvSpPr>
          <p:cNvPr id="13" name="矩形 12"/>
          <p:cNvSpPr/>
          <p:nvPr/>
        </p:nvSpPr>
        <p:spPr>
          <a:xfrm>
            <a:off x="6174154" y="320606"/>
            <a:ext cx="2969846" cy="1565909"/>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4" name="文本框 13"/>
          <p:cNvSpPr txBox="1"/>
          <p:nvPr/>
        </p:nvSpPr>
        <p:spPr>
          <a:xfrm>
            <a:off x="6174157" y="162298"/>
            <a:ext cx="2316660" cy="2169825"/>
          </a:xfrm>
          <a:prstGeom prst="rect">
            <a:avLst/>
          </a:prstGeom>
          <a:noFill/>
        </p:spPr>
        <p:txBody>
          <a:bodyPr wrap="none" rtlCol="0">
            <a:spAutoFit/>
          </a:bodyPr>
          <a:lstStyle/>
          <a:p>
            <a:pPr>
              <a:lnSpc>
                <a:spcPct val="90000"/>
              </a:lnSpc>
            </a:pPr>
            <a:r>
              <a:rPr kumimoji="1" lang="en-US" altLang="zh-CN" sz="15000" dirty="0">
                <a:solidFill>
                  <a:schemeClr val="bg1"/>
                </a:solidFill>
              </a:rPr>
              <a:t>02</a:t>
            </a:r>
            <a:endParaRPr kumimoji="1" lang="zh-CN" altLang="en-US" sz="15000" dirty="0">
              <a:solidFill>
                <a:schemeClr val="bg1"/>
              </a:solidFill>
            </a:endParaRPr>
          </a:p>
        </p:txBody>
      </p:sp>
      <p:sp>
        <p:nvSpPr>
          <p:cNvPr id="22" name="矩形 21"/>
          <p:cNvSpPr/>
          <p:nvPr/>
        </p:nvSpPr>
        <p:spPr>
          <a:xfrm>
            <a:off x="6174154" y="1860139"/>
            <a:ext cx="2441694" cy="769441"/>
          </a:xfrm>
          <a:prstGeom prst="rect">
            <a:avLst/>
          </a:prstGeom>
        </p:spPr>
        <p:txBody>
          <a:bodyPr wrap="none">
            <a:spAutoFit/>
          </a:bodyPr>
          <a:lstStyle/>
          <a:p>
            <a:pPr lvl="0"/>
            <a:r>
              <a:rPr lang="zh-CN" altLang="en-US" sz="4400" b="1" dirty="0">
                <a:solidFill>
                  <a:srgbClr val="51597B"/>
                </a:solidFill>
              </a:rPr>
              <a:t>内容资源</a:t>
            </a:r>
            <a:endParaRPr lang="en-US" altLang="zh-CN" sz="4400" b="1" dirty="0">
              <a:solidFill>
                <a:srgbClr val="51597B"/>
              </a:solidFill>
            </a:endParaRPr>
          </a:p>
        </p:txBody>
      </p:sp>
    </p:spTree>
    <p:extLst>
      <p:ext uri="{BB962C8B-B14F-4D97-AF65-F5344CB8AC3E}">
        <p14:creationId xmlns:p14="http://schemas.microsoft.com/office/powerpoint/2010/main" val="26898958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grpSp>
        <p:nvGrpSpPr>
          <p:cNvPr id="26" name="组 25"/>
          <p:cNvGrpSpPr/>
          <p:nvPr/>
        </p:nvGrpSpPr>
        <p:grpSpPr>
          <a:xfrm>
            <a:off x="161599" y="162297"/>
            <a:ext cx="3383459" cy="572491"/>
            <a:chOff x="1" y="180328"/>
            <a:chExt cx="1958007" cy="636101"/>
          </a:xfrm>
        </p:grpSpPr>
        <p:sp>
          <p:nvSpPr>
            <p:cNvPr id="27" name="矩形 26"/>
            <p:cNvSpPr/>
            <p:nvPr/>
          </p:nvSpPr>
          <p:spPr>
            <a:xfrm>
              <a:off x="1" y="180328"/>
              <a:ext cx="529411" cy="636101"/>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8" name="文本框 27"/>
            <p:cNvSpPr txBox="1"/>
            <p:nvPr/>
          </p:nvSpPr>
          <p:spPr>
            <a:xfrm>
              <a:off x="28601" y="282381"/>
              <a:ext cx="844892" cy="471924"/>
            </a:xfrm>
            <a:prstGeom prst="rect">
              <a:avLst/>
            </a:prstGeom>
            <a:noFill/>
          </p:spPr>
          <p:txBody>
            <a:bodyPr wrap="square" rtlCol="0">
              <a:spAutoFit/>
            </a:bodyPr>
            <a:lstStyle/>
            <a:p>
              <a:pPr>
                <a:lnSpc>
                  <a:spcPct val="90000"/>
                </a:lnSpc>
              </a:pPr>
              <a:r>
                <a:rPr kumimoji="1" lang="en-US" altLang="zh-CN" sz="2400" b="1" dirty="0">
                  <a:solidFill>
                    <a:schemeClr val="bg1"/>
                  </a:solidFill>
                </a:rPr>
                <a:t>02-1</a:t>
              </a:r>
              <a:endParaRPr kumimoji="1" lang="zh-CN" altLang="en-US" sz="2400" b="1" dirty="0">
                <a:solidFill>
                  <a:schemeClr val="bg1"/>
                </a:solidFill>
              </a:endParaRPr>
            </a:p>
          </p:txBody>
        </p:sp>
        <p:sp>
          <p:nvSpPr>
            <p:cNvPr id="29" name="文本框 28"/>
            <p:cNvSpPr txBox="1"/>
            <p:nvPr/>
          </p:nvSpPr>
          <p:spPr>
            <a:xfrm>
              <a:off x="529412" y="282381"/>
              <a:ext cx="1428596" cy="478763"/>
            </a:xfrm>
            <a:prstGeom prst="rect">
              <a:avLst/>
            </a:prstGeom>
            <a:noFill/>
          </p:spPr>
          <p:txBody>
            <a:bodyPr wrap="none" rtlCol="0">
              <a:spAutoFit/>
            </a:bodyPr>
            <a:lstStyle/>
            <a:p>
              <a:pPr>
                <a:lnSpc>
                  <a:spcPct val="90000"/>
                </a:lnSpc>
              </a:pPr>
              <a:r>
                <a:rPr kumimoji="1" lang="zh-CN" altLang="en-US" sz="2400" b="1" dirty="0">
                  <a:solidFill>
                    <a:srgbClr val="51597B"/>
                  </a:solidFill>
                </a:rPr>
                <a:t>知识单元</a:t>
              </a:r>
            </a:p>
          </p:txBody>
        </p:sp>
      </p:grpSp>
      <p:sp>
        <p:nvSpPr>
          <p:cNvPr id="5" name="矩形 4"/>
          <p:cNvSpPr/>
          <p:nvPr/>
        </p:nvSpPr>
        <p:spPr>
          <a:xfrm>
            <a:off x="6517774" y="1514660"/>
            <a:ext cx="2509274" cy="3093154"/>
          </a:xfrm>
          <a:prstGeom prst="rect">
            <a:avLst/>
          </a:prstGeom>
        </p:spPr>
        <p:txBody>
          <a:bodyPr wrap="square">
            <a:spAutoFit/>
          </a:bodyPr>
          <a:lstStyle/>
          <a:p>
            <a:pPr algn="just">
              <a:lnSpc>
                <a:spcPct val="130000"/>
              </a:lnSpc>
            </a:pPr>
            <a:r>
              <a:rPr lang="zh-CN" altLang="en-US" sz="1400" b="1" dirty="0">
                <a:solidFill>
                  <a:srgbClr val="51597B"/>
                </a:solidFill>
              </a:rPr>
              <a:t>内容特点：</a:t>
            </a:r>
            <a:endParaRPr lang="en-US" altLang="zh-CN" sz="1400" b="1" dirty="0">
              <a:solidFill>
                <a:srgbClr val="51597B"/>
              </a:solidFill>
            </a:endParaRPr>
          </a:p>
          <a:p>
            <a:pPr marL="171450" indent="-171450" algn="just">
              <a:lnSpc>
                <a:spcPct val="130000"/>
              </a:lnSpc>
              <a:buFont typeface="Wingdings" pitchFamily="2" charset="2"/>
              <a:buChar char="Ø"/>
            </a:pPr>
            <a:r>
              <a:rPr lang="zh-CN" altLang="en-US" sz="1100" dirty="0">
                <a:solidFill>
                  <a:srgbClr val="51597B"/>
                </a:solidFill>
              </a:rPr>
              <a:t>大量</a:t>
            </a:r>
            <a:r>
              <a:rPr lang="zh-CN" altLang="zh-CN" sz="1100" dirty="0">
                <a:solidFill>
                  <a:srgbClr val="51597B"/>
                </a:solidFill>
              </a:rPr>
              <a:t>工程技术常用数据资料</a:t>
            </a:r>
            <a:r>
              <a:rPr lang="zh-CN" altLang="en-US" sz="1100" dirty="0">
                <a:solidFill>
                  <a:srgbClr val="51597B"/>
                </a:solidFill>
              </a:rPr>
              <a:t>；</a:t>
            </a:r>
            <a:endParaRPr lang="en-US" altLang="zh-CN" sz="1100" dirty="0">
              <a:solidFill>
                <a:srgbClr val="51597B"/>
              </a:solidFill>
            </a:endParaRPr>
          </a:p>
          <a:p>
            <a:pPr marL="171450" indent="-171450" algn="just">
              <a:lnSpc>
                <a:spcPct val="130000"/>
              </a:lnSpc>
              <a:buFont typeface="Wingdings" pitchFamily="2" charset="2"/>
              <a:buChar char="Ø"/>
            </a:pPr>
            <a:r>
              <a:rPr lang="zh-CN" altLang="en-US" sz="1100" dirty="0">
                <a:solidFill>
                  <a:srgbClr val="51597B"/>
                </a:solidFill>
              </a:rPr>
              <a:t>碎片化、单元化</a:t>
            </a:r>
            <a:r>
              <a:rPr lang="zh-CN" altLang="zh-CN" sz="1100" dirty="0">
                <a:solidFill>
                  <a:srgbClr val="51597B"/>
                </a:solidFill>
              </a:rPr>
              <a:t>的知识</a:t>
            </a:r>
            <a:r>
              <a:rPr lang="zh-CN" altLang="en-US" sz="1100" dirty="0">
                <a:solidFill>
                  <a:srgbClr val="51597B"/>
                </a:solidFill>
              </a:rPr>
              <a:t>内容；</a:t>
            </a:r>
            <a:endParaRPr lang="en-US" altLang="zh-CN" sz="1100" dirty="0">
              <a:solidFill>
                <a:srgbClr val="51597B"/>
              </a:solidFill>
            </a:endParaRPr>
          </a:p>
          <a:p>
            <a:pPr marL="171450" indent="-171450" algn="just">
              <a:lnSpc>
                <a:spcPct val="130000"/>
              </a:lnSpc>
              <a:buFont typeface="Wingdings" pitchFamily="2" charset="2"/>
              <a:buChar char="Ø"/>
            </a:pPr>
            <a:r>
              <a:rPr lang="zh-CN" altLang="en-US" sz="1100" dirty="0">
                <a:solidFill>
                  <a:srgbClr val="51597B"/>
                </a:solidFill>
              </a:rPr>
              <a:t>彼此相对独立，整体构成完整知识体系；</a:t>
            </a:r>
            <a:endParaRPr lang="en-US" altLang="zh-CN" sz="1100" dirty="0">
              <a:solidFill>
                <a:srgbClr val="51597B"/>
              </a:solidFill>
            </a:endParaRPr>
          </a:p>
          <a:p>
            <a:pPr marL="171450" indent="-171450" algn="just">
              <a:lnSpc>
                <a:spcPct val="130000"/>
              </a:lnSpc>
              <a:buFont typeface="Wingdings" pitchFamily="2" charset="2"/>
              <a:buChar char="Ø"/>
            </a:pPr>
            <a:r>
              <a:rPr lang="zh-CN" altLang="en-US" sz="1100" dirty="0">
                <a:solidFill>
                  <a:srgbClr val="51597B"/>
                </a:solidFill>
              </a:rPr>
              <a:t>颗粒度适中。</a:t>
            </a:r>
            <a:endParaRPr lang="en-US" altLang="zh-CN" sz="1100" dirty="0">
              <a:solidFill>
                <a:srgbClr val="51597B"/>
              </a:solidFill>
            </a:endParaRPr>
          </a:p>
          <a:p>
            <a:pPr algn="just">
              <a:lnSpc>
                <a:spcPct val="130000"/>
              </a:lnSpc>
            </a:pPr>
            <a:endParaRPr lang="en-US" altLang="zh-CN" sz="1200" dirty="0">
              <a:solidFill>
                <a:srgbClr val="51597B"/>
              </a:solidFill>
            </a:endParaRPr>
          </a:p>
          <a:p>
            <a:pPr algn="just">
              <a:lnSpc>
                <a:spcPct val="130000"/>
              </a:lnSpc>
            </a:pPr>
            <a:r>
              <a:rPr lang="zh-CN" altLang="en-US" sz="1400" b="1" dirty="0">
                <a:solidFill>
                  <a:srgbClr val="51597B"/>
                </a:solidFill>
              </a:rPr>
              <a:t>功能特点：</a:t>
            </a:r>
            <a:endParaRPr lang="en-US" altLang="zh-CN" sz="1400" b="1" dirty="0">
              <a:solidFill>
                <a:srgbClr val="51597B"/>
              </a:solidFill>
            </a:endParaRPr>
          </a:p>
          <a:p>
            <a:pPr marL="171450" indent="-171450" algn="just">
              <a:lnSpc>
                <a:spcPct val="130000"/>
              </a:lnSpc>
              <a:buFont typeface="Wingdings" pitchFamily="2" charset="2"/>
              <a:buChar char="Ø"/>
            </a:pPr>
            <a:r>
              <a:rPr lang="zh-CN" altLang="zh-CN" sz="1100" dirty="0">
                <a:solidFill>
                  <a:srgbClr val="51597B"/>
                </a:solidFill>
              </a:rPr>
              <a:t>便于</a:t>
            </a:r>
            <a:r>
              <a:rPr lang="zh-CN" altLang="en-US" sz="1100" dirty="0">
                <a:solidFill>
                  <a:srgbClr val="51597B"/>
                </a:solidFill>
              </a:rPr>
              <a:t>用户的</a:t>
            </a:r>
            <a:r>
              <a:rPr lang="zh-CN" altLang="zh-CN" sz="1100" dirty="0">
                <a:solidFill>
                  <a:srgbClr val="51597B"/>
                </a:solidFill>
              </a:rPr>
              <a:t>查找和阅读</a:t>
            </a:r>
            <a:r>
              <a:rPr lang="zh-CN" altLang="en-US" sz="1100" dirty="0">
                <a:solidFill>
                  <a:srgbClr val="51597B"/>
                </a:solidFill>
              </a:rPr>
              <a:t>；</a:t>
            </a:r>
            <a:endParaRPr lang="en-US" altLang="zh-CN" sz="1100" dirty="0">
              <a:solidFill>
                <a:srgbClr val="51597B"/>
              </a:solidFill>
            </a:endParaRPr>
          </a:p>
          <a:p>
            <a:pPr marL="171450" indent="-171450" algn="just">
              <a:lnSpc>
                <a:spcPct val="130000"/>
              </a:lnSpc>
              <a:buFont typeface="Wingdings" pitchFamily="2" charset="2"/>
              <a:buChar char="Ø"/>
            </a:pPr>
            <a:r>
              <a:rPr lang="zh-CN" altLang="zh-CN" sz="1100" dirty="0">
                <a:solidFill>
                  <a:srgbClr val="51597B"/>
                </a:solidFill>
              </a:rPr>
              <a:t>便于</a:t>
            </a:r>
            <a:r>
              <a:rPr lang="zh-CN" altLang="en-US" sz="1100" dirty="0">
                <a:solidFill>
                  <a:srgbClr val="51597B"/>
                </a:solidFill>
              </a:rPr>
              <a:t>知识的</a:t>
            </a:r>
            <a:r>
              <a:rPr lang="zh-CN" altLang="zh-CN" sz="1100" dirty="0">
                <a:solidFill>
                  <a:srgbClr val="51597B"/>
                </a:solidFill>
              </a:rPr>
              <a:t>及时更新</a:t>
            </a:r>
            <a:r>
              <a:rPr lang="zh-CN" altLang="en-US" sz="1100" dirty="0">
                <a:solidFill>
                  <a:srgbClr val="51597B"/>
                </a:solidFill>
              </a:rPr>
              <a:t>和</a:t>
            </a:r>
            <a:r>
              <a:rPr lang="zh-CN" altLang="zh-CN" sz="1100" dirty="0">
                <a:solidFill>
                  <a:srgbClr val="51597B"/>
                </a:solidFill>
              </a:rPr>
              <a:t>扩展</a:t>
            </a:r>
            <a:r>
              <a:rPr lang="zh-CN" altLang="en-US" sz="1100" dirty="0">
                <a:solidFill>
                  <a:srgbClr val="51597B"/>
                </a:solidFill>
              </a:rPr>
              <a:t>；</a:t>
            </a:r>
            <a:endParaRPr lang="en-US" altLang="zh-CN" sz="1100" dirty="0">
              <a:solidFill>
                <a:srgbClr val="51597B"/>
              </a:solidFill>
            </a:endParaRPr>
          </a:p>
          <a:p>
            <a:pPr marL="171450" indent="-171450" algn="just">
              <a:lnSpc>
                <a:spcPct val="130000"/>
              </a:lnSpc>
              <a:buFont typeface="Wingdings" pitchFamily="2" charset="2"/>
              <a:buChar char="Ø"/>
            </a:pPr>
            <a:r>
              <a:rPr lang="zh-CN" altLang="en-US" sz="1100" dirty="0">
                <a:solidFill>
                  <a:srgbClr val="51597B"/>
                </a:solidFill>
              </a:rPr>
              <a:t>知识分类树</a:t>
            </a:r>
            <a:r>
              <a:rPr lang="en-US" altLang="zh-CN" sz="1100" dirty="0">
                <a:solidFill>
                  <a:srgbClr val="51597B"/>
                </a:solidFill>
              </a:rPr>
              <a:t>+</a:t>
            </a:r>
            <a:r>
              <a:rPr lang="zh-CN" altLang="en-US" sz="1100" dirty="0">
                <a:solidFill>
                  <a:srgbClr val="51597B"/>
                </a:solidFill>
              </a:rPr>
              <a:t>搜索功能，快速定位；</a:t>
            </a:r>
            <a:endParaRPr lang="en-US" altLang="zh-CN" sz="1100" dirty="0">
              <a:solidFill>
                <a:srgbClr val="51597B"/>
              </a:solidFill>
            </a:endParaRPr>
          </a:p>
          <a:p>
            <a:pPr marL="171450" indent="-171450" algn="just">
              <a:lnSpc>
                <a:spcPct val="130000"/>
              </a:lnSpc>
              <a:buFont typeface="Wingdings" pitchFamily="2" charset="2"/>
              <a:buChar char="Ø"/>
            </a:pPr>
            <a:r>
              <a:rPr lang="zh-CN" altLang="en-US" sz="1100" dirty="0">
                <a:solidFill>
                  <a:srgbClr val="51597B"/>
                </a:solidFill>
              </a:rPr>
              <a:t>关联关系，提高信息获取效率；</a:t>
            </a:r>
            <a:endParaRPr lang="en-US" altLang="zh-CN" sz="1100" dirty="0">
              <a:solidFill>
                <a:srgbClr val="51597B"/>
              </a:solidFill>
            </a:endParaRPr>
          </a:p>
          <a:p>
            <a:pPr marL="171450" indent="-171450" algn="just">
              <a:lnSpc>
                <a:spcPct val="130000"/>
              </a:lnSpc>
              <a:buFont typeface="Wingdings" pitchFamily="2" charset="2"/>
              <a:buChar char="Ø"/>
            </a:pPr>
            <a:r>
              <a:rPr lang="zh-CN" altLang="en-US" sz="1100" dirty="0">
                <a:solidFill>
                  <a:srgbClr val="51597B"/>
                </a:solidFill>
              </a:rPr>
              <a:t>在线阅读</a:t>
            </a:r>
            <a:r>
              <a:rPr lang="en-US" altLang="zh-CN" sz="1100" dirty="0">
                <a:solidFill>
                  <a:srgbClr val="51597B"/>
                </a:solidFill>
              </a:rPr>
              <a:t>+</a:t>
            </a:r>
            <a:r>
              <a:rPr lang="zh-CN" altLang="en-US" sz="1100" dirty="0">
                <a:solidFill>
                  <a:srgbClr val="51597B"/>
                </a:solidFill>
              </a:rPr>
              <a:t>下载使用。</a:t>
            </a:r>
            <a:endParaRPr lang="zh-CN" altLang="en-US" sz="11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5" y="775699"/>
            <a:ext cx="6390168" cy="4258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16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grpSp>
        <p:nvGrpSpPr>
          <p:cNvPr id="12" name="组合 11"/>
          <p:cNvGrpSpPr/>
          <p:nvPr/>
        </p:nvGrpSpPr>
        <p:grpSpPr>
          <a:xfrm>
            <a:off x="152457" y="824879"/>
            <a:ext cx="4745743" cy="3047836"/>
            <a:chOff x="152457" y="824879"/>
            <a:chExt cx="4745743" cy="3047836"/>
          </a:xfrm>
        </p:grpSpPr>
        <p:grpSp>
          <p:nvGrpSpPr>
            <p:cNvPr id="8" name="组合 7"/>
            <p:cNvGrpSpPr/>
            <p:nvPr/>
          </p:nvGrpSpPr>
          <p:grpSpPr>
            <a:xfrm>
              <a:off x="152457" y="824879"/>
              <a:ext cx="4745743" cy="2499870"/>
              <a:chOff x="152457" y="824879"/>
              <a:chExt cx="4745743" cy="2499870"/>
            </a:xfrm>
          </p:grpSpPr>
          <p:grpSp>
            <p:nvGrpSpPr>
              <p:cNvPr id="7" name="组合 6"/>
              <p:cNvGrpSpPr/>
              <p:nvPr/>
            </p:nvGrpSpPr>
            <p:grpSpPr>
              <a:xfrm>
                <a:off x="152457" y="824879"/>
                <a:ext cx="4745743" cy="2499870"/>
                <a:chOff x="733646" y="685032"/>
                <a:chExt cx="4745743" cy="249987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646" y="685032"/>
                  <a:ext cx="4745743" cy="2499870"/>
                </a:xfrm>
                <a:prstGeom prst="rect">
                  <a:avLst/>
                </a:prstGeom>
                <a:noFill/>
                <a:ln w="9525">
                  <a:solidFill>
                    <a:schemeClr val="accent2">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733646" y="914970"/>
                  <a:ext cx="947920" cy="2269932"/>
                </a:xfrm>
                <a:prstGeom prst="rect">
                  <a:avLst/>
                </a:prstGeom>
                <a:noFill/>
                <a:ln w="254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 name="矩形 5"/>
                <p:cNvSpPr/>
                <p:nvPr/>
              </p:nvSpPr>
              <p:spPr>
                <a:xfrm>
                  <a:off x="3928820" y="734788"/>
                  <a:ext cx="263472" cy="180182"/>
                </a:xfrm>
                <a:prstGeom prst="rect">
                  <a:avLst/>
                </a:prstGeom>
                <a:noFill/>
                <a:ln w="254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sp>
            <p:nvSpPr>
              <p:cNvPr id="13" name="矩形 12"/>
              <p:cNvSpPr/>
              <p:nvPr/>
            </p:nvSpPr>
            <p:spPr>
              <a:xfrm>
                <a:off x="160206" y="1391245"/>
                <a:ext cx="466212" cy="180182"/>
              </a:xfrm>
              <a:prstGeom prst="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sp>
          <p:nvSpPr>
            <p:cNvPr id="10" name="TextBox 9"/>
            <p:cNvSpPr txBox="1"/>
            <p:nvPr/>
          </p:nvSpPr>
          <p:spPr>
            <a:xfrm>
              <a:off x="541177" y="3611105"/>
              <a:ext cx="1006966" cy="261610"/>
            </a:xfrm>
            <a:prstGeom prst="rect">
              <a:avLst/>
            </a:prstGeom>
            <a:noFill/>
            <a:ln>
              <a:solidFill>
                <a:schemeClr val="accent2">
                  <a:lumMod val="75000"/>
                </a:schemeClr>
              </a:solidFill>
            </a:ln>
          </p:spPr>
          <p:txBody>
            <a:bodyPr wrap="square" rtlCol="0">
              <a:spAutoFit/>
            </a:bodyPr>
            <a:lstStyle/>
            <a:p>
              <a:r>
                <a:rPr lang="zh-CN" altLang="en-US" sz="1050" dirty="0"/>
                <a:t>一级分类页面</a:t>
              </a:r>
            </a:p>
          </p:txBody>
        </p:sp>
      </p:grpSp>
      <p:sp>
        <p:nvSpPr>
          <p:cNvPr id="15" name="矩形 14"/>
          <p:cNvSpPr/>
          <p:nvPr/>
        </p:nvSpPr>
        <p:spPr>
          <a:xfrm>
            <a:off x="4999587" y="263876"/>
            <a:ext cx="3877985" cy="362150"/>
          </a:xfrm>
          <a:prstGeom prst="rect">
            <a:avLst/>
          </a:prstGeom>
        </p:spPr>
        <p:txBody>
          <a:bodyPr wrap="none">
            <a:spAutoFit/>
          </a:bodyPr>
          <a:lstStyle/>
          <a:p>
            <a:pPr algn="just">
              <a:lnSpc>
                <a:spcPct val="120000"/>
              </a:lnSpc>
            </a:pPr>
            <a:r>
              <a:rPr lang="zh-CN" altLang="en-US" sz="1600" dirty="0">
                <a:solidFill>
                  <a:srgbClr val="51597B"/>
                </a:solidFill>
              </a:rPr>
              <a:t>多级目录树结构，分类清晰，简明易用。</a:t>
            </a:r>
            <a:endParaRPr lang="zh-TW" altLang="en-US" sz="1600" dirty="0">
              <a:solidFill>
                <a:srgbClr val="51597B"/>
              </a:solidFill>
            </a:endParaRPr>
          </a:p>
        </p:txBody>
      </p:sp>
      <p:grpSp>
        <p:nvGrpSpPr>
          <p:cNvPr id="18" name="组合 17"/>
          <p:cNvGrpSpPr/>
          <p:nvPr/>
        </p:nvGrpSpPr>
        <p:grpSpPr>
          <a:xfrm>
            <a:off x="3656368" y="1066960"/>
            <a:ext cx="4779495" cy="3677001"/>
            <a:chOff x="3656368" y="1066960"/>
            <a:chExt cx="4779495" cy="3677001"/>
          </a:xfrm>
        </p:grpSpPr>
        <p:grpSp>
          <p:nvGrpSpPr>
            <p:cNvPr id="16" name="组合 15"/>
            <p:cNvGrpSpPr/>
            <p:nvPr/>
          </p:nvGrpSpPr>
          <p:grpSpPr>
            <a:xfrm>
              <a:off x="3656368" y="1066960"/>
              <a:ext cx="4779495" cy="3677001"/>
              <a:chOff x="3611103" y="1080622"/>
              <a:chExt cx="4779495" cy="3677001"/>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1103" y="1080622"/>
                <a:ext cx="4779495" cy="3284586"/>
              </a:xfrm>
              <a:prstGeom prst="rect">
                <a:avLst/>
              </a:prstGeom>
              <a:noFill/>
              <a:ln w="9525">
                <a:solidFill>
                  <a:srgbClr val="6BAFDA"/>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611103" y="4496013"/>
                <a:ext cx="1006578" cy="261610"/>
              </a:xfrm>
              <a:prstGeom prst="rect">
                <a:avLst/>
              </a:prstGeom>
              <a:noFill/>
              <a:ln>
                <a:solidFill>
                  <a:schemeClr val="accent2">
                    <a:lumMod val="75000"/>
                  </a:schemeClr>
                </a:solidFill>
              </a:ln>
            </p:spPr>
            <p:txBody>
              <a:bodyPr wrap="square" rtlCol="0">
                <a:spAutoFit/>
              </a:bodyPr>
              <a:lstStyle/>
              <a:p>
                <a:r>
                  <a:rPr lang="zh-CN" altLang="en-US" sz="1050" dirty="0"/>
                  <a:t>二级分类页面</a:t>
                </a:r>
              </a:p>
            </p:txBody>
          </p:sp>
        </p:grpSp>
        <p:sp>
          <p:nvSpPr>
            <p:cNvPr id="17" name="矩形 16"/>
            <p:cNvSpPr/>
            <p:nvPr/>
          </p:nvSpPr>
          <p:spPr>
            <a:xfrm>
              <a:off x="6387230" y="2709253"/>
              <a:ext cx="541705" cy="199195"/>
            </a:xfrm>
            <a:prstGeom prst="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spTree>
    <p:extLst>
      <p:ext uri="{BB962C8B-B14F-4D97-AF65-F5344CB8AC3E}">
        <p14:creationId xmlns:p14="http://schemas.microsoft.com/office/powerpoint/2010/main" val="35794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sp>
        <p:nvSpPr>
          <p:cNvPr id="14" name="淘宝店chenying0907出品 13">
            <a:extLst>
              <a:ext uri="{FF2B5EF4-FFF2-40B4-BE49-F238E27FC236}">
                <a16:creationId xmlns:a16="http://schemas.microsoft.com/office/drawing/2014/main" id="{245E73AD-D566-427C-A1CA-2404B33431E3}"/>
              </a:ext>
            </a:extLst>
          </p:cNvPr>
          <p:cNvSpPr txBox="1"/>
          <p:nvPr/>
        </p:nvSpPr>
        <p:spPr>
          <a:xfrm>
            <a:off x="6829738" y="2993707"/>
            <a:ext cx="1960579" cy="634515"/>
          </a:xfrm>
          <a:prstGeom prst="rect">
            <a:avLst/>
          </a:prstGeom>
          <a:noFill/>
        </p:spPr>
        <p:txBody>
          <a:bodyPr wrap="square" lIns="68562" tIns="34281" rIns="68562" bIns="34281" rtlCol="0">
            <a:spAutoFit/>
          </a:bodyPr>
          <a:lstStyle/>
          <a:p>
            <a:pPr algn="just">
              <a:lnSpc>
                <a:spcPct val="120000"/>
              </a:lnSpc>
            </a:pPr>
            <a:r>
              <a:rPr lang="zh-CN" altLang="en-US" sz="1600" dirty="0">
                <a:solidFill>
                  <a:srgbClr val="51597B"/>
                </a:solidFill>
              </a:rPr>
              <a:t>链接相邻知识单元、相关知识单元。</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922" y="404855"/>
            <a:ext cx="5941728" cy="4207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组合 10">
            <a:extLst>
              <a:ext uri="{FF2B5EF4-FFF2-40B4-BE49-F238E27FC236}">
                <a16:creationId xmlns:a16="http://schemas.microsoft.com/office/drawing/2014/main" id="{DBEEF5F8-4CE7-422E-95F6-71DC93F902E6}"/>
              </a:ext>
            </a:extLst>
          </p:cNvPr>
          <p:cNvGrpSpPr/>
          <p:nvPr/>
        </p:nvGrpSpPr>
        <p:grpSpPr>
          <a:xfrm>
            <a:off x="626618" y="2839945"/>
            <a:ext cx="955106" cy="683879"/>
            <a:chOff x="382137" y="4403571"/>
            <a:chExt cx="1216992" cy="871396"/>
          </a:xfrm>
          <a:solidFill>
            <a:schemeClr val="accent1">
              <a:lumMod val="20000"/>
              <a:lumOff val="80000"/>
            </a:schemeClr>
          </a:solidFill>
        </p:grpSpPr>
        <p:sp>
          <p:nvSpPr>
            <p:cNvPr id="12" name="图文框 11">
              <a:extLst>
                <a:ext uri="{FF2B5EF4-FFF2-40B4-BE49-F238E27FC236}">
                  <a16:creationId xmlns:a16="http://schemas.microsoft.com/office/drawing/2014/main" id="{A97A98A1-5194-4303-933D-1CEF1A144C48}"/>
                </a:ext>
              </a:extLst>
            </p:cNvPr>
            <p:cNvSpPr/>
            <p:nvPr/>
          </p:nvSpPr>
          <p:spPr>
            <a:xfrm>
              <a:off x="382137" y="4403571"/>
              <a:ext cx="1216992" cy="359498"/>
            </a:xfrm>
            <a:prstGeom prst="fram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图文框 12">
              <a:extLst>
                <a:ext uri="{FF2B5EF4-FFF2-40B4-BE49-F238E27FC236}">
                  <a16:creationId xmlns:a16="http://schemas.microsoft.com/office/drawing/2014/main" id="{0B3E100B-B17E-451C-9DE2-FC7B1A2A2184}"/>
                </a:ext>
              </a:extLst>
            </p:cNvPr>
            <p:cNvSpPr/>
            <p:nvPr/>
          </p:nvSpPr>
          <p:spPr>
            <a:xfrm>
              <a:off x="382137" y="4915469"/>
              <a:ext cx="1216992" cy="359498"/>
            </a:xfrm>
            <a:prstGeom prst="fram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7" name="图文框 16">
            <a:extLst>
              <a:ext uri="{FF2B5EF4-FFF2-40B4-BE49-F238E27FC236}">
                <a16:creationId xmlns:a16="http://schemas.microsoft.com/office/drawing/2014/main" id="{A97A98A1-5194-4303-933D-1CEF1A144C48}"/>
              </a:ext>
            </a:extLst>
          </p:cNvPr>
          <p:cNvSpPr/>
          <p:nvPr/>
        </p:nvSpPr>
        <p:spPr>
          <a:xfrm>
            <a:off x="3434755" y="1702268"/>
            <a:ext cx="747631" cy="282137"/>
          </a:xfrm>
          <a:prstGeom prst="frame">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26772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88"/>
          <a:stretch/>
        </p:blipFill>
        <p:spPr bwMode="auto">
          <a:xfrm>
            <a:off x="541177" y="931653"/>
            <a:ext cx="561847" cy="998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381" r="1566"/>
          <a:stretch/>
        </p:blipFill>
        <p:spPr bwMode="auto">
          <a:xfrm>
            <a:off x="2941607" y="254145"/>
            <a:ext cx="6132224" cy="4461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 t="16251" r="74278" b="22171"/>
          <a:stretch/>
        </p:blipFill>
        <p:spPr bwMode="auto">
          <a:xfrm>
            <a:off x="541177" y="1930629"/>
            <a:ext cx="2093937" cy="262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346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77" y="88579"/>
            <a:ext cx="3896123" cy="4907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图片 3"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6175" y="2290096"/>
            <a:ext cx="4942934" cy="2724866"/>
          </a:xfrm>
          <a:prstGeom prst="rect">
            <a:avLst/>
          </a:prstGeom>
        </p:spPr>
      </p:pic>
      <p:pic>
        <p:nvPicPr>
          <p:cNvPr id="717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50000"/>
          <a:stretch/>
        </p:blipFill>
        <p:spPr bwMode="auto">
          <a:xfrm>
            <a:off x="4278702" y="805499"/>
            <a:ext cx="4560160" cy="1439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淘宝店chenying0907出品 13">
            <a:extLst>
              <a:ext uri="{FF2B5EF4-FFF2-40B4-BE49-F238E27FC236}">
                <a16:creationId xmlns:a16="http://schemas.microsoft.com/office/drawing/2014/main" id="{E5D72102-5D75-45D0-992D-A8A4F8BEA8D7}"/>
              </a:ext>
            </a:extLst>
          </p:cNvPr>
          <p:cNvSpPr txBox="1"/>
          <p:nvPr/>
        </p:nvSpPr>
        <p:spPr>
          <a:xfrm>
            <a:off x="7182998" y="61803"/>
            <a:ext cx="1861850" cy="623229"/>
          </a:xfrm>
          <a:prstGeom prst="rect">
            <a:avLst/>
          </a:prstGeom>
          <a:noFill/>
          <a:ln>
            <a:solidFill>
              <a:srgbClr val="3E8E8D"/>
            </a:solidFill>
          </a:ln>
        </p:spPr>
        <p:txBody>
          <a:bodyPr wrap="square" lIns="68562" tIns="34281" rIns="68562" bIns="34281" rtlCol="0">
            <a:spAutoFit/>
          </a:bodyPr>
          <a:lstStyle/>
          <a:p>
            <a:pPr marL="285750" lvl="0" indent="-285750">
              <a:lnSpc>
                <a:spcPct val="150000"/>
              </a:lnSpc>
              <a:buFont typeface="Wingdings" pitchFamily="2" charset="2"/>
              <a:buChar char="Ø"/>
            </a:pPr>
            <a:r>
              <a:rPr lang="zh-CN" altLang="en-US" sz="1200" dirty="0">
                <a:solidFill>
                  <a:srgbClr val="0070C0"/>
                </a:solidFill>
              </a:rPr>
              <a:t>文字</a:t>
            </a:r>
            <a:r>
              <a:rPr lang="en-US" altLang="zh-CN" sz="1200" dirty="0">
                <a:solidFill>
                  <a:srgbClr val="0070C0"/>
                </a:solidFill>
              </a:rPr>
              <a:t>+</a:t>
            </a:r>
            <a:r>
              <a:rPr lang="zh-CN" altLang="en-US" sz="1200" dirty="0">
                <a:solidFill>
                  <a:srgbClr val="0070C0"/>
                </a:solidFill>
              </a:rPr>
              <a:t>图</a:t>
            </a:r>
            <a:r>
              <a:rPr lang="en-US" altLang="zh-CN" sz="1200" dirty="0">
                <a:solidFill>
                  <a:srgbClr val="0070C0"/>
                </a:solidFill>
              </a:rPr>
              <a:t>+</a:t>
            </a:r>
            <a:r>
              <a:rPr lang="zh-CN" altLang="en-US" sz="1200" dirty="0">
                <a:solidFill>
                  <a:srgbClr val="0070C0"/>
                </a:solidFill>
              </a:rPr>
              <a:t>表</a:t>
            </a:r>
            <a:r>
              <a:rPr lang="en-US" altLang="zh-CN" sz="1200" dirty="0">
                <a:solidFill>
                  <a:srgbClr val="0070C0"/>
                </a:solidFill>
              </a:rPr>
              <a:t>+</a:t>
            </a:r>
            <a:r>
              <a:rPr lang="zh-CN" altLang="en-US" sz="1200" dirty="0">
                <a:solidFill>
                  <a:srgbClr val="0070C0"/>
                </a:solidFill>
              </a:rPr>
              <a:t>公式</a:t>
            </a:r>
            <a:endParaRPr lang="en-US" altLang="zh-CN" sz="1200" dirty="0">
              <a:solidFill>
                <a:srgbClr val="0070C0"/>
              </a:solidFill>
            </a:endParaRPr>
          </a:p>
          <a:p>
            <a:pPr marL="285750" lvl="0" indent="-285750">
              <a:lnSpc>
                <a:spcPct val="150000"/>
              </a:lnSpc>
              <a:buFont typeface="Wingdings" pitchFamily="2" charset="2"/>
              <a:buChar char="Ø"/>
            </a:pPr>
            <a:r>
              <a:rPr lang="zh-CN" altLang="en-US" sz="1200" dirty="0">
                <a:solidFill>
                  <a:srgbClr val="0070C0"/>
                </a:solidFill>
              </a:rPr>
              <a:t>清晰、 美观、规范</a:t>
            </a:r>
            <a:endParaRPr lang="en-US" altLang="zh-CN" sz="1200" dirty="0">
              <a:solidFill>
                <a:srgbClr val="0070C0"/>
              </a:solidFill>
            </a:endParaRPr>
          </a:p>
        </p:txBody>
      </p:sp>
    </p:spTree>
    <p:extLst>
      <p:ext uri="{BB962C8B-B14F-4D97-AF65-F5344CB8AC3E}">
        <p14:creationId xmlns:p14="http://schemas.microsoft.com/office/powerpoint/2010/main" val="234120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grpSp>
        <p:nvGrpSpPr>
          <p:cNvPr id="11" name="组 25"/>
          <p:cNvGrpSpPr/>
          <p:nvPr/>
        </p:nvGrpSpPr>
        <p:grpSpPr>
          <a:xfrm>
            <a:off x="43808" y="162297"/>
            <a:ext cx="2924660" cy="572491"/>
            <a:chOff x="-40367" y="180328"/>
            <a:chExt cx="1998375" cy="636101"/>
          </a:xfrm>
        </p:grpSpPr>
        <p:sp>
          <p:nvSpPr>
            <p:cNvPr id="12" name="矩形 11"/>
            <p:cNvSpPr/>
            <p:nvPr/>
          </p:nvSpPr>
          <p:spPr>
            <a:xfrm>
              <a:off x="1" y="180328"/>
              <a:ext cx="529411" cy="636101"/>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 name="文本框 27"/>
            <p:cNvSpPr txBox="1"/>
            <p:nvPr/>
          </p:nvSpPr>
          <p:spPr>
            <a:xfrm>
              <a:off x="-40367" y="282381"/>
              <a:ext cx="569779" cy="471924"/>
            </a:xfrm>
            <a:prstGeom prst="rect">
              <a:avLst/>
            </a:prstGeom>
            <a:noFill/>
          </p:spPr>
          <p:txBody>
            <a:bodyPr wrap="none" rtlCol="0">
              <a:spAutoFit/>
            </a:bodyPr>
            <a:lstStyle/>
            <a:p>
              <a:pPr>
                <a:lnSpc>
                  <a:spcPct val="90000"/>
                </a:lnSpc>
              </a:pPr>
              <a:r>
                <a:rPr kumimoji="1" lang="en-US" altLang="zh-CN" sz="2400" b="1" dirty="0">
                  <a:solidFill>
                    <a:schemeClr val="bg1"/>
                  </a:solidFill>
                </a:rPr>
                <a:t>02-2</a:t>
              </a:r>
              <a:endParaRPr kumimoji="1" lang="zh-CN" altLang="en-US" sz="2400" b="1" dirty="0">
                <a:solidFill>
                  <a:schemeClr val="bg1"/>
                </a:solidFill>
              </a:endParaRPr>
            </a:p>
          </p:txBody>
        </p:sp>
        <p:sp>
          <p:nvSpPr>
            <p:cNvPr id="14" name="文本框 28"/>
            <p:cNvSpPr txBox="1"/>
            <p:nvPr/>
          </p:nvSpPr>
          <p:spPr>
            <a:xfrm>
              <a:off x="529412" y="282381"/>
              <a:ext cx="1428596" cy="478763"/>
            </a:xfrm>
            <a:prstGeom prst="rect">
              <a:avLst/>
            </a:prstGeom>
            <a:noFill/>
          </p:spPr>
          <p:txBody>
            <a:bodyPr wrap="none" rtlCol="0">
              <a:spAutoFit/>
            </a:bodyPr>
            <a:lstStyle/>
            <a:p>
              <a:pPr>
                <a:lnSpc>
                  <a:spcPct val="90000"/>
                </a:lnSpc>
              </a:pPr>
              <a:r>
                <a:rPr kumimoji="1" lang="zh-CN" altLang="en-US" sz="2400" b="1" dirty="0">
                  <a:solidFill>
                    <a:srgbClr val="51597B"/>
                  </a:solidFill>
                </a:rPr>
                <a:t>三维模型</a:t>
              </a:r>
            </a:p>
          </p:txBody>
        </p:sp>
      </p:grpSp>
      <p:sp>
        <p:nvSpPr>
          <p:cNvPr id="15" name="淘宝店chenying0907出品 13">
            <a:extLst>
              <a:ext uri="{FF2B5EF4-FFF2-40B4-BE49-F238E27FC236}">
                <a16:creationId xmlns:a16="http://schemas.microsoft.com/office/drawing/2014/main" id="{9685F434-97CE-470C-A7AC-CFA2B69CDD8B}"/>
              </a:ext>
            </a:extLst>
          </p:cNvPr>
          <p:cNvSpPr txBox="1"/>
          <p:nvPr/>
        </p:nvSpPr>
        <p:spPr>
          <a:xfrm>
            <a:off x="380878" y="1191192"/>
            <a:ext cx="2189794" cy="2863843"/>
          </a:xfrm>
          <a:prstGeom prst="rect">
            <a:avLst/>
          </a:prstGeom>
          <a:noFill/>
        </p:spPr>
        <p:txBody>
          <a:bodyPr wrap="square" lIns="68562" tIns="34281" rIns="68562" bIns="34281" rtlCol="0">
            <a:spAutoFit/>
          </a:bodyPr>
          <a:lstStyle/>
          <a:p>
            <a:pPr marL="171450" indent="-171450" algn="just">
              <a:lnSpc>
                <a:spcPct val="130000"/>
              </a:lnSpc>
              <a:buFont typeface="Wingdings" pitchFamily="2" charset="2"/>
              <a:buChar char="Ø"/>
            </a:pPr>
            <a:r>
              <a:rPr lang="zh-CN" altLang="zh-CN" sz="1200" dirty="0">
                <a:solidFill>
                  <a:srgbClr val="51597B"/>
                </a:solidFill>
              </a:rPr>
              <a:t>以制造领域国家标准和行业标准为依据建立的</a:t>
            </a:r>
            <a:r>
              <a:rPr lang="zh-CN" altLang="zh-CN" sz="1200" b="1" dirty="0">
                <a:solidFill>
                  <a:srgbClr val="51597B"/>
                </a:solidFill>
              </a:rPr>
              <a:t>数据库</a:t>
            </a:r>
            <a:r>
              <a:rPr lang="zh-CN" altLang="zh-CN" sz="1200" dirty="0">
                <a:solidFill>
                  <a:srgbClr val="51597B"/>
                </a:solidFill>
              </a:rPr>
              <a:t>、</a:t>
            </a:r>
            <a:r>
              <a:rPr lang="zh-CN" altLang="zh-CN" sz="1200" b="1" dirty="0">
                <a:solidFill>
                  <a:srgbClr val="51597B"/>
                </a:solidFill>
              </a:rPr>
              <a:t>模型库</a:t>
            </a:r>
            <a:r>
              <a:rPr lang="zh-CN" altLang="en-US" sz="1200" dirty="0">
                <a:solidFill>
                  <a:srgbClr val="51597B"/>
                </a:solidFill>
              </a:rPr>
              <a:t>，资料全面、准确、实用；</a:t>
            </a:r>
            <a:endParaRPr lang="en-US" altLang="zh-CN" sz="1200" dirty="0">
              <a:solidFill>
                <a:srgbClr val="51597B"/>
              </a:solidFill>
            </a:endParaRPr>
          </a:p>
          <a:p>
            <a:pPr marL="171450" indent="-171450" algn="just">
              <a:lnSpc>
                <a:spcPct val="130000"/>
              </a:lnSpc>
              <a:buFont typeface="Wingdings" pitchFamily="2" charset="2"/>
              <a:buChar char="Ø"/>
            </a:pPr>
            <a:r>
              <a:rPr lang="zh-CN" altLang="en-US" sz="1200" dirty="0">
                <a:solidFill>
                  <a:srgbClr val="51597B"/>
                </a:solidFill>
              </a:rPr>
              <a:t>数据可查询，模型可下载，提高设计质量与效率；</a:t>
            </a:r>
            <a:endParaRPr lang="en-US" altLang="zh-CN" sz="1200" dirty="0">
              <a:solidFill>
                <a:srgbClr val="51597B"/>
              </a:solidFill>
            </a:endParaRPr>
          </a:p>
          <a:p>
            <a:pPr marL="171450" indent="-171450" algn="just">
              <a:lnSpc>
                <a:spcPct val="130000"/>
              </a:lnSpc>
              <a:spcBef>
                <a:spcPts val="600"/>
              </a:spcBef>
              <a:buFont typeface="Wingdings" pitchFamily="2" charset="2"/>
              <a:buChar char="Ø"/>
            </a:pPr>
            <a:r>
              <a:rPr lang="zh-CN" altLang="zh-CN" sz="1200" dirty="0">
                <a:solidFill>
                  <a:srgbClr val="51597B"/>
                </a:solidFill>
              </a:rPr>
              <a:t>包含</a:t>
            </a:r>
            <a:r>
              <a:rPr lang="zh-CN" altLang="en-US" sz="1200" dirty="0">
                <a:solidFill>
                  <a:srgbClr val="51597B"/>
                </a:solidFill>
              </a:rPr>
              <a:t>滚动轴承等</a:t>
            </a:r>
            <a:r>
              <a:rPr lang="en-US" altLang="zh-CN" sz="1200" dirty="0">
                <a:solidFill>
                  <a:srgbClr val="51597B"/>
                </a:solidFill>
              </a:rPr>
              <a:t>14</a:t>
            </a:r>
            <a:r>
              <a:rPr lang="zh-CN" altLang="en-US" sz="1200" dirty="0">
                <a:solidFill>
                  <a:srgbClr val="51597B"/>
                </a:solidFill>
              </a:rPr>
              <a:t>大类、</a:t>
            </a:r>
            <a:r>
              <a:rPr lang="en-US" altLang="zh-CN" sz="1200" dirty="0">
                <a:solidFill>
                  <a:srgbClr val="51597B"/>
                </a:solidFill>
              </a:rPr>
              <a:t>82</a:t>
            </a:r>
            <a:r>
              <a:rPr lang="zh-CN" altLang="zh-CN" sz="1200" dirty="0">
                <a:solidFill>
                  <a:srgbClr val="51597B"/>
                </a:solidFill>
              </a:rPr>
              <a:t>万多个机械零部件的标准件</a:t>
            </a:r>
            <a:r>
              <a:rPr lang="zh-CN" altLang="en-US" sz="1200" dirty="0">
                <a:solidFill>
                  <a:srgbClr val="51597B"/>
                </a:solidFill>
              </a:rPr>
              <a:t>；</a:t>
            </a:r>
            <a:endParaRPr lang="en-US" altLang="zh-CN" sz="1200" dirty="0">
              <a:solidFill>
                <a:srgbClr val="51597B"/>
              </a:solidFill>
            </a:endParaRPr>
          </a:p>
          <a:p>
            <a:pPr marL="171450" indent="-171450" algn="just">
              <a:lnSpc>
                <a:spcPct val="130000"/>
              </a:lnSpc>
              <a:spcBef>
                <a:spcPts val="600"/>
              </a:spcBef>
              <a:buFont typeface="Wingdings" pitchFamily="2" charset="2"/>
              <a:buChar char="Ø"/>
            </a:pPr>
            <a:r>
              <a:rPr lang="zh-CN" altLang="en-US" sz="1200" b="1" dirty="0">
                <a:solidFill>
                  <a:srgbClr val="51597B"/>
                </a:solidFill>
              </a:rPr>
              <a:t>资源</a:t>
            </a:r>
            <a:r>
              <a:rPr lang="zh-CN" altLang="zh-CN" sz="1200" b="1" dirty="0">
                <a:solidFill>
                  <a:srgbClr val="51597B"/>
                </a:solidFill>
              </a:rPr>
              <a:t>形式</a:t>
            </a:r>
            <a:r>
              <a:rPr lang="zh-CN" altLang="zh-CN" sz="1200" dirty="0">
                <a:solidFill>
                  <a:srgbClr val="51597B"/>
                </a:solidFill>
              </a:rPr>
              <a:t>包括</a:t>
            </a:r>
            <a:r>
              <a:rPr lang="en-US" altLang="zh-CN" sz="1200" dirty="0">
                <a:solidFill>
                  <a:srgbClr val="51597B"/>
                </a:solidFill>
              </a:rPr>
              <a:t>2D</a:t>
            </a:r>
            <a:r>
              <a:rPr lang="zh-CN" altLang="zh-CN" sz="1200" dirty="0">
                <a:solidFill>
                  <a:srgbClr val="51597B"/>
                </a:solidFill>
              </a:rPr>
              <a:t>图形、</a:t>
            </a:r>
            <a:r>
              <a:rPr lang="en-US" altLang="zh-CN" sz="1200" dirty="0">
                <a:solidFill>
                  <a:srgbClr val="51597B"/>
                </a:solidFill>
              </a:rPr>
              <a:t>3D</a:t>
            </a:r>
            <a:r>
              <a:rPr lang="zh-CN" altLang="zh-CN" sz="1200" dirty="0">
                <a:solidFill>
                  <a:srgbClr val="51597B"/>
                </a:solidFill>
              </a:rPr>
              <a:t>图形、</a:t>
            </a:r>
            <a:r>
              <a:rPr lang="en-US" altLang="zh-CN" sz="1200" dirty="0">
                <a:solidFill>
                  <a:srgbClr val="51597B"/>
                </a:solidFill>
              </a:rPr>
              <a:t>3D+</a:t>
            </a:r>
            <a:r>
              <a:rPr lang="zh-CN" altLang="zh-CN" sz="1200" dirty="0">
                <a:solidFill>
                  <a:srgbClr val="51597B"/>
                </a:solidFill>
              </a:rPr>
              <a:t>动态图形、数据表格及标准件模型</a:t>
            </a:r>
            <a:r>
              <a:rPr lang="zh-CN" altLang="en-US" sz="1200" dirty="0">
                <a:solidFill>
                  <a:srgbClr val="51597B"/>
                </a:solidFill>
              </a:rPr>
              <a:t>。</a:t>
            </a:r>
          </a:p>
        </p:txBody>
      </p:sp>
      <p:pic>
        <p:nvPicPr>
          <p:cNvPr id="8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959" y="490930"/>
            <a:ext cx="5589648" cy="1003714"/>
          </a:xfrm>
          <a:prstGeom prst="rect">
            <a:avLst/>
          </a:prstGeom>
          <a:noFill/>
          <a:ln w="9525">
            <a:solidFill>
              <a:srgbClr val="ECBF4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960" y="1642780"/>
            <a:ext cx="5589647" cy="2942223"/>
          </a:xfrm>
          <a:prstGeom prst="rect">
            <a:avLst/>
          </a:prstGeom>
          <a:noFill/>
          <a:ln w="9525">
            <a:solidFill>
              <a:srgbClr val="ECBF4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矩形 17"/>
          <p:cNvSpPr/>
          <p:nvPr/>
        </p:nvSpPr>
        <p:spPr>
          <a:xfrm>
            <a:off x="5745193" y="2486"/>
            <a:ext cx="3398807" cy="510589"/>
          </a:xfrm>
          <a:prstGeom prst="rect">
            <a:avLst/>
          </a:prstGeom>
          <a:ln>
            <a:solidFill>
              <a:schemeClr val="bg1"/>
            </a:solidFill>
          </a:ln>
        </p:spPr>
        <p:txBody>
          <a:bodyPr wrap="square">
            <a:spAutoFit/>
          </a:bodyPr>
          <a:lstStyle/>
          <a:p>
            <a:pPr algn="just">
              <a:lnSpc>
                <a:spcPct val="130000"/>
              </a:lnSpc>
              <a:spcBef>
                <a:spcPts val="600"/>
              </a:spcBef>
            </a:pPr>
            <a:r>
              <a:rPr lang="zh-CN" altLang="en-US" sz="1100" dirty="0">
                <a:solidFill>
                  <a:srgbClr val="D89917"/>
                </a:solidFill>
              </a:rPr>
              <a:t>②利用搜索</a:t>
            </a:r>
            <a:r>
              <a:rPr lang="en-US" altLang="zh-CN" sz="1100" dirty="0">
                <a:solidFill>
                  <a:srgbClr val="D89917"/>
                </a:solidFill>
              </a:rPr>
              <a:t>/</a:t>
            </a:r>
            <a:r>
              <a:rPr lang="zh-CN" altLang="en-US" sz="1100" dirty="0">
                <a:solidFill>
                  <a:srgbClr val="D89917"/>
                </a:solidFill>
              </a:rPr>
              <a:t>高级搜索功能快速搜索（输入标准件的关键字或标准号等信息）。</a:t>
            </a:r>
          </a:p>
        </p:txBody>
      </p:sp>
      <p:sp>
        <p:nvSpPr>
          <p:cNvPr id="19" name="矩形 18"/>
          <p:cNvSpPr/>
          <p:nvPr/>
        </p:nvSpPr>
        <p:spPr>
          <a:xfrm>
            <a:off x="2683933" y="4566469"/>
            <a:ext cx="956410" cy="415498"/>
          </a:xfrm>
          <a:prstGeom prst="rect">
            <a:avLst/>
          </a:prstGeom>
          <a:ln>
            <a:solidFill>
              <a:schemeClr val="bg1"/>
            </a:solidFill>
          </a:ln>
        </p:spPr>
        <p:txBody>
          <a:bodyPr wrap="square">
            <a:spAutoFit/>
          </a:bodyPr>
          <a:lstStyle/>
          <a:p>
            <a:pPr algn="just">
              <a:spcBef>
                <a:spcPts val="600"/>
              </a:spcBef>
            </a:pPr>
            <a:r>
              <a:rPr lang="zh-CN" altLang="en-US" sz="1050" dirty="0">
                <a:solidFill>
                  <a:srgbClr val="D89917"/>
                </a:solidFill>
              </a:rPr>
              <a:t>①利用目录树分类查找。</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2622" y="812800"/>
            <a:ext cx="6338526" cy="3804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6542" y="85958"/>
            <a:ext cx="5416139" cy="4885104"/>
          </a:xfrm>
          <a:prstGeom prst="rect">
            <a:avLst/>
          </a:prstGeom>
          <a:noFill/>
          <a:ln w="9525">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14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sp>
        <p:nvSpPr>
          <p:cNvPr id="10" name="淘宝店chenying0907出品 13">
            <a:extLst>
              <a:ext uri="{FF2B5EF4-FFF2-40B4-BE49-F238E27FC236}">
                <a16:creationId xmlns:a16="http://schemas.microsoft.com/office/drawing/2014/main" id="{9685F434-97CE-470C-A7AC-CFA2B69CDD8B}"/>
              </a:ext>
            </a:extLst>
          </p:cNvPr>
          <p:cNvSpPr txBox="1"/>
          <p:nvPr/>
        </p:nvSpPr>
        <p:spPr>
          <a:xfrm>
            <a:off x="1937465" y="4277008"/>
            <a:ext cx="5269067" cy="346230"/>
          </a:xfrm>
          <a:prstGeom prst="rect">
            <a:avLst/>
          </a:prstGeom>
          <a:noFill/>
        </p:spPr>
        <p:txBody>
          <a:bodyPr wrap="square" lIns="68562" tIns="34281" rIns="68562" bIns="34281" rtlCol="0">
            <a:spAutoFit/>
          </a:bodyPr>
          <a:lstStyle/>
          <a:p>
            <a:pPr lvl="0"/>
            <a:r>
              <a:rPr lang="zh-CN" altLang="en-US" dirty="0">
                <a:solidFill>
                  <a:srgbClr val="51597B"/>
                </a:solidFill>
              </a:rPr>
              <a:t>在页面即可在线查看每个模型的</a:t>
            </a:r>
            <a:r>
              <a:rPr lang="en-US" altLang="zh-CN" dirty="0">
                <a:solidFill>
                  <a:srgbClr val="51597B"/>
                </a:solidFill>
              </a:rPr>
              <a:t>2D</a:t>
            </a:r>
            <a:r>
              <a:rPr lang="zh-CN" altLang="en-US" dirty="0">
                <a:solidFill>
                  <a:srgbClr val="51597B"/>
                </a:solidFill>
              </a:rPr>
              <a:t>图纸和</a:t>
            </a:r>
            <a:r>
              <a:rPr lang="en-US" altLang="zh-CN" dirty="0">
                <a:solidFill>
                  <a:srgbClr val="51597B"/>
                </a:solidFill>
              </a:rPr>
              <a:t>3D</a:t>
            </a:r>
            <a:r>
              <a:rPr lang="zh-CN" altLang="en-US" dirty="0">
                <a:solidFill>
                  <a:srgbClr val="51597B"/>
                </a:solidFill>
              </a:rPr>
              <a:t>效果</a:t>
            </a:r>
          </a:p>
        </p:txBody>
      </p:sp>
      <p:pic>
        <p:nvPicPr>
          <p:cNvPr id="5" name="图片 4">
            <a:extLst>
              <a:ext uri="{FF2B5EF4-FFF2-40B4-BE49-F238E27FC236}">
                <a16:creationId xmlns:a16="http://schemas.microsoft.com/office/drawing/2014/main" id="{815D9660-6829-41E6-8485-56E486951601}"/>
              </a:ext>
            </a:extLst>
          </p:cNvPr>
          <p:cNvPicPr>
            <a:picLocks noChangeAspect="1"/>
          </p:cNvPicPr>
          <p:nvPr/>
        </p:nvPicPr>
        <p:blipFill>
          <a:blip r:embed="rId3"/>
          <a:stretch>
            <a:fillRect/>
          </a:stretch>
        </p:blipFill>
        <p:spPr>
          <a:xfrm>
            <a:off x="979004" y="915464"/>
            <a:ext cx="7185991" cy="3130482"/>
          </a:xfrm>
          <a:prstGeom prst="rect">
            <a:avLst/>
          </a:prstGeom>
        </p:spPr>
      </p:pic>
      <p:sp>
        <p:nvSpPr>
          <p:cNvPr id="15" name="淘宝店chenying0907出品 13">
            <a:extLst>
              <a:ext uri="{FF2B5EF4-FFF2-40B4-BE49-F238E27FC236}">
                <a16:creationId xmlns:a16="http://schemas.microsoft.com/office/drawing/2014/main" id="{9685F434-97CE-470C-A7AC-CFA2B69CDD8B}"/>
              </a:ext>
            </a:extLst>
          </p:cNvPr>
          <p:cNvSpPr txBox="1"/>
          <p:nvPr/>
        </p:nvSpPr>
        <p:spPr>
          <a:xfrm>
            <a:off x="7094437" y="228763"/>
            <a:ext cx="1980551" cy="561674"/>
          </a:xfrm>
          <a:prstGeom prst="rect">
            <a:avLst/>
          </a:prstGeom>
          <a:noFill/>
        </p:spPr>
        <p:txBody>
          <a:bodyPr wrap="square" lIns="68562" tIns="34281" rIns="68562" bIns="34281" rtlCol="0">
            <a:spAutoFit/>
          </a:bodyPr>
          <a:lstStyle/>
          <a:p>
            <a:pPr lvl="0"/>
            <a:r>
              <a:rPr lang="en-US" altLang="zh-CN" sz="1600" dirty="0">
                <a:solidFill>
                  <a:srgbClr val="51597B"/>
                </a:solidFill>
              </a:rPr>
              <a:t>2D</a:t>
            </a:r>
            <a:r>
              <a:rPr lang="zh-CN" altLang="en-US" sz="1600" dirty="0">
                <a:solidFill>
                  <a:srgbClr val="51597B"/>
                </a:solidFill>
              </a:rPr>
              <a:t>图：</a:t>
            </a:r>
            <a:endParaRPr lang="en-US" altLang="zh-CN" sz="1600" dirty="0">
              <a:solidFill>
                <a:srgbClr val="51597B"/>
              </a:solidFill>
            </a:endParaRPr>
          </a:p>
          <a:p>
            <a:pPr lvl="0"/>
            <a:r>
              <a:rPr lang="zh-CN" altLang="en-US" sz="1600" dirty="0">
                <a:solidFill>
                  <a:srgbClr val="51597B"/>
                </a:solidFill>
              </a:rPr>
              <a:t>局部放大</a:t>
            </a:r>
            <a:r>
              <a:rPr lang="en-US" altLang="zh-CN" sz="1600" dirty="0">
                <a:solidFill>
                  <a:srgbClr val="51597B"/>
                </a:solidFill>
              </a:rPr>
              <a:t>+</a:t>
            </a:r>
            <a:r>
              <a:rPr lang="zh-CN" altLang="en-US" sz="1600" dirty="0">
                <a:solidFill>
                  <a:srgbClr val="51597B"/>
                </a:solidFill>
              </a:rPr>
              <a:t>整体放大</a:t>
            </a:r>
          </a:p>
        </p:txBody>
      </p:sp>
    </p:spTree>
    <p:extLst>
      <p:ext uri="{BB962C8B-B14F-4D97-AF65-F5344CB8AC3E}">
        <p14:creationId xmlns:p14="http://schemas.microsoft.com/office/powerpoint/2010/main" val="364051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flipH="1">
            <a:off x="0" y="3909204"/>
            <a:ext cx="9144000" cy="1234297"/>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9" name="矩形 28"/>
          <p:cNvSpPr/>
          <p:nvPr/>
        </p:nvSpPr>
        <p:spPr>
          <a:xfrm>
            <a:off x="793067" y="2225204"/>
            <a:ext cx="1323048" cy="1565909"/>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2" name="矩形 21"/>
          <p:cNvSpPr/>
          <p:nvPr/>
        </p:nvSpPr>
        <p:spPr>
          <a:xfrm>
            <a:off x="0" y="5034064"/>
            <a:ext cx="9144000" cy="109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23" name="矩形 22"/>
          <p:cNvSpPr/>
          <p:nvPr/>
        </p:nvSpPr>
        <p:spPr>
          <a:xfrm>
            <a:off x="3" y="4803632"/>
            <a:ext cx="1082348" cy="246221"/>
          </a:xfrm>
          <a:prstGeom prst="rect">
            <a:avLst/>
          </a:prstGeom>
        </p:spPr>
        <p:txBody>
          <a:bodyPr wrap="none">
            <a:spAutoFit/>
          </a:bodyPr>
          <a:lstStyle/>
          <a:p>
            <a:pPr lvl="0"/>
            <a:r>
              <a:rPr lang="zh-CN" altLang="en-US" sz="1000" dirty="0">
                <a:solidFill>
                  <a:schemeClr val="bg1"/>
                </a:solidFill>
              </a:rPr>
              <a:t>化学工业出版社</a:t>
            </a:r>
            <a:endParaRPr lang="en-US" altLang="zh-CN" sz="1000" dirty="0">
              <a:solidFill>
                <a:schemeClr val="bg1"/>
              </a:solidFill>
            </a:endParaRPr>
          </a:p>
        </p:txBody>
      </p:sp>
      <p:sp>
        <p:nvSpPr>
          <p:cNvPr id="25" name="文本框 24"/>
          <p:cNvSpPr txBox="1"/>
          <p:nvPr/>
        </p:nvSpPr>
        <p:spPr>
          <a:xfrm>
            <a:off x="986420" y="2369335"/>
            <a:ext cx="1171358" cy="1311128"/>
          </a:xfrm>
          <a:prstGeom prst="rect">
            <a:avLst/>
          </a:prstGeom>
          <a:noFill/>
        </p:spPr>
        <p:txBody>
          <a:bodyPr wrap="square" rtlCol="0">
            <a:spAutoFit/>
          </a:bodyPr>
          <a:lstStyle/>
          <a:p>
            <a:pPr>
              <a:lnSpc>
                <a:spcPct val="90000"/>
              </a:lnSpc>
            </a:pPr>
            <a:r>
              <a:rPr kumimoji="1" lang="en-US" altLang="zh-CN" sz="8800" dirty="0">
                <a:solidFill>
                  <a:schemeClr val="bg1"/>
                </a:solidFill>
              </a:rPr>
              <a:t>C</a:t>
            </a:r>
            <a:endParaRPr kumimoji="1" lang="zh-CN" altLang="en-US" sz="8800" dirty="0">
              <a:solidFill>
                <a:schemeClr val="bg1"/>
              </a:solidFill>
            </a:endParaRPr>
          </a:p>
        </p:txBody>
      </p:sp>
      <p:sp>
        <p:nvSpPr>
          <p:cNvPr id="28" name="文本框 27"/>
          <p:cNvSpPr txBox="1"/>
          <p:nvPr/>
        </p:nvSpPr>
        <p:spPr>
          <a:xfrm>
            <a:off x="2072714" y="2449228"/>
            <a:ext cx="6672019" cy="830997"/>
          </a:xfrm>
          <a:prstGeom prst="rect">
            <a:avLst/>
          </a:prstGeom>
          <a:noFill/>
        </p:spPr>
        <p:txBody>
          <a:bodyPr wrap="none" rtlCol="0">
            <a:spAutoFit/>
          </a:bodyPr>
          <a:lstStyle/>
          <a:p>
            <a:r>
              <a:rPr kumimoji="1" lang="en-US" altLang="zh-CN" sz="4800" b="1" dirty="0">
                <a:solidFill>
                  <a:srgbClr val="51597B"/>
                </a:solidFill>
              </a:rPr>
              <a:t>IDP</a:t>
            </a:r>
            <a:r>
              <a:rPr kumimoji="1" lang="zh-CN" altLang="en-US" sz="4800" b="1" dirty="0">
                <a:solidFill>
                  <a:srgbClr val="51597B"/>
                </a:solidFill>
              </a:rPr>
              <a:t>制造业数字资源平台</a:t>
            </a:r>
          </a:p>
        </p:txBody>
      </p:sp>
      <p:sp>
        <p:nvSpPr>
          <p:cNvPr id="30" name="矩形 29"/>
          <p:cNvSpPr/>
          <p:nvPr/>
        </p:nvSpPr>
        <p:spPr>
          <a:xfrm flipH="1">
            <a:off x="751404" y="2225204"/>
            <a:ext cx="87380" cy="1565909"/>
          </a:xfrm>
          <a:prstGeom prst="rect">
            <a:avLst/>
          </a:prstGeom>
          <a:solidFill>
            <a:srgbClr val="ECBF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1" name="矩形 30"/>
          <p:cNvSpPr/>
          <p:nvPr/>
        </p:nvSpPr>
        <p:spPr>
          <a:xfrm flipH="1">
            <a:off x="664024" y="2225204"/>
            <a:ext cx="87380" cy="1565909"/>
          </a:xfrm>
          <a:prstGeom prst="rect">
            <a:avLst/>
          </a:prstGeom>
          <a:solidFill>
            <a:srgbClr val="67B2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2" name="矩形 31"/>
          <p:cNvSpPr/>
          <p:nvPr/>
        </p:nvSpPr>
        <p:spPr>
          <a:xfrm flipH="1">
            <a:off x="576056" y="2225204"/>
            <a:ext cx="87380" cy="1565909"/>
          </a:xfrm>
          <a:prstGeom prst="rect">
            <a:avLst/>
          </a:prstGeom>
          <a:solidFill>
            <a:srgbClr val="EE4B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3" name="矩形 32"/>
          <p:cNvSpPr/>
          <p:nvPr/>
        </p:nvSpPr>
        <p:spPr>
          <a:xfrm flipH="1">
            <a:off x="488676" y="2225204"/>
            <a:ext cx="87380" cy="1565909"/>
          </a:xfrm>
          <a:prstGeom prst="rect">
            <a:avLst/>
          </a:prstGeom>
          <a:solidFill>
            <a:srgbClr val="6BAF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4" name="矩形 33"/>
          <p:cNvSpPr/>
          <p:nvPr/>
        </p:nvSpPr>
        <p:spPr>
          <a:xfrm flipH="1">
            <a:off x="0" y="1"/>
            <a:ext cx="9144000" cy="2115531"/>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6" name="文本框 35"/>
          <p:cNvSpPr txBox="1"/>
          <p:nvPr/>
        </p:nvSpPr>
        <p:spPr>
          <a:xfrm>
            <a:off x="2323698" y="3262042"/>
            <a:ext cx="1980029" cy="400110"/>
          </a:xfrm>
          <a:prstGeom prst="rect">
            <a:avLst/>
          </a:prstGeom>
          <a:noFill/>
        </p:spPr>
        <p:txBody>
          <a:bodyPr wrap="none" rtlCol="0">
            <a:spAutoFit/>
          </a:bodyPr>
          <a:lstStyle/>
          <a:p>
            <a:pPr algn="r"/>
            <a:r>
              <a:rPr kumimoji="1" lang="zh-CN" altLang="en-US" sz="2000" b="1" dirty="0">
                <a:solidFill>
                  <a:srgbClr val="51597B"/>
                </a:solidFill>
              </a:rPr>
              <a:t>化学工业出版社</a:t>
            </a:r>
          </a:p>
        </p:txBody>
      </p:sp>
    </p:spTree>
    <p:extLst>
      <p:ext uri="{BB962C8B-B14F-4D97-AF65-F5344CB8AC3E}">
        <p14:creationId xmlns:p14="http://schemas.microsoft.com/office/powerpoint/2010/main" val="3364878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sp>
        <p:nvSpPr>
          <p:cNvPr id="10" name="淘宝店chenying0907出品 13">
            <a:extLst>
              <a:ext uri="{FF2B5EF4-FFF2-40B4-BE49-F238E27FC236}">
                <a16:creationId xmlns:a16="http://schemas.microsoft.com/office/drawing/2014/main" id="{9685F434-97CE-470C-A7AC-CFA2B69CDD8B}"/>
              </a:ext>
            </a:extLst>
          </p:cNvPr>
          <p:cNvSpPr txBox="1"/>
          <p:nvPr/>
        </p:nvSpPr>
        <p:spPr>
          <a:xfrm>
            <a:off x="1726276" y="3850288"/>
            <a:ext cx="5691447" cy="346230"/>
          </a:xfrm>
          <a:prstGeom prst="rect">
            <a:avLst/>
          </a:prstGeom>
          <a:noFill/>
        </p:spPr>
        <p:txBody>
          <a:bodyPr wrap="square" lIns="68562" tIns="34281" rIns="68562" bIns="34281" rtlCol="0">
            <a:spAutoFit/>
          </a:bodyPr>
          <a:lstStyle/>
          <a:p>
            <a:pPr lvl="0"/>
            <a:r>
              <a:rPr lang="zh-CN" altLang="en-US" dirty="0">
                <a:solidFill>
                  <a:srgbClr val="51597B"/>
                </a:solidFill>
              </a:rPr>
              <a:t>无需专业软件即可全方位、多角度地理解模型细节结构</a:t>
            </a:r>
          </a:p>
        </p:txBody>
      </p:sp>
      <p:pic>
        <p:nvPicPr>
          <p:cNvPr id="5" name="图片 4">
            <a:extLst>
              <a:ext uri="{FF2B5EF4-FFF2-40B4-BE49-F238E27FC236}">
                <a16:creationId xmlns:a16="http://schemas.microsoft.com/office/drawing/2014/main" id="{B23E9B33-3AED-4F1D-AE4F-0661F14E61F9}"/>
              </a:ext>
            </a:extLst>
          </p:cNvPr>
          <p:cNvPicPr>
            <a:picLocks noChangeAspect="1"/>
          </p:cNvPicPr>
          <p:nvPr/>
        </p:nvPicPr>
        <p:blipFill>
          <a:blip r:embed="rId3"/>
          <a:stretch>
            <a:fillRect/>
          </a:stretch>
        </p:blipFill>
        <p:spPr>
          <a:xfrm>
            <a:off x="177755" y="930569"/>
            <a:ext cx="2863135" cy="2451967"/>
          </a:xfrm>
          <a:prstGeom prst="rect">
            <a:avLst/>
          </a:prstGeom>
        </p:spPr>
      </p:pic>
      <p:pic>
        <p:nvPicPr>
          <p:cNvPr id="7" name="图片 6">
            <a:extLst>
              <a:ext uri="{FF2B5EF4-FFF2-40B4-BE49-F238E27FC236}">
                <a16:creationId xmlns:a16="http://schemas.microsoft.com/office/drawing/2014/main" id="{94117013-50B1-495D-8934-F867F330CCBE}"/>
              </a:ext>
            </a:extLst>
          </p:cNvPr>
          <p:cNvPicPr>
            <a:picLocks noChangeAspect="1"/>
          </p:cNvPicPr>
          <p:nvPr/>
        </p:nvPicPr>
        <p:blipFill>
          <a:blip r:embed="rId4"/>
          <a:stretch>
            <a:fillRect/>
          </a:stretch>
        </p:blipFill>
        <p:spPr>
          <a:xfrm>
            <a:off x="3033853" y="948030"/>
            <a:ext cx="2877208" cy="2483485"/>
          </a:xfrm>
          <a:prstGeom prst="rect">
            <a:avLst/>
          </a:prstGeom>
        </p:spPr>
      </p:pic>
      <p:pic>
        <p:nvPicPr>
          <p:cNvPr id="9" name="图片 8">
            <a:extLst>
              <a:ext uri="{FF2B5EF4-FFF2-40B4-BE49-F238E27FC236}">
                <a16:creationId xmlns:a16="http://schemas.microsoft.com/office/drawing/2014/main" id="{A13CEB36-6DA1-46C0-93C1-BFCA18445AA9}"/>
              </a:ext>
            </a:extLst>
          </p:cNvPr>
          <p:cNvPicPr>
            <a:picLocks noChangeAspect="1"/>
          </p:cNvPicPr>
          <p:nvPr/>
        </p:nvPicPr>
        <p:blipFill>
          <a:blip r:embed="rId5"/>
          <a:stretch>
            <a:fillRect/>
          </a:stretch>
        </p:blipFill>
        <p:spPr>
          <a:xfrm>
            <a:off x="5911061" y="914157"/>
            <a:ext cx="2863135" cy="2484792"/>
          </a:xfrm>
          <a:prstGeom prst="rect">
            <a:avLst/>
          </a:prstGeom>
        </p:spPr>
      </p:pic>
      <p:sp>
        <p:nvSpPr>
          <p:cNvPr id="4" name="矩形 3"/>
          <p:cNvSpPr/>
          <p:nvPr/>
        </p:nvSpPr>
        <p:spPr>
          <a:xfrm>
            <a:off x="7012769" y="192563"/>
            <a:ext cx="1396536" cy="338554"/>
          </a:xfrm>
          <a:prstGeom prst="rect">
            <a:avLst/>
          </a:prstGeom>
        </p:spPr>
        <p:txBody>
          <a:bodyPr wrap="none">
            <a:spAutoFit/>
          </a:bodyPr>
          <a:lstStyle/>
          <a:p>
            <a:r>
              <a:rPr lang="en-US" altLang="zh-CN" sz="1600" dirty="0">
                <a:solidFill>
                  <a:srgbClr val="51597B"/>
                </a:solidFill>
                <a:hlinkClick r:id="rId6"/>
              </a:rPr>
              <a:t>3D+</a:t>
            </a:r>
            <a:r>
              <a:rPr lang="zh-CN" altLang="en-US" sz="1600" dirty="0">
                <a:solidFill>
                  <a:srgbClr val="51597B"/>
                </a:solidFill>
                <a:hlinkClick r:id="rId6"/>
              </a:rPr>
              <a:t>动态图形</a:t>
            </a:r>
            <a:endParaRPr lang="zh-CN" altLang="en-US" sz="1600" dirty="0"/>
          </a:p>
        </p:txBody>
      </p:sp>
    </p:spTree>
    <p:extLst>
      <p:ext uri="{BB962C8B-B14F-4D97-AF65-F5344CB8AC3E}">
        <p14:creationId xmlns:p14="http://schemas.microsoft.com/office/powerpoint/2010/main" val="182794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pic>
        <p:nvPicPr>
          <p:cNvPr id="5" name="图片 4">
            <a:extLst>
              <a:ext uri="{FF2B5EF4-FFF2-40B4-BE49-F238E27FC236}">
                <a16:creationId xmlns:a16="http://schemas.microsoft.com/office/drawing/2014/main" id="{182A1ABA-53F6-4D16-9098-875AF50EFE16}"/>
              </a:ext>
            </a:extLst>
          </p:cNvPr>
          <p:cNvPicPr>
            <a:picLocks noChangeAspect="1"/>
          </p:cNvPicPr>
          <p:nvPr/>
        </p:nvPicPr>
        <p:blipFill>
          <a:blip r:embed="rId3"/>
          <a:stretch>
            <a:fillRect/>
          </a:stretch>
        </p:blipFill>
        <p:spPr>
          <a:xfrm>
            <a:off x="152387" y="620202"/>
            <a:ext cx="6720666" cy="3324297"/>
          </a:xfrm>
          <a:prstGeom prst="rect">
            <a:avLst/>
          </a:prstGeom>
        </p:spPr>
      </p:pic>
      <p:sp>
        <p:nvSpPr>
          <p:cNvPr id="13" name="图文框 12">
            <a:extLst>
              <a:ext uri="{FF2B5EF4-FFF2-40B4-BE49-F238E27FC236}">
                <a16:creationId xmlns:a16="http://schemas.microsoft.com/office/drawing/2014/main" id="{AC535E75-2D74-4E02-BF88-40F246F8CF94}"/>
              </a:ext>
            </a:extLst>
          </p:cNvPr>
          <p:cNvSpPr/>
          <p:nvPr/>
        </p:nvSpPr>
        <p:spPr>
          <a:xfrm>
            <a:off x="743806" y="3641335"/>
            <a:ext cx="2492376" cy="341337"/>
          </a:xfrm>
          <a:prstGeom prst="fram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solidFill>
            </a:endParaRPr>
          </a:p>
        </p:txBody>
      </p:sp>
      <p:grpSp>
        <p:nvGrpSpPr>
          <p:cNvPr id="14" name="组合 13">
            <a:extLst>
              <a:ext uri="{FF2B5EF4-FFF2-40B4-BE49-F238E27FC236}">
                <a16:creationId xmlns:a16="http://schemas.microsoft.com/office/drawing/2014/main" id="{BEC2F218-50AD-423A-855D-299FC00BB520}"/>
              </a:ext>
            </a:extLst>
          </p:cNvPr>
          <p:cNvGrpSpPr/>
          <p:nvPr/>
        </p:nvGrpSpPr>
        <p:grpSpPr>
          <a:xfrm>
            <a:off x="3097794" y="4119988"/>
            <a:ext cx="3337954" cy="822323"/>
            <a:chOff x="3539442" y="5543527"/>
            <a:chExt cx="4908523" cy="1209241"/>
          </a:xfrm>
        </p:grpSpPr>
        <p:sp>
          <p:nvSpPr>
            <p:cNvPr id="15" name="下箭头 11">
              <a:extLst>
                <a:ext uri="{FF2B5EF4-FFF2-40B4-BE49-F238E27FC236}">
                  <a16:creationId xmlns:a16="http://schemas.microsoft.com/office/drawing/2014/main" id="{D3B9EBC7-1A43-4DF0-AC3D-237B7006A3A8}"/>
                </a:ext>
              </a:extLst>
            </p:cNvPr>
            <p:cNvSpPr/>
            <p:nvPr/>
          </p:nvSpPr>
          <p:spPr>
            <a:xfrm rot="18346060">
              <a:off x="3786330" y="5407158"/>
              <a:ext cx="484632" cy="978408"/>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6" name="淘宝店chenying0907出品 13">
              <a:extLst>
                <a:ext uri="{FF2B5EF4-FFF2-40B4-BE49-F238E27FC236}">
                  <a16:creationId xmlns:a16="http://schemas.microsoft.com/office/drawing/2014/main" id="{B23D6E72-414C-4E02-96D7-E35FCEC9674C}"/>
                </a:ext>
              </a:extLst>
            </p:cNvPr>
            <p:cNvSpPr txBox="1"/>
            <p:nvPr/>
          </p:nvSpPr>
          <p:spPr>
            <a:xfrm>
              <a:off x="4555889" y="5543527"/>
              <a:ext cx="3892076" cy="1209241"/>
            </a:xfrm>
            <a:prstGeom prst="rect">
              <a:avLst/>
            </a:prstGeom>
            <a:noFill/>
          </p:spPr>
          <p:txBody>
            <a:bodyPr wrap="square" lIns="68562" tIns="34281" rIns="68562" bIns="34281" rtlCol="0">
              <a:spAutoFit/>
            </a:bodyPr>
            <a:lstStyle/>
            <a:p>
              <a:pPr lvl="0">
                <a:lnSpc>
                  <a:spcPct val="120000"/>
                </a:lnSpc>
              </a:pPr>
              <a:r>
                <a:rPr lang="zh-TW" altLang="en-US" sz="1400" dirty="0">
                  <a:solidFill>
                    <a:srgbClr val="51597B"/>
                  </a:solidFill>
                </a:rPr>
                <a:t>提供</a:t>
              </a:r>
              <a:r>
                <a:rPr lang="en-US" altLang="zh-CN" sz="1400" dirty="0">
                  <a:solidFill>
                    <a:srgbClr val="51597B"/>
                  </a:solidFill>
                </a:rPr>
                <a:t>UG</a:t>
              </a:r>
              <a:r>
                <a:rPr lang="zh-CN" altLang="en-US" sz="1400" dirty="0">
                  <a:solidFill>
                    <a:srgbClr val="51597B"/>
                  </a:solidFill>
                </a:rPr>
                <a:t>、</a:t>
              </a:r>
              <a:r>
                <a:rPr lang="en-US" altLang="zh-CN" sz="1400" dirty="0">
                  <a:solidFill>
                    <a:srgbClr val="51597B"/>
                  </a:solidFill>
                </a:rPr>
                <a:t>CATIA</a:t>
              </a:r>
              <a:r>
                <a:rPr lang="zh-CN" altLang="en-US" sz="1400" dirty="0">
                  <a:solidFill>
                    <a:srgbClr val="51597B"/>
                  </a:solidFill>
                </a:rPr>
                <a:t>、</a:t>
              </a:r>
              <a:endParaRPr lang="en-US" altLang="zh-CN" sz="1400" dirty="0">
                <a:solidFill>
                  <a:srgbClr val="51597B"/>
                </a:solidFill>
              </a:endParaRPr>
            </a:p>
            <a:p>
              <a:pPr lvl="0">
                <a:lnSpc>
                  <a:spcPct val="120000"/>
                </a:lnSpc>
              </a:pPr>
              <a:r>
                <a:rPr lang="en-US" altLang="zh-CN" sz="1400" dirty="0" err="1">
                  <a:solidFill>
                    <a:srgbClr val="51597B"/>
                  </a:solidFill>
                </a:rPr>
                <a:t>SolidWorks</a:t>
              </a:r>
              <a:r>
                <a:rPr lang="zh-CN" altLang="en-US" sz="1400" dirty="0">
                  <a:solidFill>
                    <a:srgbClr val="51597B"/>
                  </a:solidFill>
                </a:rPr>
                <a:t>、</a:t>
              </a:r>
              <a:r>
                <a:rPr lang="en-US" altLang="zh-CN" sz="1400" dirty="0" err="1">
                  <a:solidFill>
                    <a:srgbClr val="51597B"/>
                  </a:solidFill>
                </a:rPr>
                <a:t>ProE</a:t>
              </a:r>
              <a:endParaRPr lang="en-US" altLang="zh-CN" sz="1400" dirty="0">
                <a:solidFill>
                  <a:srgbClr val="51597B"/>
                </a:solidFill>
              </a:endParaRPr>
            </a:p>
            <a:p>
              <a:pPr lvl="0">
                <a:lnSpc>
                  <a:spcPct val="120000"/>
                </a:lnSpc>
              </a:pPr>
              <a:r>
                <a:rPr lang="zh-TW" altLang="en-US" sz="1400" dirty="0">
                  <a:solidFill>
                    <a:srgbClr val="51597B"/>
                  </a:solidFill>
                </a:rPr>
                <a:t>四种文件</a:t>
              </a:r>
              <a:r>
                <a:rPr lang="zh-CN" altLang="en-US" sz="1400" dirty="0">
                  <a:solidFill>
                    <a:srgbClr val="51597B"/>
                  </a:solidFill>
                </a:rPr>
                <a:t>类型下载</a:t>
              </a:r>
              <a:endParaRPr lang="zh-TW" altLang="en-US" sz="1400" dirty="0">
                <a:solidFill>
                  <a:srgbClr val="51597B"/>
                </a:solidFill>
              </a:endParaRPr>
            </a:p>
          </p:txBody>
        </p:sp>
      </p:grpSp>
      <p:sp>
        <p:nvSpPr>
          <p:cNvPr id="4" name="矩形 3"/>
          <p:cNvSpPr/>
          <p:nvPr/>
        </p:nvSpPr>
        <p:spPr>
          <a:xfrm>
            <a:off x="6855276" y="877909"/>
            <a:ext cx="2192972" cy="3250121"/>
          </a:xfrm>
          <a:prstGeom prst="rect">
            <a:avLst/>
          </a:prstGeom>
        </p:spPr>
        <p:txBody>
          <a:bodyPr wrap="square">
            <a:spAutoFit/>
          </a:bodyPr>
          <a:lstStyle/>
          <a:p>
            <a:pPr algn="just">
              <a:lnSpc>
                <a:spcPct val="120000"/>
              </a:lnSpc>
              <a:spcBef>
                <a:spcPts val="600"/>
              </a:spcBef>
            </a:pPr>
            <a:r>
              <a:rPr lang="zh-CN" altLang="en-US" sz="1400" b="1" dirty="0">
                <a:solidFill>
                  <a:srgbClr val="51597B"/>
                </a:solidFill>
              </a:rPr>
              <a:t>数据表格：</a:t>
            </a:r>
            <a:endParaRPr lang="en-US" altLang="zh-CN" sz="1400" dirty="0">
              <a:solidFill>
                <a:srgbClr val="51597B"/>
              </a:solidFill>
            </a:endParaRPr>
          </a:p>
          <a:p>
            <a:pPr marL="171450" indent="-171450" algn="just">
              <a:lnSpc>
                <a:spcPct val="120000"/>
              </a:lnSpc>
              <a:spcBef>
                <a:spcPts val="600"/>
              </a:spcBef>
              <a:buFont typeface="Wingdings" pitchFamily="2" charset="2"/>
              <a:buChar char="Ø"/>
            </a:pPr>
            <a:r>
              <a:rPr lang="zh-CN" altLang="en-US" sz="1200" dirty="0">
                <a:solidFill>
                  <a:srgbClr val="51597B"/>
                </a:solidFill>
              </a:rPr>
              <a:t>标准件的详细设计参数，可供数据查询使用。</a:t>
            </a:r>
            <a:endParaRPr lang="en-US" altLang="zh-CN" sz="1200" dirty="0">
              <a:solidFill>
                <a:srgbClr val="51597B"/>
              </a:solidFill>
            </a:endParaRPr>
          </a:p>
          <a:p>
            <a:pPr algn="just">
              <a:lnSpc>
                <a:spcPct val="120000"/>
              </a:lnSpc>
              <a:spcBef>
                <a:spcPts val="600"/>
              </a:spcBef>
            </a:pPr>
            <a:r>
              <a:rPr lang="zh-CN" altLang="en-US" sz="1400" b="1" dirty="0">
                <a:solidFill>
                  <a:srgbClr val="51597B"/>
                </a:solidFill>
              </a:rPr>
              <a:t>标准件模型：</a:t>
            </a:r>
            <a:endParaRPr lang="en-US" altLang="zh-CN" sz="1400" b="1" dirty="0">
              <a:solidFill>
                <a:srgbClr val="51597B"/>
              </a:solidFill>
            </a:endParaRPr>
          </a:p>
          <a:p>
            <a:pPr marL="171450" indent="-171450" algn="just">
              <a:lnSpc>
                <a:spcPct val="120000"/>
              </a:lnSpc>
              <a:spcBef>
                <a:spcPts val="600"/>
              </a:spcBef>
              <a:buFont typeface="Wingdings" pitchFamily="2" charset="2"/>
              <a:buChar char="Ø"/>
            </a:pPr>
            <a:r>
              <a:rPr lang="zh-CN" altLang="en-US" sz="1200" dirty="0">
                <a:solidFill>
                  <a:srgbClr val="51597B"/>
                </a:solidFill>
              </a:rPr>
              <a:t>每一行数据对应一个标准件模型（共</a:t>
            </a:r>
            <a:r>
              <a:rPr lang="en-US" altLang="zh-CN" sz="1200" dirty="0">
                <a:solidFill>
                  <a:srgbClr val="51597B"/>
                </a:solidFill>
              </a:rPr>
              <a:t>82</a:t>
            </a:r>
            <a:r>
              <a:rPr lang="zh-CN" altLang="en-US" sz="1200" dirty="0">
                <a:solidFill>
                  <a:srgbClr val="51597B"/>
                </a:solidFill>
              </a:rPr>
              <a:t>万余个）；</a:t>
            </a:r>
            <a:endParaRPr lang="en-US" altLang="zh-CN" sz="1200" dirty="0">
              <a:solidFill>
                <a:srgbClr val="51597B"/>
              </a:solidFill>
            </a:endParaRPr>
          </a:p>
          <a:p>
            <a:pPr marL="171450" indent="-171450" algn="just">
              <a:lnSpc>
                <a:spcPct val="120000"/>
              </a:lnSpc>
              <a:spcBef>
                <a:spcPts val="600"/>
              </a:spcBef>
              <a:buFont typeface="Wingdings" pitchFamily="2" charset="2"/>
              <a:buChar char="Ø"/>
            </a:pPr>
            <a:r>
              <a:rPr lang="zh-CN" altLang="en-US" sz="1200" dirty="0">
                <a:solidFill>
                  <a:srgbClr val="51597B"/>
                </a:solidFill>
              </a:rPr>
              <a:t>每个模型都有四种文件类型；</a:t>
            </a:r>
            <a:endParaRPr lang="en-US" altLang="zh-CN" sz="1200" dirty="0">
              <a:solidFill>
                <a:srgbClr val="51597B"/>
              </a:solidFill>
            </a:endParaRPr>
          </a:p>
          <a:p>
            <a:pPr marL="171450" lvl="0" indent="-171450" algn="just">
              <a:lnSpc>
                <a:spcPct val="120000"/>
              </a:lnSpc>
              <a:spcBef>
                <a:spcPts val="600"/>
              </a:spcBef>
              <a:buFont typeface="Wingdings" pitchFamily="2" charset="2"/>
              <a:buChar char="Ø"/>
            </a:pPr>
            <a:r>
              <a:rPr lang="zh-CN" altLang="en-US" sz="1200" dirty="0">
                <a:solidFill>
                  <a:srgbClr val="51597B"/>
                </a:solidFill>
              </a:rPr>
              <a:t>下载后使用</a:t>
            </a:r>
            <a:r>
              <a:rPr lang="en-US" altLang="zh-CN" sz="1200" dirty="0">
                <a:solidFill>
                  <a:srgbClr val="51597B"/>
                </a:solidFill>
              </a:rPr>
              <a:t>CAD/CAE</a:t>
            </a:r>
            <a:r>
              <a:rPr lang="zh-CN" altLang="zh-CN" sz="1200" dirty="0">
                <a:solidFill>
                  <a:srgbClr val="51597B"/>
                </a:solidFill>
              </a:rPr>
              <a:t>软件打开，</a:t>
            </a:r>
            <a:r>
              <a:rPr lang="zh-CN" altLang="en-US" sz="1200" dirty="0">
                <a:solidFill>
                  <a:srgbClr val="51597B"/>
                </a:solidFill>
              </a:rPr>
              <a:t>参数可</a:t>
            </a:r>
            <a:r>
              <a:rPr lang="zh-CN" altLang="zh-CN" sz="1200" dirty="0">
                <a:solidFill>
                  <a:srgbClr val="51597B"/>
                </a:solidFill>
              </a:rPr>
              <a:t>修改、编辑</a:t>
            </a:r>
            <a:r>
              <a:rPr lang="zh-CN" altLang="en-US" sz="1200" dirty="0">
                <a:solidFill>
                  <a:srgbClr val="51597B"/>
                </a:solidFill>
              </a:rPr>
              <a:t>，用于个性化设计与装配；</a:t>
            </a:r>
            <a:endParaRPr lang="en-US" altLang="zh-CN" sz="1200" dirty="0">
              <a:solidFill>
                <a:srgbClr val="51597B"/>
              </a:solidFill>
            </a:endParaRPr>
          </a:p>
          <a:p>
            <a:pPr marL="171450" lvl="0" indent="-171450" algn="just">
              <a:lnSpc>
                <a:spcPct val="120000"/>
              </a:lnSpc>
              <a:spcBef>
                <a:spcPts val="600"/>
              </a:spcBef>
              <a:buFont typeface="Wingdings" pitchFamily="2" charset="2"/>
              <a:buChar char="Ø"/>
            </a:pPr>
            <a:r>
              <a:rPr lang="zh-CN" altLang="en-US" sz="1200" dirty="0">
                <a:solidFill>
                  <a:srgbClr val="51597B"/>
                </a:solidFill>
              </a:rPr>
              <a:t>可同时下载多个标准件。</a:t>
            </a:r>
            <a:endParaRPr lang="en-US" altLang="zh-CN" sz="1200" dirty="0">
              <a:solidFill>
                <a:srgbClr val="51597B"/>
              </a:solidFill>
            </a:endParaRPr>
          </a:p>
          <a:p>
            <a:endParaRPr lang="zh-CN" altLang="en-US" sz="1200" dirty="0">
              <a:solidFill>
                <a:srgbClr val="51597B"/>
              </a:solidFill>
            </a:endParaRPr>
          </a:p>
        </p:txBody>
      </p:sp>
    </p:spTree>
    <p:extLst>
      <p:ext uri="{BB962C8B-B14F-4D97-AF65-F5344CB8AC3E}">
        <p14:creationId xmlns:p14="http://schemas.microsoft.com/office/powerpoint/2010/main" val="116334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9" descr="4"/>
          <p:cNvPicPr>
            <a:picLocks noChangeAspect="1" noChangeArrowheads="1"/>
          </p:cNvPicPr>
          <p:nvPr/>
        </p:nvPicPr>
        <p:blipFill>
          <a:blip r:embed="rId3"/>
          <a:srcRect/>
          <a:stretch>
            <a:fillRect/>
          </a:stretch>
        </p:blipFill>
        <p:spPr bwMode="auto">
          <a:xfrm>
            <a:off x="1388269" y="52388"/>
            <a:ext cx="6478191" cy="5057775"/>
          </a:xfrm>
          <a:prstGeom prst="rect">
            <a:avLst/>
          </a:prstGeom>
          <a:noFill/>
          <a:ln w="9525">
            <a:noFill/>
            <a:miter lim="800000"/>
            <a:headEnd/>
            <a:tailEnd/>
          </a:ln>
        </p:spPr>
      </p:pic>
      <p:sp>
        <p:nvSpPr>
          <p:cNvPr id="37891" name="Text Box 4"/>
          <p:cNvSpPr txBox="1">
            <a:spLocks noChangeArrowheads="1"/>
          </p:cNvSpPr>
          <p:nvPr/>
        </p:nvSpPr>
        <p:spPr bwMode="auto">
          <a:xfrm>
            <a:off x="2478881" y="1087041"/>
            <a:ext cx="4252913" cy="323165"/>
          </a:xfrm>
          <a:prstGeom prst="rect">
            <a:avLst/>
          </a:prstGeom>
          <a:noFill/>
          <a:ln w="25400">
            <a:solidFill>
              <a:srgbClr val="000000"/>
            </a:solidFill>
            <a:miter lim="800000"/>
          </a:ln>
        </p:spPr>
        <p:txBody>
          <a:bodyPr>
            <a:spAutoFit/>
          </a:bodyPr>
          <a:lstStyle/>
          <a:p>
            <a:pPr>
              <a:spcBef>
                <a:spcPct val="50000"/>
              </a:spcBef>
            </a:pPr>
            <a:r>
              <a:rPr lang="zh-CN" altLang="en-US" sz="1500" dirty="0">
                <a:solidFill>
                  <a:srgbClr val="6666FF"/>
                </a:solidFill>
              </a:rPr>
              <a:t>下载的三维模型在</a:t>
            </a:r>
            <a:r>
              <a:rPr lang="en-US" altLang="zh-CN" sz="1500" dirty="0" err="1">
                <a:solidFill>
                  <a:srgbClr val="6666FF"/>
                </a:solidFill>
              </a:rPr>
              <a:t>Solidworks</a:t>
            </a:r>
            <a:r>
              <a:rPr lang="zh-CN" altLang="en-US" sz="1500" dirty="0">
                <a:solidFill>
                  <a:srgbClr val="6666FF"/>
                </a:solidFill>
              </a:rPr>
              <a:t>软件中的打开效果</a:t>
            </a:r>
          </a:p>
        </p:txBody>
      </p:sp>
    </p:spTree>
    <p:extLst>
      <p:ext uri="{BB962C8B-B14F-4D97-AF65-F5344CB8AC3E}">
        <p14:creationId xmlns:p14="http://schemas.microsoft.com/office/powerpoint/2010/main" val="1063527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01"/>
          <p:cNvPicPr>
            <a:picLocks noChangeAspect="1" noChangeArrowheads="1"/>
          </p:cNvPicPr>
          <p:nvPr/>
        </p:nvPicPr>
        <p:blipFill>
          <a:blip r:embed="rId3"/>
          <a:srcRect/>
          <a:stretch>
            <a:fillRect/>
          </a:stretch>
        </p:blipFill>
        <p:spPr bwMode="auto">
          <a:xfrm>
            <a:off x="1223962" y="117872"/>
            <a:ext cx="6721079" cy="4775597"/>
          </a:xfrm>
          <a:prstGeom prst="rect">
            <a:avLst/>
          </a:prstGeom>
          <a:noFill/>
          <a:ln w="9525">
            <a:noFill/>
            <a:miter lim="800000"/>
            <a:headEnd/>
            <a:tailEnd/>
          </a:ln>
        </p:spPr>
      </p:pic>
      <p:sp>
        <p:nvSpPr>
          <p:cNvPr id="38915" name="Text Box 4"/>
          <p:cNvSpPr txBox="1">
            <a:spLocks noChangeArrowheads="1"/>
          </p:cNvSpPr>
          <p:nvPr/>
        </p:nvSpPr>
        <p:spPr bwMode="auto">
          <a:xfrm>
            <a:off x="1143000" y="4827985"/>
            <a:ext cx="7040166" cy="369332"/>
          </a:xfrm>
          <a:prstGeom prst="rect">
            <a:avLst/>
          </a:prstGeom>
          <a:noFill/>
          <a:ln w="9525">
            <a:noFill/>
            <a:miter lim="800000"/>
          </a:ln>
        </p:spPr>
        <p:txBody>
          <a:bodyPr>
            <a:spAutoFit/>
          </a:bodyPr>
          <a:lstStyle/>
          <a:p>
            <a:pPr>
              <a:spcBef>
                <a:spcPct val="50000"/>
              </a:spcBef>
            </a:pPr>
            <a:r>
              <a:rPr lang="zh-CN" altLang="en-US" dirty="0">
                <a:solidFill>
                  <a:srgbClr val="FF0000"/>
                </a:solidFill>
              </a:rPr>
              <a:t>装配效果     本装配模型中的所有零部件全部可以在本平台中下载！</a:t>
            </a:r>
          </a:p>
        </p:txBody>
      </p:sp>
    </p:spTree>
    <p:extLst>
      <p:ext uri="{BB962C8B-B14F-4D97-AF65-F5344CB8AC3E}">
        <p14:creationId xmlns:p14="http://schemas.microsoft.com/office/powerpoint/2010/main" val="1914220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221850" y="4630729"/>
            <a:ext cx="2599039" cy="369332"/>
          </a:xfrm>
          <a:prstGeom prst="rect">
            <a:avLst/>
          </a:prstGeom>
          <a:noFill/>
        </p:spPr>
        <p:txBody>
          <a:bodyPr wrap="square" rtlCol="0">
            <a:spAutoFit/>
          </a:bodyPr>
          <a:lstStyle/>
          <a:p>
            <a:r>
              <a:rPr lang="zh-CN" altLang="en-US" dirty="0">
                <a:solidFill>
                  <a:srgbClr val="FF0000"/>
                </a:solidFill>
              </a:rPr>
              <a:t>三维模型装配视频演示</a:t>
            </a:r>
          </a:p>
        </p:txBody>
      </p:sp>
      <p:pic>
        <p:nvPicPr>
          <p:cNvPr id="4" name="三维模型的装配">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21003" y="405598"/>
            <a:ext cx="6720746" cy="3780420"/>
          </a:xfrm>
          <a:prstGeom prst="rect">
            <a:avLst/>
          </a:prstGeom>
        </p:spPr>
      </p:pic>
    </p:spTree>
    <p:extLst>
      <p:ext uri="{BB962C8B-B14F-4D97-AF65-F5344CB8AC3E}">
        <p14:creationId xmlns:p14="http://schemas.microsoft.com/office/powerpoint/2010/main" val="28484424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grpSp>
        <p:nvGrpSpPr>
          <p:cNvPr id="26" name="组 25"/>
          <p:cNvGrpSpPr/>
          <p:nvPr/>
        </p:nvGrpSpPr>
        <p:grpSpPr>
          <a:xfrm>
            <a:off x="75276" y="162297"/>
            <a:ext cx="2864872" cy="572491"/>
            <a:chOff x="-12544" y="180328"/>
            <a:chExt cx="1970552" cy="636101"/>
          </a:xfrm>
        </p:grpSpPr>
        <p:sp>
          <p:nvSpPr>
            <p:cNvPr id="27" name="矩形 26"/>
            <p:cNvSpPr/>
            <p:nvPr/>
          </p:nvSpPr>
          <p:spPr>
            <a:xfrm>
              <a:off x="1" y="180328"/>
              <a:ext cx="529411" cy="636101"/>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8" name="文本框 27"/>
            <p:cNvSpPr txBox="1"/>
            <p:nvPr/>
          </p:nvSpPr>
          <p:spPr>
            <a:xfrm>
              <a:off x="-12544" y="282381"/>
              <a:ext cx="573572" cy="471924"/>
            </a:xfrm>
            <a:prstGeom prst="rect">
              <a:avLst/>
            </a:prstGeom>
            <a:noFill/>
          </p:spPr>
          <p:txBody>
            <a:bodyPr wrap="none" rtlCol="0">
              <a:spAutoFit/>
            </a:bodyPr>
            <a:lstStyle/>
            <a:p>
              <a:pPr>
                <a:lnSpc>
                  <a:spcPct val="90000"/>
                </a:lnSpc>
              </a:pPr>
              <a:r>
                <a:rPr kumimoji="1" lang="en-US" altLang="zh-CN" sz="2400" b="1" dirty="0">
                  <a:solidFill>
                    <a:schemeClr val="bg1"/>
                  </a:solidFill>
                </a:rPr>
                <a:t>02-3</a:t>
              </a:r>
              <a:endParaRPr kumimoji="1" lang="zh-CN" altLang="en-US" sz="2400" b="1" dirty="0">
                <a:solidFill>
                  <a:schemeClr val="bg1"/>
                </a:solidFill>
              </a:endParaRPr>
            </a:p>
          </p:txBody>
        </p:sp>
        <p:sp>
          <p:nvSpPr>
            <p:cNvPr id="29" name="文本框 28"/>
            <p:cNvSpPr txBox="1"/>
            <p:nvPr/>
          </p:nvSpPr>
          <p:spPr>
            <a:xfrm>
              <a:off x="529412" y="282381"/>
              <a:ext cx="1428596" cy="478763"/>
            </a:xfrm>
            <a:prstGeom prst="rect">
              <a:avLst/>
            </a:prstGeom>
            <a:noFill/>
          </p:spPr>
          <p:txBody>
            <a:bodyPr wrap="none" rtlCol="0">
              <a:spAutoFit/>
            </a:bodyPr>
            <a:lstStyle/>
            <a:p>
              <a:pPr>
                <a:lnSpc>
                  <a:spcPct val="90000"/>
                </a:lnSpc>
              </a:pPr>
              <a:r>
                <a:rPr kumimoji="1" lang="zh-CN" altLang="en-US" sz="2400" b="1" dirty="0">
                  <a:solidFill>
                    <a:srgbClr val="51597B"/>
                  </a:solidFill>
                </a:rPr>
                <a:t>工程教学</a:t>
              </a:r>
            </a:p>
          </p:txBody>
        </p:sp>
      </p:grpSp>
      <p:sp>
        <p:nvSpPr>
          <p:cNvPr id="10" name="淘宝店chenying0907出品 13">
            <a:extLst>
              <a:ext uri="{FF2B5EF4-FFF2-40B4-BE49-F238E27FC236}">
                <a16:creationId xmlns:a16="http://schemas.microsoft.com/office/drawing/2014/main" id="{9685F434-97CE-470C-A7AC-CFA2B69CDD8B}"/>
              </a:ext>
            </a:extLst>
          </p:cNvPr>
          <p:cNvSpPr txBox="1"/>
          <p:nvPr/>
        </p:nvSpPr>
        <p:spPr>
          <a:xfrm>
            <a:off x="189781" y="1229326"/>
            <a:ext cx="1768227" cy="3257797"/>
          </a:xfrm>
          <a:prstGeom prst="rect">
            <a:avLst/>
          </a:prstGeom>
          <a:noFill/>
        </p:spPr>
        <p:txBody>
          <a:bodyPr wrap="square" lIns="68562" tIns="34281" rIns="68562" bIns="34281" rtlCol="0">
            <a:spAutoFit/>
          </a:bodyPr>
          <a:lstStyle/>
          <a:p>
            <a:pPr marL="171450" indent="-171450" algn="just">
              <a:lnSpc>
                <a:spcPct val="130000"/>
              </a:lnSpc>
              <a:spcBef>
                <a:spcPts val="600"/>
              </a:spcBef>
              <a:buFont typeface="Wingdings" pitchFamily="2" charset="2"/>
              <a:buChar char="Ø"/>
            </a:pPr>
            <a:r>
              <a:rPr lang="zh-CN" altLang="en-US" sz="1200" dirty="0">
                <a:solidFill>
                  <a:srgbClr val="51597B"/>
                </a:solidFill>
              </a:rPr>
              <a:t>将</a:t>
            </a:r>
            <a:r>
              <a:rPr lang="zh-CN" altLang="zh-CN" sz="1200" dirty="0">
                <a:solidFill>
                  <a:srgbClr val="51597B"/>
                </a:solidFill>
              </a:rPr>
              <a:t>工程</a:t>
            </a:r>
            <a:r>
              <a:rPr lang="zh-CN" altLang="en-US" sz="1200" dirty="0">
                <a:solidFill>
                  <a:srgbClr val="51597B"/>
                </a:solidFill>
              </a:rPr>
              <a:t>制造专业相关课程划分为若干个知识点；</a:t>
            </a:r>
            <a:endParaRPr lang="en-US" altLang="zh-CN" sz="1200" dirty="0">
              <a:solidFill>
                <a:srgbClr val="51597B"/>
              </a:solidFill>
            </a:endParaRPr>
          </a:p>
          <a:p>
            <a:pPr marL="171450" indent="-171450" algn="just">
              <a:lnSpc>
                <a:spcPct val="130000"/>
              </a:lnSpc>
              <a:spcBef>
                <a:spcPts val="600"/>
              </a:spcBef>
              <a:buFont typeface="Wingdings" pitchFamily="2" charset="2"/>
              <a:buChar char="Ø"/>
            </a:pPr>
            <a:r>
              <a:rPr lang="zh-CN" altLang="en-US" sz="1200" dirty="0">
                <a:solidFill>
                  <a:srgbClr val="51597B"/>
                </a:solidFill>
              </a:rPr>
              <a:t>分为本科专业与高职高专两部分，并</a:t>
            </a:r>
            <a:r>
              <a:rPr lang="zh-CN" altLang="zh-CN" sz="1200" dirty="0">
                <a:solidFill>
                  <a:srgbClr val="51597B"/>
                </a:solidFill>
              </a:rPr>
              <a:t>按照专业</a:t>
            </a:r>
            <a:r>
              <a:rPr lang="zh-CN" altLang="en-US" sz="1200" dirty="0">
                <a:solidFill>
                  <a:srgbClr val="51597B"/>
                </a:solidFill>
              </a:rPr>
              <a:t>及</a:t>
            </a:r>
            <a:r>
              <a:rPr lang="zh-CN" altLang="zh-CN" sz="1200" dirty="0">
                <a:solidFill>
                  <a:srgbClr val="51597B"/>
                </a:solidFill>
              </a:rPr>
              <a:t>课</a:t>
            </a:r>
            <a:r>
              <a:rPr lang="zh-CN" altLang="en-US" sz="1200" dirty="0">
                <a:solidFill>
                  <a:srgbClr val="51597B"/>
                </a:solidFill>
              </a:rPr>
              <a:t>程</a:t>
            </a:r>
            <a:r>
              <a:rPr lang="zh-CN" altLang="zh-CN" sz="1200" dirty="0">
                <a:solidFill>
                  <a:srgbClr val="51597B"/>
                </a:solidFill>
              </a:rPr>
              <a:t>进行分类</a:t>
            </a:r>
            <a:r>
              <a:rPr lang="zh-CN" altLang="en-US" sz="1200" dirty="0">
                <a:solidFill>
                  <a:srgbClr val="51597B"/>
                </a:solidFill>
              </a:rPr>
              <a:t>；</a:t>
            </a:r>
            <a:endParaRPr lang="en-US" altLang="zh-CN" sz="1200" dirty="0">
              <a:solidFill>
                <a:srgbClr val="51597B"/>
              </a:solidFill>
            </a:endParaRPr>
          </a:p>
          <a:p>
            <a:pPr marL="171450" indent="-171450" algn="just">
              <a:lnSpc>
                <a:spcPct val="130000"/>
              </a:lnSpc>
              <a:spcBef>
                <a:spcPts val="600"/>
              </a:spcBef>
              <a:buFont typeface="Wingdings" pitchFamily="2" charset="2"/>
              <a:buChar char="Ø"/>
            </a:pPr>
            <a:r>
              <a:rPr lang="zh-CN" altLang="en-US" sz="1200" dirty="0">
                <a:solidFill>
                  <a:srgbClr val="51597B"/>
                </a:solidFill>
              </a:rPr>
              <a:t>专业必修、专业选修、实践环节；</a:t>
            </a:r>
            <a:endParaRPr lang="en-US" altLang="zh-CN" sz="1200" dirty="0">
              <a:solidFill>
                <a:srgbClr val="51597B"/>
              </a:solidFill>
            </a:endParaRPr>
          </a:p>
          <a:p>
            <a:pPr marL="171450" lvl="0" indent="-171450" algn="just">
              <a:lnSpc>
                <a:spcPct val="130000"/>
              </a:lnSpc>
              <a:spcBef>
                <a:spcPts val="600"/>
              </a:spcBef>
              <a:buFont typeface="Wingdings" pitchFamily="2" charset="2"/>
              <a:buChar char="Ø"/>
            </a:pPr>
            <a:r>
              <a:rPr lang="zh-CN" altLang="en-US" sz="1200" dirty="0">
                <a:solidFill>
                  <a:srgbClr val="51597B"/>
                </a:solidFill>
              </a:rPr>
              <a:t>部分课程的辅助资源（课件、素材文件）；</a:t>
            </a:r>
            <a:endParaRPr lang="en-US" altLang="zh-CN" sz="1200" dirty="0">
              <a:solidFill>
                <a:srgbClr val="51597B"/>
              </a:solidFill>
            </a:endParaRPr>
          </a:p>
          <a:p>
            <a:pPr marL="171450" lvl="0" indent="-171450" algn="just">
              <a:lnSpc>
                <a:spcPct val="130000"/>
              </a:lnSpc>
              <a:spcBef>
                <a:spcPts val="600"/>
              </a:spcBef>
              <a:buFont typeface="Wingdings" pitchFamily="2" charset="2"/>
              <a:buChar char="Ø"/>
            </a:pPr>
            <a:r>
              <a:rPr lang="zh-CN" altLang="zh-CN" sz="1200" dirty="0">
                <a:solidFill>
                  <a:srgbClr val="51597B"/>
                </a:solidFill>
              </a:rPr>
              <a:t>涵盖</a:t>
            </a:r>
            <a:r>
              <a:rPr lang="en-US" altLang="zh-CN" sz="1200" dirty="0">
                <a:solidFill>
                  <a:srgbClr val="51597B"/>
                </a:solidFill>
              </a:rPr>
              <a:t>200</a:t>
            </a:r>
            <a:r>
              <a:rPr lang="zh-CN" altLang="zh-CN" sz="1200" dirty="0">
                <a:solidFill>
                  <a:srgbClr val="51597B"/>
                </a:solidFill>
              </a:rPr>
              <a:t>余门课程，</a:t>
            </a:r>
            <a:r>
              <a:rPr lang="en-US" altLang="zh-CN" sz="1200" dirty="0">
                <a:solidFill>
                  <a:srgbClr val="51597B"/>
                </a:solidFill>
              </a:rPr>
              <a:t>5</a:t>
            </a:r>
            <a:r>
              <a:rPr lang="zh-CN" altLang="en-US" sz="1200" dirty="0">
                <a:solidFill>
                  <a:srgbClr val="51597B"/>
                </a:solidFill>
              </a:rPr>
              <a:t>万多个课程内知识点。</a:t>
            </a:r>
            <a:endParaRPr lang="en-US" altLang="zh-CN" sz="1200" dirty="0">
              <a:solidFill>
                <a:srgbClr val="51597B"/>
              </a:solidFill>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276" y="124746"/>
            <a:ext cx="6912390" cy="4783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253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357" y="438131"/>
            <a:ext cx="8005655" cy="4409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sp>
        <p:nvSpPr>
          <p:cNvPr id="10" name="淘宝店chenying0907出品 13">
            <a:extLst>
              <a:ext uri="{FF2B5EF4-FFF2-40B4-BE49-F238E27FC236}">
                <a16:creationId xmlns:a16="http://schemas.microsoft.com/office/drawing/2014/main" id="{9685F434-97CE-470C-A7AC-CFA2B69CDD8B}"/>
              </a:ext>
            </a:extLst>
          </p:cNvPr>
          <p:cNvSpPr txBox="1"/>
          <p:nvPr/>
        </p:nvSpPr>
        <p:spPr>
          <a:xfrm>
            <a:off x="175241" y="86793"/>
            <a:ext cx="2543575" cy="284675"/>
          </a:xfrm>
          <a:prstGeom prst="rect">
            <a:avLst/>
          </a:prstGeom>
          <a:noFill/>
        </p:spPr>
        <p:txBody>
          <a:bodyPr wrap="square" lIns="68562" tIns="34281" rIns="68562" bIns="34281" rtlCol="0">
            <a:spAutoFit/>
          </a:bodyPr>
          <a:lstStyle/>
          <a:p>
            <a:pPr lvl="0"/>
            <a:r>
              <a:rPr lang="zh-CN" altLang="en-US" sz="1400" dirty="0">
                <a:solidFill>
                  <a:srgbClr val="51597B"/>
                </a:solidFill>
              </a:rPr>
              <a:t>内容展示形式与知识单元相同。</a:t>
            </a:r>
          </a:p>
        </p:txBody>
      </p:sp>
      <p:pic>
        <p:nvPicPr>
          <p:cNvPr id="11" name="图片 10">
            <a:extLst>
              <a:ext uri="{FF2B5EF4-FFF2-40B4-BE49-F238E27FC236}">
                <a16:creationId xmlns:a16="http://schemas.microsoft.com/office/drawing/2014/main" id="{98CA0376-919E-4B73-94A5-06DEFBF8F9C4}"/>
              </a:ext>
            </a:extLst>
          </p:cNvPr>
          <p:cNvPicPr>
            <a:picLocks noChangeAspect="1"/>
          </p:cNvPicPr>
          <p:nvPr/>
        </p:nvPicPr>
        <p:blipFill>
          <a:blip r:embed="rId4"/>
          <a:stretch>
            <a:fillRect/>
          </a:stretch>
        </p:blipFill>
        <p:spPr>
          <a:xfrm>
            <a:off x="1880474" y="339799"/>
            <a:ext cx="6413538" cy="4685670"/>
          </a:xfrm>
          <a:prstGeom prst="rect">
            <a:avLst/>
          </a:prstGeom>
        </p:spPr>
      </p:pic>
      <p:pic>
        <p:nvPicPr>
          <p:cNvPr id="5" name="图片 4">
            <a:extLst>
              <a:ext uri="{FF2B5EF4-FFF2-40B4-BE49-F238E27FC236}">
                <a16:creationId xmlns:a16="http://schemas.microsoft.com/office/drawing/2014/main" id="{58C0BDE5-BF6C-4CBD-A735-1D0FD4BF3F9D}"/>
              </a:ext>
            </a:extLst>
          </p:cNvPr>
          <p:cNvPicPr>
            <a:picLocks noChangeAspect="1"/>
          </p:cNvPicPr>
          <p:nvPr/>
        </p:nvPicPr>
        <p:blipFill>
          <a:blip r:embed="rId5"/>
          <a:stretch>
            <a:fillRect/>
          </a:stretch>
        </p:blipFill>
        <p:spPr>
          <a:xfrm>
            <a:off x="4840224" y="-54718"/>
            <a:ext cx="4251910" cy="5143500"/>
          </a:xfrm>
          <a:prstGeom prst="rect">
            <a:avLst/>
          </a:prstGeom>
        </p:spPr>
      </p:pic>
      <p:sp>
        <p:nvSpPr>
          <p:cNvPr id="16" name="淘宝店chenying0907出品 13">
            <a:extLst>
              <a:ext uri="{FF2B5EF4-FFF2-40B4-BE49-F238E27FC236}">
                <a16:creationId xmlns:a16="http://schemas.microsoft.com/office/drawing/2014/main" id="{9685F434-97CE-470C-A7AC-CFA2B69CDD8B}"/>
              </a:ext>
            </a:extLst>
          </p:cNvPr>
          <p:cNvSpPr txBox="1"/>
          <p:nvPr/>
        </p:nvSpPr>
        <p:spPr>
          <a:xfrm>
            <a:off x="175241" y="3449859"/>
            <a:ext cx="1590912" cy="881570"/>
          </a:xfrm>
          <a:prstGeom prst="rect">
            <a:avLst/>
          </a:prstGeom>
          <a:noFill/>
        </p:spPr>
        <p:txBody>
          <a:bodyPr wrap="square" lIns="68562" tIns="34281" rIns="68562" bIns="34281" rtlCol="0">
            <a:spAutoFit/>
          </a:bodyPr>
          <a:lstStyle/>
          <a:p>
            <a:pPr lvl="0">
              <a:lnSpc>
                <a:spcPct val="130000"/>
              </a:lnSpc>
            </a:pPr>
            <a:r>
              <a:rPr lang="zh-CN" altLang="en-US" sz="1400" dirty="0">
                <a:solidFill>
                  <a:srgbClr val="51597B"/>
                </a:solidFill>
              </a:rPr>
              <a:t>侧重：学科内容角度进行教学资源的归类组织。</a:t>
            </a:r>
          </a:p>
        </p:txBody>
      </p:sp>
    </p:spTree>
    <p:extLst>
      <p:ext uri="{BB962C8B-B14F-4D97-AF65-F5344CB8AC3E}">
        <p14:creationId xmlns:p14="http://schemas.microsoft.com/office/powerpoint/2010/main" val="346323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grpSp>
        <p:nvGrpSpPr>
          <p:cNvPr id="26" name="组 25"/>
          <p:cNvGrpSpPr/>
          <p:nvPr/>
        </p:nvGrpSpPr>
        <p:grpSpPr>
          <a:xfrm>
            <a:off x="157094" y="162297"/>
            <a:ext cx="2839324" cy="572491"/>
            <a:chOff x="1" y="180328"/>
            <a:chExt cx="1637407" cy="636101"/>
          </a:xfrm>
        </p:grpSpPr>
        <p:sp>
          <p:nvSpPr>
            <p:cNvPr id="27" name="矩形 26"/>
            <p:cNvSpPr/>
            <p:nvPr/>
          </p:nvSpPr>
          <p:spPr>
            <a:xfrm>
              <a:off x="1" y="180328"/>
              <a:ext cx="529411" cy="636101"/>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8" name="文本框 27"/>
            <p:cNvSpPr txBox="1"/>
            <p:nvPr/>
          </p:nvSpPr>
          <p:spPr>
            <a:xfrm>
              <a:off x="22987" y="282381"/>
              <a:ext cx="849923" cy="471924"/>
            </a:xfrm>
            <a:prstGeom prst="rect">
              <a:avLst/>
            </a:prstGeom>
            <a:noFill/>
          </p:spPr>
          <p:txBody>
            <a:bodyPr wrap="square" rtlCol="0">
              <a:spAutoFit/>
            </a:bodyPr>
            <a:lstStyle/>
            <a:p>
              <a:pPr>
                <a:lnSpc>
                  <a:spcPct val="90000"/>
                </a:lnSpc>
              </a:pPr>
              <a:r>
                <a:rPr kumimoji="1" lang="en-US" altLang="zh-CN" sz="2400" b="1" dirty="0">
                  <a:solidFill>
                    <a:schemeClr val="bg1"/>
                  </a:solidFill>
                </a:rPr>
                <a:t>02-4</a:t>
              </a:r>
              <a:endParaRPr kumimoji="1" lang="zh-CN" altLang="en-US" sz="2400" b="1" dirty="0">
                <a:solidFill>
                  <a:schemeClr val="bg1"/>
                </a:solidFill>
              </a:endParaRPr>
            </a:p>
          </p:txBody>
        </p:sp>
        <p:sp>
          <p:nvSpPr>
            <p:cNvPr id="29" name="文本框 28"/>
            <p:cNvSpPr txBox="1"/>
            <p:nvPr/>
          </p:nvSpPr>
          <p:spPr>
            <a:xfrm>
              <a:off x="529412" y="282381"/>
              <a:ext cx="1107996" cy="471924"/>
            </a:xfrm>
            <a:prstGeom prst="rect">
              <a:avLst/>
            </a:prstGeom>
            <a:noFill/>
          </p:spPr>
          <p:txBody>
            <a:bodyPr wrap="none" rtlCol="0">
              <a:spAutoFit/>
            </a:bodyPr>
            <a:lstStyle/>
            <a:p>
              <a:pPr>
                <a:lnSpc>
                  <a:spcPct val="90000"/>
                </a:lnSpc>
              </a:pPr>
              <a:r>
                <a:rPr kumimoji="1" lang="zh-CN" altLang="en-US" sz="2400" b="1" dirty="0">
                  <a:solidFill>
                    <a:srgbClr val="51597B"/>
                  </a:solidFill>
                </a:rPr>
                <a:t>多媒体</a:t>
              </a:r>
            </a:p>
          </p:txBody>
        </p:sp>
      </p:grpSp>
      <p:grpSp>
        <p:nvGrpSpPr>
          <p:cNvPr id="6" name="组合 5"/>
          <p:cNvGrpSpPr/>
          <p:nvPr/>
        </p:nvGrpSpPr>
        <p:grpSpPr>
          <a:xfrm>
            <a:off x="6500020" y="162771"/>
            <a:ext cx="2438236" cy="2269521"/>
            <a:chOff x="6595567" y="162771"/>
            <a:chExt cx="2419037" cy="1647799"/>
          </a:xfrm>
        </p:grpSpPr>
        <p:sp>
          <p:nvSpPr>
            <p:cNvPr id="10" name="淘宝店chenying0907出品 13">
              <a:extLst>
                <a:ext uri="{FF2B5EF4-FFF2-40B4-BE49-F238E27FC236}">
                  <a16:creationId xmlns:a16="http://schemas.microsoft.com/office/drawing/2014/main" id="{9685F434-97CE-470C-A7AC-CFA2B69CDD8B}"/>
                </a:ext>
              </a:extLst>
            </p:cNvPr>
            <p:cNvSpPr txBox="1"/>
            <p:nvPr/>
          </p:nvSpPr>
          <p:spPr>
            <a:xfrm>
              <a:off x="6595567" y="824299"/>
              <a:ext cx="2369964" cy="986271"/>
            </a:xfrm>
            <a:prstGeom prst="rect">
              <a:avLst/>
            </a:prstGeom>
            <a:noFill/>
          </p:spPr>
          <p:txBody>
            <a:bodyPr wrap="square" lIns="68562" tIns="34281" rIns="68562" bIns="34281" rtlCol="0">
              <a:spAutoFit/>
            </a:bodyPr>
            <a:lstStyle/>
            <a:p>
              <a:pPr marL="171450" indent="-171450" algn="just">
                <a:lnSpc>
                  <a:spcPct val="130000"/>
                </a:lnSpc>
                <a:spcBef>
                  <a:spcPts val="600"/>
                </a:spcBef>
                <a:buFont typeface="Wingdings" pitchFamily="2" charset="2"/>
                <a:buChar char="Ø"/>
              </a:pPr>
              <a:r>
                <a:rPr lang="en-US" altLang="zh-CN" sz="1200" dirty="0">
                  <a:solidFill>
                    <a:srgbClr val="51597B"/>
                  </a:solidFill>
                </a:rPr>
                <a:t>20</a:t>
              </a:r>
              <a:r>
                <a:rPr lang="zh-CN" altLang="en-US" sz="1200" dirty="0">
                  <a:solidFill>
                    <a:srgbClr val="51597B"/>
                  </a:solidFill>
                </a:rPr>
                <a:t>多种</a:t>
              </a:r>
              <a:r>
                <a:rPr lang="en-US" altLang="zh-CN" sz="1200" dirty="0">
                  <a:solidFill>
                    <a:srgbClr val="51597B"/>
                  </a:solidFill>
                </a:rPr>
                <a:t>CAD/CAM</a:t>
              </a:r>
              <a:r>
                <a:rPr lang="zh-CN" altLang="en-US" sz="1200" dirty="0">
                  <a:solidFill>
                    <a:srgbClr val="51597B"/>
                  </a:solidFill>
                </a:rPr>
                <a:t>软件的教学视频；</a:t>
              </a:r>
              <a:endParaRPr lang="en-US" altLang="zh-CN" sz="1200" dirty="0">
                <a:solidFill>
                  <a:srgbClr val="51597B"/>
                </a:solidFill>
              </a:endParaRPr>
            </a:p>
            <a:p>
              <a:pPr marL="171450" indent="-171450" algn="just">
                <a:lnSpc>
                  <a:spcPct val="130000"/>
                </a:lnSpc>
                <a:spcBef>
                  <a:spcPts val="600"/>
                </a:spcBef>
                <a:buFont typeface="Wingdings" pitchFamily="2" charset="2"/>
                <a:buChar char="Ø"/>
              </a:pPr>
              <a:r>
                <a:rPr lang="zh-CN" altLang="en-US" sz="1200" dirty="0">
                  <a:solidFill>
                    <a:srgbClr val="51597B"/>
                  </a:solidFill>
                </a:rPr>
                <a:t>数控机床、电工电子、车辆工程、计算机等专业的视频资源。</a:t>
              </a:r>
              <a:endParaRPr lang="en-US" altLang="zh-CN" sz="1200" dirty="0">
                <a:solidFill>
                  <a:srgbClr val="51597B"/>
                </a:solidFill>
              </a:endParaRPr>
            </a:p>
          </p:txBody>
        </p:sp>
        <p:sp>
          <p:nvSpPr>
            <p:cNvPr id="5" name="矩形 4"/>
            <p:cNvSpPr/>
            <p:nvPr/>
          </p:nvSpPr>
          <p:spPr>
            <a:xfrm>
              <a:off x="6644640" y="162771"/>
              <a:ext cx="2369964"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宋体" pitchFamily="2" charset="-122"/>
                  <a:ea typeface="宋体" pitchFamily="2" charset="-122"/>
                </a:rPr>
                <a:t>手把手教学</a:t>
              </a:r>
              <a:endParaRPr lang="zh-CN" alt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28" y="818795"/>
            <a:ext cx="6268637" cy="3226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6447" r="5317"/>
          <a:stretch/>
        </p:blipFill>
        <p:spPr bwMode="auto">
          <a:xfrm>
            <a:off x="4718318" y="2617323"/>
            <a:ext cx="4365294" cy="2395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82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pic>
        <p:nvPicPr>
          <p:cNvPr id="5" name="图片 4">
            <a:extLst>
              <a:ext uri="{FF2B5EF4-FFF2-40B4-BE49-F238E27FC236}">
                <a16:creationId xmlns:a16="http://schemas.microsoft.com/office/drawing/2014/main" id="{876557DB-BFC8-4C61-9DA8-F268FA095DCC}"/>
              </a:ext>
            </a:extLst>
          </p:cNvPr>
          <p:cNvPicPr>
            <a:picLocks noChangeAspect="1"/>
          </p:cNvPicPr>
          <p:nvPr/>
        </p:nvPicPr>
        <p:blipFill>
          <a:blip r:embed="rId3"/>
          <a:stretch>
            <a:fillRect/>
          </a:stretch>
        </p:blipFill>
        <p:spPr>
          <a:xfrm>
            <a:off x="166254" y="825303"/>
            <a:ext cx="6993775" cy="3375218"/>
          </a:xfrm>
          <a:prstGeom prst="rect">
            <a:avLst/>
          </a:prstGeom>
        </p:spPr>
      </p:pic>
      <p:grpSp>
        <p:nvGrpSpPr>
          <p:cNvPr id="6" name="组合 5"/>
          <p:cNvGrpSpPr/>
          <p:nvPr/>
        </p:nvGrpSpPr>
        <p:grpSpPr>
          <a:xfrm>
            <a:off x="5807825" y="2177934"/>
            <a:ext cx="1568335" cy="763039"/>
            <a:chOff x="5807825" y="2177934"/>
            <a:chExt cx="1568335" cy="763039"/>
          </a:xfrm>
        </p:grpSpPr>
        <p:sp>
          <p:nvSpPr>
            <p:cNvPr id="4" name="箭头: 右 3">
              <a:extLst>
                <a:ext uri="{FF2B5EF4-FFF2-40B4-BE49-F238E27FC236}">
                  <a16:creationId xmlns:a16="http://schemas.microsoft.com/office/drawing/2014/main" id="{47BE0182-0CBA-41A6-8364-8BAA2D6E2833}"/>
                </a:ext>
              </a:extLst>
            </p:cNvPr>
            <p:cNvSpPr/>
            <p:nvPr/>
          </p:nvSpPr>
          <p:spPr>
            <a:xfrm>
              <a:off x="5807825" y="2177934"/>
              <a:ext cx="1568335" cy="29406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13" name="箭头: 右 12">
              <a:extLst>
                <a:ext uri="{FF2B5EF4-FFF2-40B4-BE49-F238E27FC236}">
                  <a16:creationId xmlns:a16="http://schemas.microsoft.com/office/drawing/2014/main" id="{E5FE6A46-06D1-4B65-8F34-AD29A5D2DA3E}"/>
                </a:ext>
              </a:extLst>
            </p:cNvPr>
            <p:cNvSpPr/>
            <p:nvPr/>
          </p:nvSpPr>
          <p:spPr>
            <a:xfrm>
              <a:off x="5807825" y="2646910"/>
              <a:ext cx="1568335" cy="29406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grpSp>
      <p:sp>
        <p:nvSpPr>
          <p:cNvPr id="12" name="矩形 11"/>
          <p:cNvSpPr/>
          <p:nvPr/>
        </p:nvSpPr>
        <p:spPr>
          <a:xfrm>
            <a:off x="7009612" y="162771"/>
            <a:ext cx="2088327"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2800" b="1" cap="none" spc="0" dirty="0">
                <a:ln w="11430"/>
                <a:solidFill>
                  <a:srgbClr val="FFC000"/>
                </a:solidFill>
                <a:effectLst>
                  <a:outerShdw blurRad="50800" dist="39000" dir="5460000" algn="tl">
                    <a:srgbClr val="000000">
                      <a:alpha val="38000"/>
                    </a:srgbClr>
                  </a:outerShdw>
                </a:effectLst>
                <a:latin typeface="宋体" pitchFamily="2" charset="-122"/>
                <a:ea typeface="宋体" pitchFamily="2" charset="-122"/>
              </a:rPr>
              <a:t>浏览器播放</a:t>
            </a:r>
            <a:endParaRPr lang="zh-CN" altLang="en-US" sz="2800" b="1" cap="none" spc="0" dirty="0">
              <a:ln w="11430"/>
              <a:solidFill>
                <a:srgbClr val="FFC000"/>
              </a:solidFill>
              <a:effectLst>
                <a:outerShdw blurRad="50800" dist="39000" dir="5460000" algn="tl">
                  <a:srgbClr val="000000">
                    <a:alpha val="38000"/>
                  </a:srgbClr>
                </a:outerShdw>
              </a:effectLst>
            </a:endParaRPr>
          </a:p>
        </p:txBody>
      </p:sp>
      <p:grpSp>
        <p:nvGrpSpPr>
          <p:cNvPr id="9" name="组合 8"/>
          <p:cNvGrpSpPr/>
          <p:nvPr/>
        </p:nvGrpSpPr>
        <p:grpSpPr>
          <a:xfrm>
            <a:off x="7448203" y="2225411"/>
            <a:ext cx="1441421" cy="1401173"/>
            <a:chOff x="7448203" y="2225411"/>
            <a:chExt cx="1441421" cy="1401173"/>
          </a:xfrm>
        </p:grpSpPr>
        <p:sp>
          <p:nvSpPr>
            <p:cNvPr id="14" name="淘宝店chenying0907出品 13">
              <a:extLst>
                <a:ext uri="{FF2B5EF4-FFF2-40B4-BE49-F238E27FC236}">
                  <a16:creationId xmlns:a16="http://schemas.microsoft.com/office/drawing/2014/main" id="{5380B214-5722-4045-B678-8BD3EEB76067}"/>
                </a:ext>
              </a:extLst>
            </p:cNvPr>
            <p:cNvSpPr txBox="1"/>
            <p:nvPr/>
          </p:nvSpPr>
          <p:spPr>
            <a:xfrm>
              <a:off x="7448204" y="2225411"/>
              <a:ext cx="1441420" cy="715562"/>
            </a:xfrm>
            <a:prstGeom prst="rect">
              <a:avLst/>
            </a:prstGeom>
            <a:noFill/>
          </p:spPr>
          <p:txBody>
            <a:bodyPr wrap="square" lIns="68562" tIns="34281" rIns="68562" bIns="34281" rtlCol="0">
              <a:spAutoFit/>
            </a:bodyPr>
            <a:lstStyle/>
            <a:p>
              <a:pPr lvl="0"/>
              <a:r>
                <a:rPr lang="zh-CN" altLang="en-US" sz="1400" dirty="0">
                  <a:solidFill>
                    <a:srgbClr val="51597B"/>
                  </a:solidFill>
                </a:rPr>
                <a:t>双教学形式：</a:t>
              </a:r>
              <a:endParaRPr lang="en-US" altLang="zh-CN" sz="1400" dirty="0">
                <a:solidFill>
                  <a:srgbClr val="51597B"/>
                </a:solidFill>
              </a:endParaRPr>
            </a:p>
            <a:p>
              <a:pPr marL="285750" indent="-285750">
                <a:buFont typeface="Wingdings" pitchFamily="2" charset="2"/>
                <a:buChar char="Ø"/>
              </a:pPr>
              <a:r>
                <a:rPr lang="zh-CN" altLang="en-US" sz="1400" dirty="0">
                  <a:solidFill>
                    <a:srgbClr val="51597B"/>
                  </a:solidFill>
                </a:rPr>
                <a:t>视频教学</a:t>
              </a:r>
              <a:endParaRPr lang="en-US" altLang="zh-CN" sz="1400" dirty="0">
                <a:solidFill>
                  <a:srgbClr val="51597B"/>
                </a:solidFill>
              </a:endParaRPr>
            </a:p>
            <a:p>
              <a:pPr marL="285750" indent="-285750">
                <a:buFont typeface="Wingdings" pitchFamily="2" charset="2"/>
                <a:buChar char="Ø"/>
              </a:pPr>
              <a:r>
                <a:rPr lang="zh-CN" altLang="en-US" sz="1400" dirty="0">
                  <a:solidFill>
                    <a:srgbClr val="51597B"/>
                  </a:solidFill>
                </a:rPr>
                <a:t>文本教学</a:t>
              </a:r>
              <a:endParaRPr lang="en-US" altLang="zh-CN" sz="1400" dirty="0">
                <a:solidFill>
                  <a:srgbClr val="51597B"/>
                </a:solidFill>
              </a:endParaRPr>
            </a:p>
          </p:txBody>
        </p:sp>
        <p:sp>
          <p:nvSpPr>
            <p:cNvPr id="8" name="矩形 7"/>
            <p:cNvSpPr/>
            <p:nvPr/>
          </p:nvSpPr>
          <p:spPr>
            <a:xfrm>
              <a:off x="7448203" y="3103364"/>
              <a:ext cx="1441420" cy="523220"/>
            </a:xfrm>
            <a:prstGeom prst="rect">
              <a:avLst/>
            </a:prstGeom>
          </p:spPr>
          <p:txBody>
            <a:bodyPr wrap="none">
              <a:spAutoFit/>
            </a:bodyPr>
            <a:lstStyle/>
            <a:p>
              <a:pPr lvl="0"/>
              <a:r>
                <a:rPr lang="zh-CN" altLang="en-US" sz="1400" dirty="0">
                  <a:solidFill>
                    <a:srgbClr val="51597B"/>
                  </a:solidFill>
                </a:rPr>
                <a:t>配合使用，</a:t>
              </a:r>
              <a:endParaRPr lang="en-US" altLang="zh-CN" sz="1400" dirty="0">
                <a:solidFill>
                  <a:srgbClr val="51597B"/>
                </a:solidFill>
              </a:endParaRPr>
            </a:p>
            <a:p>
              <a:pPr lvl="0"/>
              <a:r>
                <a:rPr lang="zh-CN" altLang="en-US" sz="1400" dirty="0">
                  <a:solidFill>
                    <a:srgbClr val="51597B"/>
                  </a:solidFill>
                </a:rPr>
                <a:t>提升学习效果。</a:t>
              </a:r>
            </a:p>
          </p:txBody>
        </p:sp>
      </p:grpSp>
      <p:sp>
        <p:nvSpPr>
          <p:cNvPr id="7" name="流程图: 过程 6"/>
          <p:cNvSpPr/>
          <p:nvPr/>
        </p:nvSpPr>
        <p:spPr>
          <a:xfrm>
            <a:off x="4475747" y="2583192"/>
            <a:ext cx="1087655" cy="429515"/>
          </a:xfrm>
          <a:prstGeom prst="flowChartProcess">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7" name="流程图: 过程 16"/>
          <p:cNvSpPr/>
          <p:nvPr/>
        </p:nvSpPr>
        <p:spPr>
          <a:xfrm>
            <a:off x="4475746" y="2108419"/>
            <a:ext cx="1087655" cy="429515"/>
          </a:xfrm>
          <a:prstGeom prst="flowChartProcess">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8" name="流程图: 过程 17"/>
          <p:cNvSpPr/>
          <p:nvPr/>
        </p:nvSpPr>
        <p:spPr>
          <a:xfrm>
            <a:off x="689517" y="1957311"/>
            <a:ext cx="1087655" cy="665144"/>
          </a:xfrm>
          <a:prstGeom prst="flowChartProcess">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6805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sp>
        <p:nvSpPr>
          <p:cNvPr id="14" name="淘宝店chenying0907出品 13">
            <a:extLst>
              <a:ext uri="{FF2B5EF4-FFF2-40B4-BE49-F238E27FC236}">
                <a16:creationId xmlns:a16="http://schemas.microsoft.com/office/drawing/2014/main" id="{5380B214-5722-4045-B678-8BD3EEB76067}"/>
              </a:ext>
            </a:extLst>
          </p:cNvPr>
          <p:cNvSpPr txBox="1"/>
          <p:nvPr/>
        </p:nvSpPr>
        <p:spPr>
          <a:xfrm>
            <a:off x="81826" y="1897896"/>
            <a:ext cx="1695797" cy="1361893"/>
          </a:xfrm>
          <a:prstGeom prst="rect">
            <a:avLst/>
          </a:prstGeom>
          <a:noFill/>
        </p:spPr>
        <p:txBody>
          <a:bodyPr wrap="square" lIns="68562" tIns="34281" rIns="68562" bIns="34281" rtlCol="0">
            <a:spAutoFit/>
          </a:bodyPr>
          <a:lstStyle/>
          <a:p>
            <a:pPr lvl="0" algn="just"/>
            <a:r>
              <a:rPr lang="zh-CN" altLang="en-US" sz="1400" dirty="0">
                <a:solidFill>
                  <a:srgbClr val="51597B"/>
                </a:solidFill>
              </a:rPr>
              <a:t>点击“在线阅读”进入文本页面，可在左侧查看相关资源，如视频文件及多媒体中所用到的模型文件等。</a:t>
            </a:r>
          </a:p>
        </p:txBody>
      </p:sp>
      <p:pic>
        <p:nvPicPr>
          <p:cNvPr id="7" name="图片 6">
            <a:extLst>
              <a:ext uri="{FF2B5EF4-FFF2-40B4-BE49-F238E27FC236}">
                <a16:creationId xmlns:a16="http://schemas.microsoft.com/office/drawing/2014/main" id="{424BB4E3-4B0C-40E7-9056-071F9F55EFD2}"/>
              </a:ext>
            </a:extLst>
          </p:cNvPr>
          <p:cNvPicPr>
            <a:picLocks noChangeAspect="1"/>
          </p:cNvPicPr>
          <p:nvPr/>
        </p:nvPicPr>
        <p:blipFill>
          <a:blip r:embed="rId3"/>
          <a:stretch>
            <a:fillRect/>
          </a:stretch>
        </p:blipFill>
        <p:spPr>
          <a:xfrm>
            <a:off x="2358867" y="496004"/>
            <a:ext cx="6489040" cy="4023139"/>
          </a:xfrm>
          <a:prstGeom prst="rect">
            <a:avLst/>
          </a:prstGeom>
        </p:spPr>
      </p:pic>
      <p:grpSp>
        <p:nvGrpSpPr>
          <p:cNvPr id="6" name="组合 5">
            <a:extLst>
              <a:ext uri="{FF2B5EF4-FFF2-40B4-BE49-F238E27FC236}">
                <a16:creationId xmlns:a16="http://schemas.microsoft.com/office/drawing/2014/main" id="{84B72DCF-A816-4CED-A282-1783D5A4CD48}"/>
              </a:ext>
            </a:extLst>
          </p:cNvPr>
          <p:cNvGrpSpPr/>
          <p:nvPr/>
        </p:nvGrpSpPr>
        <p:grpSpPr>
          <a:xfrm>
            <a:off x="1684567" y="1953338"/>
            <a:ext cx="1476133" cy="185538"/>
            <a:chOff x="1684567" y="2136211"/>
            <a:chExt cx="1476133" cy="185538"/>
          </a:xfrm>
          <a:solidFill>
            <a:schemeClr val="accent1">
              <a:lumMod val="20000"/>
              <a:lumOff val="80000"/>
            </a:schemeClr>
          </a:solidFill>
        </p:grpSpPr>
        <p:sp>
          <p:nvSpPr>
            <p:cNvPr id="15" name="图文框 14">
              <a:extLst>
                <a:ext uri="{FF2B5EF4-FFF2-40B4-BE49-F238E27FC236}">
                  <a16:creationId xmlns:a16="http://schemas.microsoft.com/office/drawing/2014/main" id="{0F96C9F7-4E9B-46B0-A962-D21B63369869}"/>
                </a:ext>
              </a:extLst>
            </p:cNvPr>
            <p:cNvSpPr/>
            <p:nvPr/>
          </p:nvSpPr>
          <p:spPr>
            <a:xfrm flipV="1">
              <a:off x="2322069" y="2136211"/>
              <a:ext cx="838631" cy="185538"/>
            </a:xfrm>
            <a:prstGeom prst="fram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右箭头 7">
              <a:extLst>
                <a:ext uri="{FF2B5EF4-FFF2-40B4-BE49-F238E27FC236}">
                  <a16:creationId xmlns:a16="http://schemas.microsoft.com/office/drawing/2014/main" id="{07050042-F1ED-4063-8D74-9E0DD0E4051A}"/>
                </a:ext>
              </a:extLst>
            </p:cNvPr>
            <p:cNvSpPr/>
            <p:nvPr/>
          </p:nvSpPr>
          <p:spPr>
            <a:xfrm flipV="1">
              <a:off x="1684567" y="2174478"/>
              <a:ext cx="551872" cy="92769"/>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a:extLst>
              <a:ext uri="{FF2B5EF4-FFF2-40B4-BE49-F238E27FC236}">
                <a16:creationId xmlns:a16="http://schemas.microsoft.com/office/drawing/2014/main" id="{F8A78A65-C8F5-45D1-94F5-989019AD9712}"/>
              </a:ext>
            </a:extLst>
          </p:cNvPr>
          <p:cNvGrpSpPr/>
          <p:nvPr/>
        </p:nvGrpSpPr>
        <p:grpSpPr>
          <a:xfrm>
            <a:off x="1679392" y="2729590"/>
            <a:ext cx="1481307" cy="185538"/>
            <a:chOff x="1679392" y="2936316"/>
            <a:chExt cx="1481307" cy="185538"/>
          </a:xfrm>
          <a:solidFill>
            <a:schemeClr val="accent1">
              <a:lumMod val="20000"/>
              <a:lumOff val="80000"/>
            </a:schemeClr>
          </a:solidFill>
        </p:grpSpPr>
        <p:sp>
          <p:nvSpPr>
            <p:cNvPr id="16" name="图文框 15">
              <a:extLst>
                <a:ext uri="{FF2B5EF4-FFF2-40B4-BE49-F238E27FC236}">
                  <a16:creationId xmlns:a16="http://schemas.microsoft.com/office/drawing/2014/main" id="{7FA4F614-D317-45F7-9C00-6082A481E954}"/>
                </a:ext>
              </a:extLst>
            </p:cNvPr>
            <p:cNvSpPr/>
            <p:nvPr/>
          </p:nvSpPr>
          <p:spPr>
            <a:xfrm flipV="1">
              <a:off x="2322068" y="2936316"/>
              <a:ext cx="838631" cy="185538"/>
            </a:xfrm>
            <a:prstGeom prst="fram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右箭头 10">
              <a:extLst>
                <a:ext uri="{FF2B5EF4-FFF2-40B4-BE49-F238E27FC236}">
                  <a16:creationId xmlns:a16="http://schemas.microsoft.com/office/drawing/2014/main" id="{96625BD6-8F9C-4B03-8967-171ED330D143}"/>
                </a:ext>
              </a:extLst>
            </p:cNvPr>
            <p:cNvSpPr/>
            <p:nvPr/>
          </p:nvSpPr>
          <p:spPr>
            <a:xfrm flipV="1">
              <a:off x="1679392" y="2982700"/>
              <a:ext cx="551872" cy="92769"/>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1746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896307" y="3857625"/>
            <a:ext cx="4272671" cy="873088"/>
          </a:xfrm>
          <a:prstGeom prst="rect">
            <a:avLst/>
          </a:prstGeom>
          <a:solidFill>
            <a:srgbClr val="ECBF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8" name="平行四边形 7"/>
          <p:cNvSpPr/>
          <p:nvPr/>
        </p:nvSpPr>
        <p:spPr>
          <a:xfrm>
            <a:off x="4896309" y="3444838"/>
            <a:ext cx="2640569" cy="412787"/>
          </a:xfrm>
          <a:prstGeom prst="parallelogram">
            <a:avLst>
              <a:gd name="adj" fmla="val 117803"/>
            </a:avLst>
          </a:prstGeom>
          <a:solidFill>
            <a:srgbClr val="3E8E8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9" name="平行四边形 8"/>
          <p:cNvSpPr/>
          <p:nvPr/>
        </p:nvSpPr>
        <p:spPr>
          <a:xfrm>
            <a:off x="6528412" y="4730713"/>
            <a:ext cx="2640569" cy="412787"/>
          </a:xfrm>
          <a:prstGeom prst="parallelogram">
            <a:avLst>
              <a:gd name="adj" fmla="val 117803"/>
            </a:avLst>
          </a:prstGeom>
          <a:solidFill>
            <a:srgbClr val="D899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 name="矩形 12"/>
          <p:cNvSpPr/>
          <p:nvPr/>
        </p:nvSpPr>
        <p:spPr>
          <a:xfrm>
            <a:off x="5704667" y="180594"/>
            <a:ext cx="2994104" cy="769441"/>
          </a:xfrm>
          <a:prstGeom prst="rect">
            <a:avLst/>
          </a:prstGeom>
        </p:spPr>
        <p:txBody>
          <a:bodyPr wrap="none">
            <a:spAutoFit/>
          </a:bodyPr>
          <a:lstStyle/>
          <a:p>
            <a:pPr lvl="0" algn="r"/>
            <a:r>
              <a:rPr lang="en-US" altLang="zh-CN" sz="4400" b="1" dirty="0">
                <a:solidFill>
                  <a:schemeClr val="bg1"/>
                </a:solidFill>
              </a:rPr>
              <a:t>CONTENTS</a:t>
            </a:r>
          </a:p>
        </p:txBody>
      </p:sp>
      <p:sp>
        <p:nvSpPr>
          <p:cNvPr id="2" name="矩形 1"/>
          <p:cNvSpPr/>
          <p:nvPr/>
        </p:nvSpPr>
        <p:spPr>
          <a:xfrm>
            <a:off x="3" y="1"/>
            <a:ext cx="4272671" cy="873088"/>
          </a:xfrm>
          <a:prstGeom prst="rect">
            <a:avLst/>
          </a:prstGeom>
          <a:solidFill>
            <a:srgbClr val="6BAF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 name="矩形 2"/>
          <p:cNvSpPr/>
          <p:nvPr/>
        </p:nvSpPr>
        <p:spPr>
          <a:xfrm>
            <a:off x="1632105" y="1285876"/>
            <a:ext cx="4541279" cy="868560"/>
          </a:xfrm>
          <a:prstGeom prst="rect">
            <a:avLst/>
          </a:prstGeom>
          <a:solidFill>
            <a:srgbClr val="EE4B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4" name="矩形 3"/>
          <p:cNvSpPr/>
          <p:nvPr/>
        </p:nvSpPr>
        <p:spPr>
          <a:xfrm>
            <a:off x="3264207" y="2571751"/>
            <a:ext cx="4272671" cy="873088"/>
          </a:xfrm>
          <a:prstGeom prst="rect">
            <a:avLst/>
          </a:prstGeom>
          <a:solidFill>
            <a:srgbClr val="67B2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6" name="平行四边形 5"/>
          <p:cNvSpPr/>
          <p:nvPr/>
        </p:nvSpPr>
        <p:spPr>
          <a:xfrm>
            <a:off x="1632103" y="873090"/>
            <a:ext cx="2640569" cy="412787"/>
          </a:xfrm>
          <a:prstGeom prst="parallelogram">
            <a:avLst>
              <a:gd name="adj" fmla="val 117803"/>
            </a:avLst>
          </a:prstGeom>
          <a:solidFill>
            <a:srgbClr val="2686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7" name="平行四边形 6"/>
          <p:cNvSpPr/>
          <p:nvPr/>
        </p:nvSpPr>
        <p:spPr>
          <a:xfrm>
            <a:off x="3264204" y="2161935"/>
            <a:ext cx="2909180" cy="412787"/>
          </a:xfrm>
          <a:prstGeom prst="parallelogram">
            <a:avLst>
              <a:gd name="adj" fmla="val 117803"/>
            </a:avLst>
          </a:prstGeom>
          <a:solidFill>
            <a:srgbClr val="D903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17" name="组 16"/>
          <p:cNvGrpSpPr/>
          <p:nvPr/>
        </p:nvGrpSpPr>
        <p:grpSpPr>
          <a:xfrm>
            <a:off x="107344" y="-10554"/>
            <a:ext cx="3955377" cy="1015663"/>
            <a:chOff x="107341" y="-11728"/>
            <a:chExt cx="3955377" cy="1128514"/>
          </a:xfrm>
        </p:grpSpPr>
        <p:sp>
          <p:nvSpPr>
            <p:cNvPr id="14" name="矩形 13"/>
            <p:cNvSpPr/>
            <p:nvPr/>
          </p:nvSpPr>
          <p:spPr>
            <a:xfrm>
              <a:off x="107341" y="-11728"/>
              <a:ext cx="611090" cy="1128514"/>
            </a:xfrm>
            <a:prstGeom prst="rect">
              <a:avLst/>
            </a:prstGeom>
          </p:spPr>
          <p:txBody>
            <a:bodyPr wrap="none">
              <a:spAutoFit/>
            </a:bodyPr>
            <a:lstStyle/>
            <a:p>
              <a:pPr lvl="0"/>
              <a:r>
                <a:rPr lang="en-US" altLang="zh-CN" sz="6000" dirty="0">
                  <a:solidFill>
                    <a:schemeClr val="bg1"/>
                  </a:solidFill>
                </a:rPr>
                <a:t>1</a:t>
              </a:r>
            </a:p>
          </p:txBody>
        </p:sp>
        <p:sp>
          <p:nvSpPr>
            <p:cNvPr id="16" name="文本框 8"/>
            <p:cNvSpPr txBox="1"/>
            <p:nvPr/>
          </p:nvSpPr>
          <p:spPr>
            <a:xfrm>
              <a:off x="729632" y="153902"/>
              <a:ext cx="3333086" cy="51296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solidFill>
                    <a:srgbClr val="FFFFFF"/>
                  </a:solidFill>
                  <a:latin typeface="Century Gothic"/>
                  <a:ea typeface="微软雅黑"/>
                </a:rPr>
                <a:t>CIDP</a:t>
              </a:r>
              <a:r>
                <a:rPr lang="zh-CN" altLang="en-US" sz="2400" dirty="0">
                  <a:solidFill>
                    <a:srgbClr val="FFFFFF"/>
                  </a:solidFill>
                  <a:latin typeface="Century Gothic"/>
                  <a:ea typeface="微软雅黑"/>
                </a:rPr>
                <a:t>简介</a:t>
              </a:r>
            </a:p>
          </p:txBody>
        </p:sp>
      </p:grpSp>
      <p:grpSp>
        <p:nvGrpSpPr>
          <p:cNvPr id="18" name="组 17"/>
          <p:cNvGrpSpPr/>
          <p:nvPr/>
        </p:nvGrpSpPr>
        <p:grpSpPr>
          <a:xfrm>
            <a:off x="1732975" y="1247839"/>
            <a:ext cx="4554117" cy="1015663"/>
            <a:chOff x="107341" y="-11728"/>
            <a:chExt cx="4554117" cy="1128514"/>
          </a:xfrm>
        </p:grpSpPr>
        <p:sp>
          <p:nvSpPr>
            <p:cNvPr id="19" name="矩形 18"/>
            <p:cNvSpPr/>
            <p:nvPr/>
          </p:nvSpPr>
          <p:spPr>
            <a:xfrm>
              <a:off x="107341" y="-11728"/>
              <a:ext cx="611090" cy="1128514"/>
            </a:xfrm>
            <a:prstGeom prst="rect">
              <a:avLst/>
            </a:prstGeom>
          </p:spPr>
          <p:txBody>
            <a:bodyPr wrap="none">
              <a:spAutoFit/>
            </a:bodyPr>
            <a:lstStyle/>
            <a:p>
              <a:pPr lvl="0"/>
              <a:r>
                <a:rPr lang="en-US" altLang="zh-CN" sz="6000" dirty="0">
                  <a:solidFill>
                    <a:schemeClr val="bg1"/>
                  </a:solidFill>
                </a:rPr>
                <a:t>2</a:t>
              </a:r>
            </a:p>
          </p:txBody>
        </p:sp>
        <p:sp>
          <p:nvSpPr>
            <p:cNvPr id="21" name="文本框 8"/>
            <p:cNvSpPr txBox="1"/>
            <p:nvPr/>
          </p:nvSpPr>
          <p:spPr>
            <a:xfrm>
              <a:off x="729631" y="153902"/>
              <a:ext cx="3931827" cy="51296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rgbClr val="FFFFFF"/>
                  </a:solidFill>
                </a:rPr>
                <a:t>内容资源</a:t>
              </a:r>
              <a:endParaRPr lang="zh-CN" altLang="en-US" sz="2400" dirty="0">
                <a:solidFill>
                  <a:srgbClr val="FFFFFF"/>
                </a:solidFill>
                <a:latin typeface="Century Gothic"/>
                <a:ea typeface="微软雅黑"/>
              </a:endParaRPr>
            </a:p>
          </p:txBody>
        </p:sp>
      </p:grpSp>
      <p:grpSp>
        <p:nvGrpSpPr>
          <p:cNvPr id="22" name="组 21"/>
          <p:cNvGrpSpPr/>
          <p:nvPr/>
        </p:nvGrpSpPr>
        <p:grpSpPr>
          <a:xfrm>
            <a:off x="3350233" y="2538372"/>
            <a:ext cx="3955377" cy="1015663"/>
            <a:chOff x="107341" y="-11728"/>
            <a:chExt cx="3955377" cy="1128514"/>
          </a:xfrm>
        </p:grpSpPr>
        <p:sp>
          <p:nvSpPr>
            <p:cNvPr id="23" name="矩形 22"/>
            <p:cNvSpPr/>
            <p:nvPr/>
          </p:nvSpPr>
          <p:spPr>
            <a:xfrm>
              <a:off x="107341" y="-11728"/>
              <a:ext cx="611090" cy="1128514"/>
            </a:xfrm>
            <a:prstGeom prst="rect">
              <a:avLst/>
            </a:prstGeom>
          </p:spPr>
          <p:txBody>
            <a:bodyPr wrap="none">
              <a:spAutoFit/>
            </a:bodyPr>
            <a:lstStyle/>
            <a:p>
              <a:pPr lvl="0"/>
              <a:r>
                <a:rPr lang="en-US" altLang="zh-CN" sz="6000" dirty="0">
                  <a:solidFill>
                    <a:schemeClr val="bg1"/>
                  </a:solidFill>
                </a:rPr>
                <a:t>3</a:t>
              </a:r>
            </a:p>
          </p:txBody>
        </p:sp>
        <p:sp>
          <p:nvSpPr>
            <p:cNvPr id="25" name="文本框 8"/>
            <p:cNvSpPr txBox="1"/>
            <p:nvPr/>
          </p:nvSpPr>
          <p:spPr>
            <a:xfrm>
              <a:off x="729632" y="153902"/>
              <a:ext cx="3333086" cy="51296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rgbClr val="FFFFFF"/>
                  </a:solidFill>
                  <a:latin typeface="Century Gothic"/>
                  <a:ea typeface="微软雅黑"/>
                </a:rPr>
                <a:t>访问方式</a:t>
              </a:r>
            </a:p>
          </p:txBody>
        </p:sp>
      </p:grpSp>
      <p:grpSp>
        <p:nvGrpSpPr>
          <p:cNvPr id="26" name="组 25"/>
          <p:cNvGrpSpPr/>
          <p:nvPr/>
        </p:nvGrpSpPr>
        <p:grpSpPr>
          <a:xfrm>
            <a:off x="5023846" y="3841512"/>
            <a:ext cx="3955377" cy="1015663"/>
            <a:chOff x="107341" y="-11728"/>
            <a:chExt cx="3955377" cy="1128514"/>
          </a:xfrm>
        </p:grpSpPr>
        <p:sp>
          <p:nvSpPr>
            <p:cNvPr id="27" name="矩形 26"/>
            <p:cNvSpPr/>
            <p:nvPr/>
          </p:nvSpPr>
          <p:spPr>
            <a:xfrm>
              <a:off x="107341" y="-11728"/>
              <a:ext cx="611090" cy="1128514"/>
            </a:xfrm>
            <a:prstGeom prst="rect">
              <a:avLst/>
            </a:prstGeom>
          </p:spPr>
          <p:txBody>
            <a:bodyPr wrap="none">
              <a:spAutoFit/>
            </a:bodyPr>
            <a:lstStyle/>
            <a:p>
              <a:pPr lvl="0"/>
              <a:r>
                <a:rPr lang="en-US" altLang="zh-CN" sz="6000" dirty="0">
                  <a:solidFill>
                    <a:schemeClr val="bg1"/>
                  </a:solidFill>
                </a:rPr>
                <a:t>4</a:t>
              </a:r>
            </a:p>
          </p:txBody>
        </p:sp>
        <p:sp>
          <p:nvSpPr>
            <p:cNvPr id="29" name="文本框 8"/>
            <p:cNvSpPr txBox="1"/>
            <p:nvPr/>
          </p:nvSpPr>
          <p:spPr>
            <a:xfrm>
              <a:off x="729632" y="153902"/>
              <a:ext cx="3333086" cy="51296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rgbClr val="FFFFFF"/>
                  </a:solidFill>
                  <a:latin typeface="Century Gothic"/>
                  <a:ea typeface="微软雅黑"/>
                </a:rPr>
                <a:t>特别提示</a:t>
              </a:r>
            </a:p>
          </p:txBody>
        </p:sp>
      </p:grpSp>
    </p:spTree>
    <p:extLst>
      <p:ext uri="{BB962C8B-B14F-4D97-AF65-F5344CB8AC3E}">
        <p14:creationId xmlns:p14="http://schemas.microsoft.com/office/powerpoint/2010/main" val="73971191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grpSp>
        <p:nvGrpSpPr>
          <p:cNvPr id="26" name="组 25"/>
          <p:cNvGrpSpPr/>
          <p:nvPr/>
        </p:nvGrpSpPr>
        <p:grpSpPr>
          <a:xfrm>
            <a:off x="-214015" y="162297"/>
            <a:ext cx="3308910" cy="572491"/>
            <a:chOff x="-214015" y="180328"/>
            <a:chExt cx="2235223" cy="636101"/>
          </a:xfrm>
        </p:grpSpPr>
        <p:sp>
          <p:nvSpPr>
            <p:cNvPr id="27" name="矩形 26"/>
            <p:cNvSpPr/>
            <p:nvPr/>
          </p:nvSpPr>
          <p:spPr>
            <a:xfrm>
              <a:off x="1" y="180328"/>
              <a:ext cx="583182" cy="636101"/>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8" name="文本框 27"/>
            <p:cNvSpPr txBox="1"/>
            <p:nvPr/>
          </p:nvSpPr>
          <p:spPr>
            <a:xfrm>
              <a:off x="-214015" y="282381"/>
              <a:ext cx="797198" cy="471924"/>
            </a:xfrm>
            <a:prstGeom prst="rect">
              <a:avLst/>
            </a:prstGeom>
            <a:noFill/>
          </p:spPr>
          <p:txBody>
            <a:bodyPr wrap="none" rtlCol="0">
              <a:spAutoFit/>
            </a:bodyPr>
            <a:lstStyle/>
            <a:p>
              <a:pPr>
                <a:lnSpc>
                  <a:spcPct val="90000"/>
                </a:lnSpc>
              </a:pPr>
              <a:r>
                <a:rPr kumimoji="1" lang="zh-CN" altLang="en-US" sz="2400" b="1" dirty="0">
                  <a:solidFill>
                    <a:schemeClr val="bg1"/>
                  </a:solidFill>
                </a:rPr>
                <a:t>    </a:t>
              </a:r>
              <a:r>
                <a:rPr kumimoji="1" lang="en-US" altLang="zh-CN" sz="2400" b="1" dirty="0">
                  <a:solidFill>
                    <a:schemeClr val="bg1"/>
                  </a:solidFill>
                </a:rPr>
                <a:t>02-5</a:t>
              </a:r>
              <a:endParaRPr kumimoji="1" lang="zh-CN" altLang="en-US" sz="2400" b="1" dirty="0">
                <a:solidFill>
                  <a:schemeClr val="bg1"/>
                </a:solidFill>
              </a:endParaRPr>
            </a:p>
          </p:txBody>
        </p:sp>
        <p:sp>
          <p:nvSpPr>
            <p:cNvPr id="29" name="文本框 28"/>
            <p:cNvSpPr txBox="1"/>
            <p:nvPr/>
          </p:nvSpPr>
          <p:spPr>
            <a:xfrm>
              <a:off x="605436" y="313644"/>
              <a:ext cx="1415772" cy="471924"/>
            </a:xfrm>
            <a:prstGeom prst="rect">
              <a:avLst/>
            </a:prstGeom>
            <a:noFill/>
          </p:spPr>
          <p:txBody>
            <a:bodyPr wrap="none" rtlCol="0">
              <a:spAutoFit/>
            </a:bodyPr>
            <a:lstStyle/>
            <a:p>
              <a:pPr>
                <a:lnSpc>
                  <a:spcPct val="90000"/>
                </a:lnSpc>
              </a:pPr>
              <a:r>
                <a:rPr kumimoji="1" lang="zh-CN" altLang="en-US" sz="2400" b="1" dirty="0">
                  <a:solidFill>
                    <a:srgbClr val="51597B"/>
                  </a:solidFill>
                </a:rPr>
                <a:t>设计计算</a:t>
              </a:r>
            </a:p>
          </p:txBody>
        </p:sp>
      </p:gr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440" y="1014835"/>
            <a:ext cx="7751098" cy="1862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淘宝店chenying0907出品 13">
            <a:extLst>
              <a:ext uri="{FF2B5EF4-FFF2-40B4-BE49-F238E27FC236}">
                <a16:creationId xmlns:a16="http://schemas.microsoft.com/office/drawing/2014/main" id="{9685F434-97CE-470C-A7AC-CFA2B69CDD8B}"/>
              </a:ext>
            </a:extLst>
          </p:cNvPr>
          <p:cNvSpPr txBox="1"/>
          <p:nvPr/>
        </p:nvSpPr>
        <p:spPr>
          <a:xfrm>
            <a:off x="6110719" y="162297"/>
            <a:ext cx="2343167" cy="394449"/>
          </a:xfrm>
          <a:prstGeom prst="rect">
            <a:avLst/>
          </a:prstGeom>
          <a:noFill/>
        </p:spPr>
        <p:txBody>
          <a:bodyPr wrap="square" lIns="68562" tIns="34281" rIns="68562" bIns="34281" rtlCol="0">
            <a:spAutoFit/>
          </a:bodyPr>
          <a:lstStyle/>
          <a:p>
            <a:pPr lvl="0">
              <a:lnSpc>
                <a:spcPct val="150000"/>
              </a:lnSpc>
            </a:pPr>
            <a:r>
              <a:rPr lang="zh-CN" altLang="en-US" sz="1600" dirty="0">
                <a:solidFill>
                  <a:srgbClr val="FFC000"/>
                </a:solidFill>
              </a:rPr>
              <a:t>程序库</a:t>
            </a:r>
            <a:r>
              <a:rPr lang="en-US" altLang="zh-CN" sz="1600" dirty="0">
                <a:solidFill>
                  <a:srgbClr val="FFC000"/>
                </a:solidFill>
              </a:rPr>
              <a:t>+</a:t>
            </a:r>
            <a:r>
              <a:rPr lang="zh-CN" altLang="en-US" sz="1600" dirty="0">
                <a:solidFill>
                  <a:srgbClr val="FFC000"/>
                </a:solidFill>
              </a:rPr>
              <a:t>数据库</a:t>
            </a:r>
            <a:r>
              <a:rPr lang="en-US" altLang="zh-CN" sz="1600" dirty="0">
                <a:solidFill>
                  <a:srgbClr val="FFC000"/>
                </a:solidFill>
              </a:rPr>
              <a:t>+</a:t>
            </a:r>
            <a:r>
              <a:rPr lang="zh-CN" altLang="en-US" sz="1600" dirty="0">
                <a:solidFill>
                  <a:srgbClr val="FFC000"/>
                </a:solidFill>
              </a:rPr>
              <a:t>资料库</a:t>
            </a:r>
          </a:p>
        </p:txBody>
      </p:sp>
      <p:grpSp>
        <p:nvGrpSpPr>
          <p:cNvPr id="5" name="组合 4"/>
          <p:cNvGrpSpPr/>
          <p:nvPr/>
        </p:nvGrpSpPr>
        <p:grpSpPr>
          <a:xfrm>
            <a:off x="541177" y="3197013"/>
            <a:ext cx="7837361" cy="1454226"/>
            <a:chOff x="541177" y="3197013"/>
            <a:chExt cx="7837361" cy="1454226"/>
          </a:xfrm>
        </p:grpSpPr>
        <p:sp>
          <p:nvSpPr>
            <p:cNvPr id="12" name="淘宝店chenying0907出品 13">
              <a:extLst>
                <a:ext uri="{FF2B5EF4-FFF2-40B4-BE49-F238E27FC236}">
                  <a16:creationId xmlns:a16="http://schemas.microsoft.com/office/drawing/2014/main" id="{9685F434-97CE-470C-A7AC-CFA2B69CDD8B}"/>
                </a:ext>
              </a:extLst>
            </p:cNvPr>
            <p:cNvSpPr txBox="1"/>
            <p:nvPr/>
          </p:nvSpPr>
          <p:spPr>
            <a:xfrm>
              <a:off x="4078441" y="3197013"/>
              <a:ext cx="4300097" cy="1454226"/>
            </a:xfrm>
            <a:prstGeom prst="rect">
              <a:avLst/>
            </a:prstGeom>
            <a:noFill/>
          </p:spPr>
          <p:txBody>
            <a:bodyPr wrap="square" lIns="68562" tIns="34281" rIns="68562" bIns="34281" rtlCol="0">
              <a:spAutoFit/>
            </a:bodyPr>
            <a:lstStyle/>
            <a:p>
              <a:pPr marL="171450" lvl="0" indent="-171450">
                <a:lnSpc>
                  <a:spcPct val="150000"/>
                </a:lnSpc>
                <a:buFont typeface="Wingdings" pitchFamily="2" charset="2"/>
                <a:buChar char="Ø"/>
              </a:pPr>
              <a:r>
                <a:rPr lang="zh-CN" altLang="zh-CN" sz="1200" dirty="0">
                  <a:solidFill>
                    <a:srgbClr val="51597B"/>
                  </a:solidFill>
                </a:rPr>
                <a:t>满足制造业信息化过程中对专业技术的</a:t>
              </a:r>
              <a:r>
                <a:rPr lang="zh-CN" altLang="zh-CN" sz="1200" b="1" dirty="0">
                  <a:solidFill>
                    <a:srgbClr val="51597B"/>
                  </a:solidFill>
                </a:rPr>
                <a:t>高水准</a:t>
              </a:r>
              <a:r>
                <a:rPr lang="zh-CN" altLang="zh-CN" sz="1200" dirty="0">
                  <a:solidFill>
                    <a:srgbClr val="51597B"/>
                  </a:solidFill>
                </a:rPr>
                <a:t>要求</a:t>
              </a:r>
              <a:r>
                <a:rPr lang="zh-CN" altLang="en-US" sz="1200" dirty="0">
                  <a:solidFill>
                    <a:srgbClr val="51597B"/>
                  </a:solidFill>
                </a:rPr>
                <a:t>；</a:t>
              </a:r>
              <a:endParaRPr lang="en-US" altLang="zh-CN" sz="1200" dirty="0">
                <a:solidFill>
                  <a:srgbClr val="51597B"/>
                </a:solidFill>
              </a:endParaRPr>
            </a:p>
            <a:p>
              <a:pPr marL="171450" lvl="0" indent="-171450">
                <a:lnSpc>
                  <a:spcPct val="150000"/>
                </a:lnSpc>
                <a:buFont typeface="Wingdings" pitchFamily="2" charset="2"/>
                <a:buChar char="Ø"/>
              </a:pPr>
              <a:r>
                <a:rPr lang="zh-CN" altLang="en-US" sz="1200" dirty="0">
                  <a:solidFill>
                    <a:srgbClr val="51597B"/>
                  </a:solidFill>
                </a:rPr>
                <a:t>提供大量设计过程中涉及的数据资料，实现</a:t>
              </a:r>
              <a:r>
                <a:rPr lang="zh-CN" altLang="en-US" sz="1200" b="1" dirty="0">
                  <a:solidFill>
                    <a:srgbClr val="51597B"/>
                  </a:solidFill>
                </a:rPr>
                <a:t>边设计边查询</a:t>
              </a:r>
              <a:r>
                <a:rPr lang="zh-CN" altLang="en-US" sz="1200" dirty="0">
                  <a:solidFill>
                    <a:srgbClr val="51597B"/>
                  </a:solidFill>
                </a:rPr>
                <a:t>；</a:t>
              </a:r>
              <a:endParaRPr lang="en-US" altLang="zh-CN" sz="1200" dirty="0">
                <a:solidFill>
                  <a:srgbClr val="51597B"/>
                </a:solidFill>
              </a:endParaRPr>
            </a:p>
            <a:p>
              <a:pPr marL="171450" indent="-171450">
                <a:lnSpc>
                  <a:spcPct val="150000"/>
                </a:lnSpc>
                <a:buFont typeface="Wingdings" pitchFamily="2" charset="2"/>
                <a:buChar char="Ø"/>
              </a:pPr>
              <a:r>
                <a:rPr lang="zh-CN" altLang="en-US" sz="1200" dirty="0">
                  <a:solidFill>
                    <a:srgbClr val="51597B"/>
                  </a:solidFill>
                </a:rPr>
                <a:t>设计流程清晰、计算步骤详细完整，能做到</a:t>
              </a:r>
              <a:r>
                <a:rPr lang="zh-CN" altLang="en-US" sz="1200" b="1" dirty="0">
                  <a:solidFill>
                    <a:srgbClr val="51597B"/>
                  </a:solidFill>
                </a:rPr>
                <a:t>准确无误</a:t>
              </a:r>
              <a:r>
                <a:rPr lang="zh-CN" altLang="en-US" sz="1200" dirty="0">
                  <a:solidFill>
                    <a:srgbClr val="51597B"/>
                  </a:solidFill>
                </a:rPr>
                <a:t>；</a:t>
              </a:r>
              <a:endParaRPr lang="en-US" altLang="zh-CN" sz="1200" dirty="0">
                <a:solidFill>
                  <a:srgbClr val="51597B"/>
                </a:solidFill>
              </a:endParaRPr>
            </a:p>
            <a:p>
              <a:pPr marL="171450" lvl="0" indent="-171450">
                <a:lnSpc>
                  <a:spcPct val="150000"/>
                </a:lnSpc>
                <a:buFont typeface="Wingdings" pitchFamily="2" charset="2"/>
                <a:buChar char="Ø"/>
              </a:pPr>
              <a:r>
                <a:rPr lang="zh-CN" altLang="en-US" sz="1200" dirty="0">
                  <a:solidFill>
                    <a:srgbClr val="51597B"/>
                  </a:solidFill>
                </a:rPr>
                <a:t>可以大大缩短工程设计中的基础计算耗时，</a:t>
              </a:r>
              <a:r>
                <a:rPr lang="zh-CN" altLang="en-US" sz="1200" b="1" dirty="0">
                  <a:solidFill>
                    <a:srgbClr val="51597B"/>
                  </a:solidFill>
                </a:rPr>
                <a:t>节省设计时间</a:t>
              </a:r>
              <a:r>
                <a:rPr lang="zh-CN" altLang="en-US" sz="1200" dirty="0">
                  <a:solidFill>
                    <a:srgbClr val="51597B"/>
                  </a:solidFill>
                </a:rPr>
                <a:t>；</a:t>
              </a:r>
              <a:endParaRPr lang="en-US" altLang="zh-CN" sz="1200" dirty="0">
                <a:solidFill>
                  <a:srgbClr val="51597B"/>
                </a:solidFill>
              </a:endParaRPr>
            </a:p>
            <a:p>
              <a:pPr marL="171450" lvl="0" indent="-171450">
                <a:lnSpc>
                  <a:spcPct val="150000"/>
                </a:lnSpc>
                <a:buFont typeface="Wingdings" pitchFamily="2" charset="2"/>
                <a:buChar char="Ø"/>
              </a:pPr>
              <a:r>
                <a:rPr lang="zh-CN" altLang="en-US" sz="1200" dirty="0">
                  <a:solidFill>
                    <a:srgbClr val="51597B"/>
                  </a:solidFill>
                </a:rPr>
                <a:t>设计结果可直接输出为图文报表。</a:t>
              </a:r>
            </a:p>
          </p:txBody>
        </p:sp>
        <p:sp>
          <p:nvSpPr>
            <p:cNvPr id="4" name="矩形 3"/>
            <p:cNvSpPr/>
            <p:nvPr/>
          </p:nvSpPr>
          <p:spPr>
            <a:xfrm>
              <a:off x="541177" y="3214023"/>
              <a:ext cx="3010619" cy="646331"/>
            </a:xfrm>
            <a:prstGeom prst="rect">
              <a:avLst/>
            </a:prstGeom>
          </p:spPr>
          <p:txBody>
            <a:bodyPr wrap="square">
              <a:spAutoFit/>
            </a:bodyPr>
            <a:lstStyle/>
            <a:p>
              <a:pPr marL="171450" indent="-171450">
                <a:lnSpc>
                  <a:spcPct val="150000"/>
                </a:lnSpc>
                <a:buFont typeface="Wingdings" pitchFamily="2" charset="2"/>
                <a:buChar char="l"/>
              </a:pPr>
              <a:r>
                <a:rPr lang="zh-CN" altLang="en-US" sz="1200" dirty="0">
                  <a:solidFill>
                    <a:srgbClr val="51597B"/>
                  </a:solidFill>
                </a:rPr>
                <a:t>下载版机械设计计算程序（</a:t>
              </a:r>
              <a:r>
                <a:rPr lang="en-US" altLang="zh-CN" sz="1200" dirty="0">
                  <a:solidFill>
                    <a:srgbClr val="51597B"/>
                  </a:solidFill>
                </a:rPr>
                <a:t>15</a:t>
              </a:r>
              <a:r>
                <a:rPr lang="zh-CN" altLang="en-US" sz="1200" dirty="0">
                  <a:solidFill>
                    <a:srgbClr val="51597B"/>
                  </a:solidFill>
                </a:rPr>
                <a:t>个）</a:t>
              </a:r>
              <a:endParaRPr lang="en-US" altLang="zh-CN" sz="1200" dirty="0">
                <a:solidFill>
                  <a:srgbClr val="51597B"/>
                </a:solidFill>
              </a:endParaRPr>
            </a:p>
            <a:p>
              <a:pPr marL="171450" indent="-171450">
                <a:lnSpc>
                  <a:spcPct val="150000"/>
                </a:lnSpc>
                <a:buFont typeface="Wingdings" pitchFamily="2" charset="2"/>
                <a:buChar char="l"/>
              </a:pPr>
              <a:r>
                <a:rPr lang="zh-CN" altLang="en-US" sz="1200" dirty="0">
                  <a:solidFill>
                    <a:srgbClr val="51597B"/>
                  </a:solidFill>
                </a:rPr>
                <a:t>在线版机械设计计算工具（</a:t>
              </a:r>
              <a:r>
                <a:rPr lang="en-US" altLang="zh-CN" sz="1200" dirty="0">
                  <a:solidFill>
                    <a:srgbClr val="51597B"/>
                  </a:solidFill>
                </a:rPr>
                <a:t>700+</a:t>
              </a:r>
              <a:r>
                <a:rPr lang="zh-CN" altLang="en-US" sz="1200" dirty="0">
                  <a:solidFill>
                    <a:srgbClr val="51597B"/>
                  </a:solidFill>
                </a:rPr>
                <a:t>）</a:t>
              </a:r>
              <a:endParaRPr lang="en-US" altLang="zh-CN" sz="1200" dirty="0">
                <a:solidFill>
                  <a:srgbClr val="51597B"/>
                </a:solidFill>
              </a:endParaRPr>
            </a:p>
          </p:txBody>
        </p:sp>
      </p:grpSp>
    </p:spTree>
    <p:extLst>
      <p:ext uri="{BB962C8B-B14F-4D97-AF65-F5344CB8AC3E}">
        <p14:creationId xmlns:p14="http://schemas.microsoft.com/office/powerpoint/2010/main" val="421764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878"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sp>
        <p:nvSpPr>
          <p:cNvPr id="15" name="淘宝店chenying0907出品 13">
            <a:extLst>
              <a:ext uri="{FF2B5EF4-FFF2-40B4-BE49-F238E27FC236}">
                <a16:creationId xmlns:a16="http://schemas.microsoft.com/office/drawing/2014/main" id="{9685F434-97CE-470C-A7AC-CFA2B69CDD8B}"/>
              </a:ext>
            </a:extLst>
          </p:cNvPr>
          <p:cNvSpPr txBox="1"/>
          <p:nvPr/>
        </p:nvSpPr>
        <p:spPr>
          <a:xfrm>
            <a:off x="261536" y="-4706"/>
            <a:ext cx="2343167" cy="438563"/>
          </a:xfrm>
          <a:prstGeom prst="rect">
            <a:avLst/>
          </a:prstGeom>
          <a:noFill/>
        </p:spPr>
        <p:txBody>
          <a:bodyPr wrap="square" lIns="68562" tIns="34281" rIns="68562" bIns="34281" rtlCol="0">
            <a:spAutoFit/>
          </a:bodyPr>
          <a:lstStyle/>
          <a:p>
            <a:pPr lvl="0">
              <a:lnSpc>
                <a:spcPct val="150000"/>
              </a:lnSpc>
            </a:pPr>
            <a:r>
              <a:rPr lang="zh-CN" altLang="en-US" sz="1600" dirty="0">
                <a:solidFill>
                  <a:srgbClr val="00B0F0"/>
                </a:solidFill>
              </a:rPr>
              <a:t>下载→安装→使用</a:t>
            </a:r>
          </a:p>
        </p:txBody>
      </p:sp>
      <p:sp>
        <p:nvSpPr>
          <p:cNvPr id="16" name="淘宝店chenying0907出品 13">
            <a:extLst>
              <a:ext uri="{FF2B5EF4-FFF2-40B4-BE49-F238E27FC236}">
                <a16:creationId xmlns:a16="http://schemas.microsoft.com/office/drawing/2014/main" id="{9685F434-97CE-470C-A7AC-CFA2B69CDD8B}"/>
              </a:ext>
            </a:extLst>
          </p:cNvPr>
          <p:cNvSpPr txBox="1"/>
          <p:nvPr/>
        </p:nvSpPr>
        <p:spPr>
          <a:xfrm>
            <a:off x="261536" y="425707"/>
            <a:ext cx="3467818" cy="623229"/>
          </a:xfrm>
          <a:prstGeom prst="rect">
            <a:avLst/>
          </a:prstGeom>
          <a:noFill/>
        </p:spPr>
        <p:txBody>
          <a:bodyPr wrap="square" lIns="68562" tIns="34281" rIns="68562" bIns="34281" rtlCol="0">
            <a:spAutoFit/>
          </a:bodyPr>
          <a:lstStyle/>
          <a:p>
            <a:pPr lvl="0">
              <a:lnSpc>
                <a:spcPct val="150000"/>
              </a:lnSpc>
            </a:pPr>
            <a:r>
              <a:rPr lang="zh-CN" altLang="en-US" sz="1200" dirty="0">
                <a:solidFill>
                  <a:srgbClr val="51597B"/>
                </a:solidFill>
              </a:rPr>
              <a:t>下载：压缩包（</a:t>
            </a:r>
            <a:r>
              <a:rPr lang="en-US" altLang="zh-CN" sz="1200" dirty="0">
                <a:solidFill>
                  <a:srgbClr val="51597B"/>
                </a:solidFill>
              </a:rPr>
              <a:t>BDE</a:t>
            </a:r>
            <a:r>
              <a:rPr lang="zh-CN" altLang="en-US" sz="1200" dirty="0">
                <a:solidFill>
                  <a:srgbClr val="51597B"/>
                </a:solidFill>
              </a:rPr>
              <a:t>安装程序</a:t>
            </a:r>
            <a:r>
              <a:rPr lang="en-US" altLang="zh-CN" sz="1200" dirty="0">
                <a:solidFill>
                  <a:srgbClr val="51597B"/>
                </a:solidFill>
              </a:rPr>
              <a:t>+</a:t>
            </a:r>
            <a:r>
              <a:rPr lang="zh-CN" altLang="en-US" sz="1200" dirty="0">
                <a:solidFill>
                  <a:srgbClr val="51597B"/>
                </a:solidFill>
              </a:rPr>
              <a:t>程序</a:t>
            </a:r>
            <a:r>
              <a:rPr lang="en-US" altLang="zh-CN" sz="1200" dirty="0">
                <a:solidFill>
                  <a:srgbClr val="51597B"/>
                </a:solidFill>
              </a:rPr>
              <a:t>+</a:t>
            </a:r>
            <a:r>
              <a:rPr lang="zh-CN" altLang="en-US" sz="1200" dirty="0">
                <a:solidFill>
                  <a:srgbClr val="51597B"/>
                </a:solidFill>
              </a:rPr>
              <a:t>说明）</a:t>
            </a:r>
            <a:endParaRPr lang="en-US" altLang="zh-CN" sz="1100" dirty="0">
              <a:solidFill>
                <a:srgbClr val="51597B"/>
              </a:solidFill>
            </a:endParaRPr>
          </a:p>
          <a:p>
            <a:pPr lvl="0">
              <a:lnSpc>
                <a:spcPct val="150000"/>
              </a:lnSpc>
            </a:pPr>
            <a:r>
              <a:rPr lang="zh-CN" altLang="en-US" sz="1200" dirty="0">
                <a:solidFill>
                  <a:srgbClr val="51597B"/>
                </a:solidFill>
              </a:rPr>
              <a:t>安装：先安装</a:t>
            </a:r>
            <a:r>
              <a:rPr lang="en-US" altLang="zh-CN" sz="1200" dirty="0">
                <a:solidFill>
                  <a:srgbClr val="51597B"/>
                </a:solidFill>
              </a:rPr>
              <a:t>BDE</a:t>
            </a:r>
            <a:r>
              <a:rPr lang="zh-CN" altLang="en-US" sz="1200" dirty="0">
                <a:solidFill>
                  <a:srgbClr val="51597B"/>
                </a:solidFill>
              </a:rPr>
              <a:t>程序，再安装设计计算程序。</a:t>
            </a: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71" y="1348853"/>
            <a:ext cx="7988301" cy="1924703"/>
          </a:xfrm>
          <a:prstGeom prst="rect">
            <a:avLst/>
          </a:prstGeom>
        </p:spPr>
      </p:pic>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t="6170"/>
          <a:stretch/>
        </p:blipFill>
        <p:spPr>
          <a:xfrm>
            <a:off x="7144852" y="3652346"/>
            <a:ext cx="1255436" cy="1304528"/>
          </a:xfrm>
          <a:prstGeom prst="rect">
            <a:avLst/>
          </a:prstGeom>
          <a:ln>
            <a:solidFill>
              <a:srgbClr val="92D050"/>
            </a:solidFill>
          </a:ln>
        </p:spPr>
      </p:pic>
      <p:sp>
        <p:nvSpPr>
          <p:cNvPr id="23" name="TextBox 5"/>
          <p:cNvSpPr txBox="1"/>
          <p:nvPr/>
        </p:nvSpPr>
        <p:spPr>
          <a:xfrm>
            <a:off x="2807903" y="3868848"/>
            <a:ext cx="3063710" cy="700000"/>
          </a:xfrm>
          <a:prstGeom prst="rect">
            <a:avLst/>
          </a:prstGeom>
          <a:noFill/>
        </p:spPr>
        <p:txBody>
          <a:bodyPr wrap="square" rtlCol="0">
            <a:spAutoFit/>
          </a:bodyPr>
          <a:lstStyle/>
          <a:p>
            <a:pPr>
              <a:lnSpc>
                <a:spcPct val="150000"/>
              </a:lnSpc>
            </a:pPr>
            <a:r>
              <a:rPr lang="zh-CN" altLang="en-US" sz="1400" b="1" dirty="0">
                <a:solidFill>
                  <a:srgbClr val="51597B"/>
                </a:solidFill>
              </a:rPr>
              <a:t>提示：</a:t>
            </a:r>
            <a:r>
              <a:rPr lang="en-US" altLang="zh-CN" sz="1400" dirty="0">
                <a:solidFill>
                  <a:srgbClr val="51597B"/>
                </a:solidFill>
              </a:rPr>
              <a:t>BDE</a:t>
            </a:r>
            <a:r>
              <a:rPr lang="zh-CN" altLang="en-US" sz="1400" dirty="0">
                <a:solidFill>
                  <a:srgbClr val="51597B"/>
                </a:solidFill>
              </a:rPr>
              <a:t>数据库引擎只需在第一次安装设计计算程序前安装一次即可。</a:t>
            </a:r>
          </a:p>
        </p:txBody>
      </p:sp>
      <p:sp>
        <p:nvSpPr>
          <p:cNvPr id="11" name="下箭头 10"/>
          <p:cNvSpPr/>
          <p:nvPr/>
        </p:nvSpPr>
        <p:spPr>
          <a:xfrm>
            <a:off x="7638458" y="3234974"/>
            <a:ext cx="268224" cy="291777"/>
          </a:xfrm>
          <a:prstGeom prst="downArrow">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328733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878"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35372"/>
            <a:ext cx="5647311" cy="3413315"/>
          </a:xfrm>
          <a:prstGeom prst="rect">
            <a:avLst/>
          </a:prstGeom>
        </p:spPr>
      </p:pic>
      <p:grpSp>
        <p:nvGrpSpPr>
          <p:cNvPr id="9" name="组合 8">
            <a:extLst>
              <a:ext uri="{FF2B5EF4-FFF2-40B4-BE49-F238E27FC236}">
                <a16:creationId xmlns:a16="http://schemas.microsoft.com/office/drawing/2014/main" id="{67BBF7D2-190B-0B7F-8E0C-57ADA46DF7CA}"/>
              </a:ext>
            </a:extLst>
          </p:cNvPr>
          <p:cNvGrpSpPr/>
          <p:nvPr/>
        </p:nvGrpSpPr>
        <p:grpSpPr>
          <a:xfrm>
            <a:off x="1029417" y="52403"/>
            <a:ext cx="7989147" cy="4935521"/>
            <a:chOff x="1029417" y="52403"/>
            <a:chExt cx="7989147" cy="4935521"/>
          </a:xfrm>
        </p:grpSpPr>
        <p:grpSp>
          <p:nvGrpSpPr>
            <p:cNvPr id="11" name="组合 10"/>
            <p:cNvGrpSpPr/>
            <p:nvPr/>
          </p:nvGrpSpPr>
          <p:grpSpPr>
            <a:xfrm>
              <a:off x="1029417" y="878907"/>
              <a:ext cx="7989147" cy="4109017"/>
              <a:chOff x="1090377" y="878907"/>
              <a:chExt cx="7989147" cy="4109017"/>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8712" y="878907"/>
                <a:ext cx="6790812" cy="4109017"/>
              </a:xfrm>
              <a:prstGeom prst="rect">
                <a:avLst/>
              </a:prstGeom>
            </p:spPr>
          </p:pic>
          <p:grpSp>
            <p:nvGrpSpPr>
              <p:cNvPr id="8" name="组合 7"/>
              <p:cNvGrpSpPr/>
              <p:nvPr/>
            </p:nvGrpSpPr>
            <p:grpSpPr>
              <a:xfrm>
                <a:off x="1090377" y="1658032"/>
                <a:ext cx="2612202" cy="2983280"/>
                <a:chOff x="1090377" y="1658032"/>
                <a:chExt cx="2612202" cy="2983280"/>
              </a:xfrm>
            </p:grpSpPr>
            <p:sp>
              <p:nvSpPr>
                <p:cNvPr id="17" name="淘宝店chenying0907出品 13">
                  <a:extLst>
                    <a:ext uri="{FF2B5EF4-FFF2-40B4-BE49-F238E27FC236}">
                      <a16:creationId xmlns:a16="http://schemas.microsoft.com/office/drawing/2014/main" id="{9685F434-97CE-470C-A7AC-CFA2B69CDD8B}"/>
                    </a:ext>
                  </a:extLst>
                </p:cNvPr>
                <p:cNvSpPr txBox="1"/>
                <p:nvPr/>
              </p:nvSpPr>
              <p:spPr>
                <a:xfrm>
                  <a:off x="1090377" y="4356637"/>
                  <a:ext cx="1160451" cy="284675"/>
                </a:xfrm>
                <a:prstGeom prst="rect">
                  <a:avLst/>
                </a:prstGeom>
                <a:noFill/>
              </p:spPr>
              <p:txBody>
                <a:bodyPr wrap="square" lIns="68562" tIns="34281" rIns="68562" bIns="34281" rtlCol="0">
                  <a:spAutoFit/>
                </a:bodyPr>
                <a:lstStyle/>
                <a:p>
                  <a:pPr algn="ctr"/>
                  <a:r>
                    <a:rPr lang="zh-CN" altLang="en-US" sz="1400" dirty="0">
                      <a:solidFill>
                        <a:srgbClr val="51597B"/>
                      </a:solidFill>
                    </a:rPr>
                    <a:t>设计操作树</a:t>
                  </a:r>
                </a:p>
              </p:txBody>
            </p:sp>
            <p:grpSp>
              <p:nvGrpSpPr>
                <p:cNvPr id="19" name="组合 18"/>
                <p:cNvGrpSpPr/>
                <p:nvPr/>
              </p:nvGrpSpPr>
              <p:grpSpPr>
                <a:xfrm>
                  <a:off x="2164193" y="1658032"/>
                  <a:ext cx="1538386" cy="2906353"/>
                  <a:chOff x="289013" y="1348967"/>
                  <a:chExt cx="1820206" cy="3250130"/>
                </a:xfrm>
              </p:grpSpPr>
              <p:sp>
                <p:nvSpPr>
                  <p:cNvPr id="21" name="左箭头 20"/>
                  <p:cNvSpPr/>
                  <p:nvPr/>
                </p:nvSpPr>
                <p:spPr>
                  <a:xfrm>
                    <a:off x="289013" y="4443822"/>
                    <a:ext cx="327837" cy="155275"/>
                  </a:xfrm>
                  <a:prstGeom prst="leftArrow">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0" name="矩形 19"/>
                  <p:cNvSpPr/>
                  <p:nvPr/>
                </p:nvSpPr>
                <p:spPr>
                  <a:xfrm>
                    <a:off x="616849" y="1348967"/>
                    <a:ext cx="1492370" cy="3250129"/>
                  </a:xfrm>
                  <a:prstGeom prst="rect">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sp>
          <p:nvSpPr>
            <p:cNvPr id="4" name="矩形 3">
              <a:extLst>
                <a:ext uri="{FF2B5EF4-FFF2-40B4-BE49-F238E27FC236}">
                  <a16:creationId xmlns:a16="http://schemas.microsoft.com/office/drawing/2014/main" id="{AB5DAE04-BA1C-01B8-1475-7B3C6B7BED1F}"/>
                </a:ext>
              </a:extLst>
            </p:cNvPr>
            <p:cNvSpPr/>
            <p:nvPr/>
          </p:nvSpPr>
          <p:spPr>
            <a:xfrm>
              <a:off x="5869899" y="52403"/>
              <a:ext cx="2926079" cy="738664"/>
            </a:xfrm>
            <a:prstGeom prst="rect">
              <a:avLst/>
            </a:prstGeom>
          </p:spPr>
          <p:txBody>
            <a:bodyPr wrap="square">
              <a:spAutoFit/>
            </a:bodyPr>
            <a:lstStyle/>
            <a:p>
              <a:pPr lvl="0" algn="just"/>
              <a:r>
                <a:rPr lang="zh-CN" altLang="en-US" sz="1400" dirty="0">
                  <a:solidFill>
                    <a:srgbClr val="51597B"/>
                  </a:solidFill>
                </a:rPr>
                <a:t>在设计流程提示下，逐步进行设计参数设置、绘图、校核等操作，即可完成设计。</a:t>
              </a:r>
            </a:p>
          </p:txBody>
        </p:sp>
      </p:grpSp>
    </p:spTree>
    <p:extLst>
      <p:ext uri="{BB962C8B-B14F-4D97-AF65-F5344CB8AC3E}">
        <p14:creationId xmlns:p14="http://schemas.microsoft.com/office/powerpoint/2010/main" val="83941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878"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16" y="0"/>
            <a:ext cx="5291325" cy="4220367"/>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0675" y="736782"/>
            <a:ext cx="4738678" cy="4234481"/>
          </a:xfrm>
          <a:prstGeom prst="rect">
            <a:avLst/>
          </a:prstGeom>
        </p:spPr>
      </p:pic>
      <p:grpSp>
        <p:nvGrpSpPr>
          <p:cNvPr id="11" name="组合 10"/>
          <p:cNvGrpSpPr/>
          <p:nvPr/>
        </p:nvGrpSpPr>
        <p:grpSpPr>
          <a:xfrm>
            <a:off x="353568" y="3732896"/>
            <a:ext cx="5981180" cy="1224902"/>
            <a:chOff x="353568" y="3732896"/>
            <a:chExt cx="5981180" cy="1224902"/>
          </a:xfrm>
        </p:grpSpPr>
        <p:sp>
          <p:nvSpPr>
            <p:cNvPr id="10" name="矩形 9"/>
            <p:cNvSpPr/>
            <p:nvPr/>
          </p:nvSpPr>
          <p:spPr>
            <a:xfrm>
              <a:off x="353568" y="3732896"/>
              <a:ext cx="621792" cy="3048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8" name="矩形 17"/>
            <p:cNvSpPr/>
            <p:nvPr/>
          </p:nvSpPr>
          <p:spPr>
            <a:xfrm>
              <a:off x="5712956" y="4652998"/>
              <a:ext cx="621792" cy="3048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sp>
        <p:nvSpPr>
          <p:cNvPr id="5" name="TextBox 5">
            <a:extLst>
              <a:ext uri="{FF2B5EF4-FFF2-40B4-BE49-F238E27FC236}">
                <a16:creationId xmlns:a16="http://schemas.microsoft.com/office/drawing/2014/main" id="{C74CD94D-3E24-FFF1-CB3E-65D507CB4A30}"/>
              </a:ext>
            </a:extLst>
          </p:cNvPr>
          <p:cNvSpPr txBox="1"/>
          <p:nvPr/>
        </p:nvSpPr>
        <p:spPr>
          <a:xfrm>
            <a:off x="5712956" y="99101"/>
            <a:ext cx="3237080" cy="738664"/>
          </a:xfrm>
          <a:prstGeom prst="rect">
            <a:avLst/>
          </a:prstGeom>
          <a:noFill/>
        </p:spPr>
        <p:txBody>
          <a:bodyPr wrap="square" rtlCol="0">
            <a:spAutoFit/>
          </a:bodyPr>
          <a:lstStyle/>
          <a:p>
            <a:r>
              <a:rPr lang="zh-CN" altLang="en-US" sz="1400" b="1" dirty="0">
                <a:solidFill>
                  <a:srgbClr val="51597B"/>
                </a:solidFill>
              </a:rPr>
              <a:t>提示：</a:t>
            </a:r>
            <a:r>
              <a:rPr lang="zh-CN" altLang="en-US" sz="1400" dirty="0">
                <a:solidFill>
                  <a:srgbClr val="51597B"/>
                </a:solidFill>
              </a:rPr>
              <a:t>在设计过程中，可随时点击“说明”按钮，查看该步骤设计说明；点击任意一步还可以进行设计回溯。</a:t>
            </a:r>
          </a:p>
        </p:txBody>
      </p:sp>
    </p:spTree>
    <p:extLst>
      <p:ext uri="{BB962C8B-B14F-4D97-AF65-F5344CB8AC3E}">
        <p14:creationId xmlns:p14="http://schemas.microsoft.com/office/powerpoint/2010/main" val="119563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sp>
        <p:nvSpPr>
          <p:cNvPr id="10" name="淘宝店chenying0907出品 13">
            <a:extLst>
              <a:ext uri="{FF2B5EF4-FFF2-40B4-BE49-F238E27FC236}">
                <a16:creationId xmlns:a16="http://schemas.microsoft.com/office/drawing/2014/main" id="{9685F434-97CE-470C-A7AC-CFA2B69CDD8B}"/>
              </a:ext>
            </a:extLst>
          </p:cNvPr>
          <p:cNvSpPr txBox="1"/>
          <p:nvPr/>
        </p:nvSpPr>
        <p:spPr>
          <a:xfrm>
            <a:off x="316995" y="4523675"/>
            <a:ext cx="3962397" cy="284675"/>
          </a:xfrm>
          <a:prstGeom prst="rect">
            <a:avLst/>
          </a:prstGeom>
          <a:noFill/>
        </p:spPr>
        <p:txBody>
          <a:bodyPr wrap="square" lIns="68562" tIns="34281" rIns="68562" bIns="34281" rtlCol="0">
            <a:spAutoFit/>
          </a:bodyPr>
          <a:lstStyle/>
          <a:p>
            <a:pPr lvl="0"/>
            <a:r>
              <a:rPr lang="zh-CN" altLang="en-US" sz="1400" dirty="0">
                <a:solidFill>
                  <a:srgbClr val="51597B"/>
                </a:solidFill>
              </a:rPr>
              <a:t>设计结果可复制，直接应用在课程设计或作业中。</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99" y="7458"/>
            <a:ext cx="4490649" cy="4485132"/>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3720" y="0"/>
            <a:ext cx="4420280" cy="5143500"/>
          </a:xfrm>
          <a:prstGeom prst="rect">
            <a:avLst/>
          </a:prstGeom>
        </p:spPr>
      </p:pic>
    </p:spTree>
    <p:extLst>
      <p:ext uri="{BB962C8B-B14F-4D97-AF65-F5344CB8AC3E}">
        <p14:creationId xmlns:p14="http://schemas.microsoft.com/office/powerpoint/2010/main" val="229028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sp>
        <p:nvSpPr>
          <p:cNvPr id="10" name="淘宝店chenying0907出品 13">
            <a:extLst>
              <a:ext uri="{FF2B5EF4-FFF2-40B4-BE49-F238E27FC236}">
                <a16:creationId xmlns:a16="http://schemas.microsoft.com/office/drawing/2014/main" id="{9685F434-97CE-470C-A7AC-CFA2B69CDD8B}"/>
              </a:ext>
            </a:extLst>
          </p:cNvPr>
          <p:cNvSpPr txBox="1"/>
          <p:nvPr/>
        </p:nvSpPr>
        <p:spPr>
          <a:xfrm>
            <a:off x="578381" y="1616853"/>
            <a:ext cx="1369693" cy="1749692"/>
          </a:xfrm>
          <a:prstGeom prst="rect">
            <a:avLst/>
          </a:prstGeom>
          <a:noFill/>
        </p:spPr>
        <p:txBody>
          <a:bodyPr wrap="square" lIns="68562" tIns="34281" rIns="68562" bIns="34281" rtlCol="0">
            <a:spAutoFit/>
          </a:bodyPr>
          <a:lstStyle/>
          <a:p>
            <a:pPr lvl="0" algn="just">
              <a:lnSpc>
                <a:spcPct val="130000"/>
              </a:lnSpc>
            </a:pPr>
            <a:r>
              <a:rPr lang="zh-CN" altLang="en-US" sz="1400" dirty="0">
                <a:solidFill>
                  <a:srgbClr val="51597B"/>
                </a:solidFill>
              </a:rPr>
              <a:t>除设计功能外，还集成了查询功能，可随时查询设计中相关的公式与数据</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3236" y="316189"/>
            <a:ext cx="6602811" cy="4351020"/>
          </a:xfrm>
          <a:prstGeom prst="rect">
            <a:avLst/>
          </a:prstGeom>
        </p:spPr>
      </p:pic>
      <p:sp>
        <p:nvSpPr>
          <p:cNvPr id="4" name="矩形 3"/>
          <p:cNvSpPr/>
          <p:nvPr/>
        </p:nvSpPr>
        <p:spPr>
          <a:xfrm>
            <a:off x="2419350" y="895350"/>
            <a:ext cx="333375" cy="17145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 name="矩形 6"/>
          <p:cNvSpPr/>
          <p:nvPr/>
        </p:nvSpPr>
        <p:spPr>
          <a:xfrm>
            <a:off x="4733925" y="4448175"/>
            <a:ext cx="333375" cy="17145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8402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405" r="78702" b="12456"/>
          <a:stretch/>
        </p:blipFill>
        <p:spPr bwMode="auto">
          <a:xfrm>
            <a:off x="88218" y="792652"/>
            <a:ext cx="1264033" cy="1155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19" y="2401816"/>
            <a:ext cx="2178433" cy="781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165432" y="4010970"/>
            <a:ext cx="2024006" cy="461665"/>
          </a:xfrm>
          <a:prstGeom prst="rect">
            <a:avLst/>
          </a:prstGeom>
          <a:noFill/>
        </p:spPr>
        <p:txBody>
          <a:bodyPr wrap="square" rtlCol="0">
            <a:spAutoFit/>
          </a:bodyPr>
          <a:lstStyle/>
          <a:p>
            <a:r>
              <a:rPr lang="zh-CN" altLang="en-US" sz="1200" b="1" dirty="0">
                <a:solidFill>
                  <a:srgbClr val="51597B"/>
                </a:solidFill>
              </a:rPr>
              <a:t>提示：</a:t>
            </a:r>
            <a:r>
              <a:rPr lang="zh-CN" altLang="en-US" sz="1200" dirty="0">
                <a:solidFill>
                  <a:srgbClr val="51597B"/>
                </a:solidFill>
              </a:rPr>
              <a:t>使用在线设计计算功能需要登录个人账号。</a:t>
            </a:r>
          </a:p>
        </p:txBody>
      </p:sp>
      <p:pic>
        <p:nvPicPr>
          <p:cNvPr id="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2184"/>
          <a:stretch>
            <a:fillRect/>
          </a:stretch>
        </p:blipFill>
        <p:spPr bwMode="auto">
          <a:xfrm>
            <a:off x="2312752" y="176538"/>
            <a:ext cx="6800426" cy="4627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600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sp>
        <p:nvSpPr>
          <p:cNvPr id="14" name="淘宝店chenying0907出品 13">
            <a:hlinkClick r:id="rId3"/>
          </p:cNvPr>
          <p:cNvSpPr txBox="1"/>
          <p:nvPr/>
        </p:nvSpPr>
        <p:spPr>
          <a:xfrm>
            <a:off x="2132086" y="804194"/>
            <a:ext cx="4879516" cy="436245"/>
          </a:xfrm>
          <a:prstGeom prst="rect">
            <a:avLst/>
          </a:prstGeom>
          <a:noFill/>
        </p:spPr>
        <p:txBody>
          <a:bodyPr wrap="square" lIns="68562" tIns="34281" rIns="68562" bIns="34281" rtlCol="0">
            <a:spAutoFit/>
          </a:bodyPr>
          <a:lstStyle/>
          <a:p>
            <a:pPr lvl="0"/>
            <a:r>
              <a:rPr lang="zh-CN" altLang="en-US" sz="2400" b="1" dirty="0">
                <a:solidFill>
                  <a:srgbClr val="51597B"/>
                </a:solidFill>
              </a:rPr>
              <a:t>举例：同步齿形带传动计算实例</a:t>
            </a:r>
          </a:p>
        </p:txBody>
      </p:sp>
      <p:sp>
        <p:nvSpPr>
          <p:cNvPr id="6" name="淘宝店chenying0907出品 13">
            <a:hlinkClick r:id="rId4"/>
          </p:cNvPr>
          <p:cNvSpPr txBox="1"/>
          <p:nvPr/>
        </p:nvSpPr>
        <p:spPr>
          <a:xfrm>
            <a:off x="859341" y="1367745"/>
            <a:ext cx="7425318" cy="2531444"/>
          </a:xfrm>
          <a:prstGeom prst="rect">
            <a:avLst/>
          </a:prstGeom>
          <a:noFill/>
        </p:spPr>
        <p:txBody>
          <a:bodyPr wrap="square" lIns="68562" tIns="34281" rIns="68562" bIns="34281" rtlCol="0">
            <a:spAutoFit/>
          </a:bodyPr>
          <a:lstStyle/>
          <a:p>
            <a:pPr algn="just">
              <a:lnSpc>
                <a:spcPct val="200000"/>
              </a:lnSpc>
            </a:pPr>
            <a:r>
              <a:rPr lang="zh-CN" altLang="en-US" sz="1400" dirty="0">
                <a:solidFill>
                  <a:srgbClr val="51597B"/>
                </a:solidFill>
                <a:latin typeface="Times New Roman" pitchFamily="18" charset="0"/>
                <a:cs typeface="Times New Roman" pitchFamily="18" charset="0"/>
              </a:rPr>
              <a:t>        </a:t>
            </a:r>
            <a:r>
              <a:rPr lang="zh-CN" altLang="en-US" sz="1600" dirty="0">
                <a:solidFill>
                  <a:srgbClr val="51597B"/>
                </a:solidFill>
                <a:latin typeface="Times New Roman" pitchFamily="18" charset="0"/>
                <a:cs typeface="Times New Roman" pitchFamily="18" charset="0"/>
              </a:rPr>
              <a:t>在</a:t>
            </a:r>
            <a:r>
              <a:rPr lang="en-GB" altLang="zh-CN" sz="1600" dirty="0">
                <a:solidFill>
                  <a:srgbClr val="51597B"/>
                </a:solidFill>
                <a:latin typeface="Times New Roman" pitchFamily="18" charset="0"/>
                <a:cs typeface="Times New Roman" pitchFamily="18" charset="0"/>
              </a:rPr>
              <a:t>CIDP</a:t>
            </a:r>
            <a:r>
              <a:rPr lang="zh-CN" altLang="en-US" sz="1600" dirty="0">
                <a:solidFill>
                  <a:srgbClr val="51597B"/>
                </a:solidFill>
                <a:latin typeface="Times New Roman" pitchFamily="18" charset="0"/>
                <a:cs typeface="Times New Roman" pitchFamily="18" charset="0"/>
              </a:rPr>
              <a:t>制造业数字资源平台“设计计算”板块中下载“带传动设计”计算程序，并安装在本地计算机上，然后使用该设计计算程序试设计一个打浆用造纸机械中的周节制同步齿形带传动：其每日工作</a:t>
            </a:r>
            <a:r>
              <a:rPr lang="en-US" altLang="zh-CN" sz="1600" dirty="0">
                <a:solidFill>
                  <a:srgbClr val="51597B"/>
                </a:solidFill>
                <a:latin typeface="Times New Roman" pitchFamily="18" charset="0"/>
                <a:cs typeface="Times New Roman" pitchFamily="18" charset="0"/>
              </a:rPr>
              <a:t>24</a:t>
            </a:r>
            <a:r>
              <a:rPr lang="en-GB" altLang="zh-CN" sz="1600" dirty="0">
                <a:solidFill>
                  <a:srgbClr val="51597B"/>
                </a:solidFill>
                <a:latin typeface="Times New Roman" pitchFamily="18" charset="0"/>
                <a:cs typeface="Times New Roman" pitchFamily="18" charset="0"/>
              </a:rPr>
              <a:t>h</a:t>
            </a:r>
            <a:r>
              <a:rPr lang="zh-CN" altLang="en-GB" sz="1600" dirty="0">
                <a:solidFill>
                  <a:srgbClr val="51597B"/>
                </a:solidFill>
                <a:latin typeface="Times New Roman" pitchFamily="18" charset="0"/>
                <a:cs typeface="Times New Roman" pitchFamily="18" charset="0"/>
              </a:rPr>
              <a:t>，</a:t>
            </a:r>
            <a:r>
              <a:rPr lang="zh-CN" altLang="en-US" sz="1600" dirty="0">
                <a:solidFill>
                  <a:srgbClr val="51597B"/>
                </a:solidFill>
                <a:latin typeface="Times New Roman" pitchFamily="18" charset="0"/>
                <a:cs typeface="Times New Roman" pitchFamily="18" charset="0"/>
              </a:rPr>
              <a:t>采用普通鼠笼式交流电动机，传动功率</a:t>
            </a:r>
            <a:r>
              <a:rPr lang="en-GB" altLang="zh-CN" sz="1600" i="1" dirty="0">
                <a:solidFill>
                  <a:srgbClr val="51597B"/>
                </a:solidFill>
                <a:latin typeface="Times New Roman" pitchFamily="18" charset="0"/>
                <a:cs typeface="Times New Roman" pitchFamily="18" charset="0"/>
              </a:rPr>
              <a:t>P</a:t>
            </a:r>
            <a:r>
              <a:rPr lang="en-GB" altLang="zh-CN" sz="1600" dirty="0">
                <a:solidFill>
                  <a:srgbClr val="51597B"/>
                </a:solidFill>
                <a:latin typeface="Times New Roman" pitchFamily="18" charset="0"/>
                <a:cs typeface="Times New Roman" pitchFamily="18" charset="0"/>
              </a:rPr>
              <a:t>=10kW</a:t>
            </a:r>
            <a:r>
              <a:rPr lang="zh-CN" altLang="en-GB" sz="1600" dirty="0">
                <a:solidFill>
                  <a:srgbClr val="51597B"/>
                </a:solidFill>
                <a:latin typeface="Times New Roman" pitchFamily="18" charset="0"/>
                <a:cs typeface="Times New Roman" pitchFamily="18" charset="0"/>
              </a:rPr>
              <a:t>，</a:t>
            </a:r>
            <a:r>
              <a:rPr lang="zh-CN" altLang="en-US" sz="1600" dirty="0">
                <a:solidFill>
                  <a:srgbClr val="51597B"/>
                </a:solidFill>
                <a:latin typeface="Times New Roman" pitchFamily="18" charset="0"/>
                <a:cs typeface="Times New Roman" pitchFamily="18" charset="0"/>
              </a:rPr>
              <a:t>主动轴转速</a:t>
            </a:r>
            <a:r>
              <a:rPr lang="en-GB" altLang="zh-CN" sz="1600" i="1" dirty="0">
                <a:solidFill>
                  <a:srgbClr val="51597B"/>
                </a:solidFill>
                <a:latin typeface="Times New Roman" pitchFamily="18" charset="0"/>
                <a:cs typeface="Times New Roman" pitchFamily="18" charset="0"/>
              </a:rPr>
              <a:t>n</a:t>
            </a:r>
            <a:r>
              <a:rPr lang="en-GB" altLang="zh-CN" sz="1600" baseline="-25000" dirty="0">
                <a:solidFill>
                  <a:srgbClr val="51597B"/>
                </a:solidFill>
                <a:latin typeface="Times New Roman" pitchFamily="18" charset="0"/>
                <a:cs typeface="Times New Roman" pitchFamily="18" charset="0"/>
              </a:rPr>
              <a:t>1</a:t>
            </a:r>
            <a:r>
              <a:rPr lang="en-GB" altLang="zh-CN" sz="1600" dirty="0">
                <a:solidFill>
                  <a:srgbClr val="51597B"/>
                </a:solidFill>
                <a:latin typeface="Times New Roman" pitchFamily="18" charset="0"/>
                <a:cs typeface="Times New Roman" pitchFamily="18" charset="0"/>
              </a:rPr>
              <a:t>=950r/min</a:t>
            </a:r>
            <a:r>
              <a:rPr lang="zh-CN" altLang="en-GB" sz="1600" dirty="0">
                <a:solidFill>
                  <a:srgbClr val="51597B"/>
                </a:solidFill>
                <a:latin typeface="Times New Roman" pitchFamily="18" charset="0"/>
                <a:cs typeface="Times New Roman" pitchFamily="18" charset="0"/>
              </a:rPr>
              <a:t>，</a:t>
            </a:r>
            <a:r>
              <a:rPr lang="zh-CN" altLang="en-US" sz="1600" dirty="0">
                <a:solidFill>
                  <a:srgbClr val="51597B"/>
                </a:solidFill>
                <a:latin typeface="Times New Roman" pitchFamily="18" charset="0"/>
                <a:cs typeface="Times New Roman" pitchFamily="18" charset="0"/>
              </a:rPr>
              <a:t>减速传动比</a:t>
            </a:r>
            <a:r>
              <a:rPr lang="en-GB" altLang="zh-CN" sz="1600" i="1" dirty="0" err="1">
                <a:solidFill>
                  <a:srgbClr val="51597B"/>
                </a:solidFill>
                <a:latin typeface="Times New Roman" pitchFamily="18" charset="0"/>
                <a:cs typeface="Times New Roman" pitchFamily="18" charset="0"/>
              </a:rPr>
              <a:t>i</a:t>
            </a:r>
            <a:r>
              <a:rPr lang="en-GB" altLang="zh-CN" sz="1600" dirty="0">
                <a:solidFill>
                  <a:srgbClr val="51597B"/>
                </a:solidFill>
                <a:latin typeface="Times New Roman" pitchFamily="18" charset="0"/>
                <a:cs typeface="Times New Roman" pitchFamily="18" charset="0"/>
              </a:rPr>
              <a:t>=2</a:t>
            </a:r>
            <a:r>
              <a:rPr lang="zh-CN" altLang="en-GB" sz="1600" dirty="0">
                <a:solidFill>
                  <a:srgbClr val="51597B"/>
                </a:solidFill>
                <a:latin typeface="Times New Roman" pitchFamily="18" charset="0"/>
                <a:cs typeface="Times New Roman" pitchFamily="18" charset="0"/>
              </a:rPr>
              <a:t>，</a:t>
            </a:r>
            <a:r>
              <a:rPr lang="zh-CN" altLang="en-US" sz="1600" dirty="0">
                <a:solidFill>
                  <a:srgbClr val="51597B"/>
                </a:solidFill>
                <a:latin typeface="Times New Roman" pitchFamily="18" charset="0"/>
                <a:cs typeface="Times New Roman" pitchFamily="18" charset="0"/>
              </a:rPr>
              <a:t>中心距</a:t>
            </a:r>
            <a:r>
              <a:rPr lang="en-GB" altLang="zh-CN" sz="1600" i="1" dirty="0">
                <a:solidFill>
                  <a:srgbClr val="51597B"/>
                </a:solidFill>
                <a:latin typeface="Times New Roman" pitchFamily="18" charset="0"/>
                <a:cs typeface="Times New Roman" pitchFamily="18" charset="0"/>
              </a:rPr>
              <a:t>a</a:t>
            </a:r>
            <a:r>
              <a:rPr lang="zh-CN" altLang="en-US" sz="1600" dirty="0">
                <a:solidFill>
                  <a:srgbClr val="51597B"/>
                </a:solidFill>
                <a:latin typeface="Times New Roman" pitchFamily="18" charset="0"/>
                <a:cs typeface="Times New Roman" pitchFamily="18" charset="0"/>
              </a:rPr>
              <a:t>为</a:t>
            </a:r>
            <a:r>
              <a:rPr lang="en-US" altLang="zh-CN" sz="1600" dirty="0">
                <a:solidFill>
                  <a:srgbClr val="51597B"/>
                </a:solidFill>
                <a:latin typeface="Times New Roman" pitchFamily="18" charset="0"/>
                <a:cs typeface="Times New Roman" pitchFamily="18" charset="0"/>
              </a:rPr>
              <a:t>550</a:t>
            </a:r>
            <a:r>
              <a:rPr lang="en-GB" altLang="zh-CN" sz="1600" dirty="0">
                <a:solidFill>
                  <a:srgbClr val="51597B"/>
                </a:solidFill>
                <a:latin typeface="Times New Roman" pitchFamily="18" charset="0"/>
                <a:cs typeface="Times New Roman" pitchFamily="18" charset="0"/>
              </a:rPr>
              <a:t>mm</a:t>
            </a:r>
            <a:r>
              <a:rPr lang="zh-CN" altLang="en-US" sz="1600" dirty="0">
                <a:solidFill>
                  <a:srgbClr val="51597B"/>
                </a:solidFill>
                <a:latin typeface="Times New Roman" pitchFamily="18" charset="0"/>
                <a:cs typeface="Times New Roman" pitchFamily="18" charset="0"/>
              </a:rPr>
              <a:t>左右。试设计该齿形带传动。</a:t>
            </a:r>
          </a:p>
        </p:txBody>
      </p:sp>
    </p:spTree>
    <p:extLst>
      <p:ext uri="{BB962C8B-B14F-4D97-AF65-F5344CB8AC3E}">
        <p14:creationId xmlns:p14="http://schemas.microsoft.com/office/powerpoint/2010/main" val="79092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grpSp>
        <p:nvGrpSpPr>
          <p:cNvPr id="26" name="组 25"/>
          <p:cNvGrpSpPr/>
          <p:nvPr/>
        </p:nvGrpSpPr>
        <p:grpSpPr>
          <a:xfrm>
            <a:off x="-17940" y="162297"/>
            <a:ext cx="2453225" cy="572491"/>
            <a:chOff x="-50369" y="180328"/>
            <a:chExt cx="2031810" cy="636101"/>
          </a:xfrm>
        </p:grpSpPr>
        <p:sp>
          <p:nvSpPr>
            <p:cNvPr id="27" name="矩形 26"/>
            <p:cNvSpPr/>
            <p:nvPr/>
          </p:nvSpPr>
          <p:spPr>
            <a:xfrm>
              <a:off x="1" y="180328"/>
              <a:ext cx="612073" cy="636101"/>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8" name="文本框 27"/>
            <p:cNvSpPr txBox="1"/>
            <p:nvPr/>
          </p:nvSpPr>
          <p:spPr>
            <a:xfrm>
              <a:off x="-50369" y="282381"/>
              <a:ext cx="690639" cy="471924"/>
            </a:xfrm>
            <a:prstGeom prst="rect">
              <a:avLst/>
            </a:prstGeom>
            <a:noFill/>
          </p:spPr>
          <p:txBody>
            <a:bodyPr wrap="none" rtlCol="0">
              <a:spAutoFit/>
            </a:bodyPr>
            <a:lstStyle/>
            <a:p>
              <a:pPr>
                <a:lnSpc>
                  <a:spcPct val="90000"/>
                </a:lnSpc>
              </a:pPr>
              <a:r>
                <a:rPr kumimoji="1" lang="en-US" altLang="zh-CN" sz="2400" b="1" dirty="0">
                  <a:solidFill>
                    <a:schemeClr val="bg1"/>
                  </a:solidFill>
                </a:rPr>
                <a:t>02-6</a:t>
              </a:r>
              <a:endParaRPr kumimoji="1" lang="zh-CN" altLang="en-US" sz="2400" b="1" dirty="0">
                <a:solidFill>
                  <a:schemeClr val="bg1"/>
                </a:solidFill>
              </a:endParaRPr>
            </a:p>
          </p:txBody>
        </p:sp>
        <p:sp>
          <p:nvSpPr>
            <p:cNvPr id="29" name="文本框 28"/>
            <p:cNvSpPr txBox="1"/>
            <p:nvPr/>
          </p:nvSpPr>
          <p:spPr>
            <a:xfrm>
              <a:off x="565669" y="282381"/>
              <a:ext cx="1415772" cy="471924"/>
            </a:xfrm>
            <a:prstGeom prst="rect">
              <a:avLst/>
            </a:prstGeom>
            <a:noFill/>
          </p:spPr>
          <p:txBody>
            <a:bodyPr wrap="none" rtlCol="0">
              <a:spAutoFit/>
            </a:bodyPr>
            <a:lstStyle/>
            <a:p>
              <a:pPr>
                <a:lnSpc>
                  <a:spcPct val="90000"/>
                </a:lnSpc>
              </a:pPr>
              <a:r>
                <a:rPr kumimoji="1" lang="zh-CN" altLang="en-US" sz="2400" b="1" dirty="0">
                  <a:solidFill>
                    <a:srgbClr val="51597B"/>
                  </a:solidFill>
                </a:rPr>
                <a:t>电子图书</a:t>
              </a:r>
            </a:p>
          </p:txBody>
        </p:sp>
      </p:grpSp>
      <p:sp>
        <p:nvSpPr>
          <p:cNvPr id="10" name="淘宝店chenying0907出品 13">
            <a:extLst>
              <a:ext uri="{FF2B5EF4-FFF2-40B4-BE49-F238E27FC236}">
                <a16:creationId xmlns:a16="http://schemas.microsoft.com/office/drawing/2014/main" id="{9685F434-97CE-470C-A7AC-CFA2B69CDD8B}"/>
              </a:ext>
            </a:extLst>
          </p:cNvPr>
          <p:cNvSpPr txBox="1"/>
          <p:nvPr/>
        </p:nvSpPr>
        <p:spPr>
          <a:xfrm>
            <a:off x="1929209" y="4518957"/>
            <a:ext cx="6010994" cy="284675"/>
          </a:xfrm>
          <a:prstGeom prst="rect">
            <a:avLst/>
          </a:prstGeom>
          <a:noFill/>
        </p:spPr>
        <p:txBody>
          <a:bodyPr wrap="square" lIns="68562" tIns="34281" rIns="68562" bIns="34281" rtlCol="0">
            <a:spAutoFit/>
          </a:bodyPr>
          <a:lstStyle/>
          <a:p>
            <a:r>
              <a:rPr lang="zh-CN" altLang="en-US" sz="1400" dirty="0">
                <a:solidFill>
                  <a:srgbClr val="51597B"/>
                </a:solidFill>
              </a:rPr>
              <a:t>提供</a:t>
            </a:r>
            <a:r>
              <a:rPr lang="en-US" altLang="zh-CN" sz="1400" dirty="0">
                <a:solidFill>
                  <a:srgbClr val="51597B"/>
                </a:solidFill>
              </a:rPr>
              <a:t>5000</a:t>
            </a:r>
            <a:r>
              <a:rPr lang="zh-CN" altLang="en-US" sz="1400" dirty="0">
                <a:solidFill>
                  <a:srgbClr val="51597B"/>
                </a:solidFill>
              </a:rPr>
              <a:t>余种专业电子图书，覆盖与制造业相关多个学科，内容持续更新。</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4416" y="448542"/>
            <a:ext cx="5589917" cy="3986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淘宝店chenying0907出品 13">
            <a:extLst>
              <a:ext uri="{FF2B5EF4-FFF2-40B4-BE49-F238E27FC236}">
                <a16:creationId xmlns:a16="http://schemas.microsoft.com/office/drawing/2014/main" id="{9685F434-97CE-470C-A7AC-CFA2B69CDD8B}"/>
              </a:ext>
            </a:extLst>
          </p:cNvPr>
          <p:cNvSpPr txBox="1"/>
          <p:nvPr/>
        </p:nvSpPr>
        <p:spPr>
          <a:xfrm>
            <a:off x="7664333" y="472297"/>
            <a:ext cx="1319361" cy="1038728"/>
          </a:xfrm>
          <a:prstGeom prst="rect">
            <a:avLst/>
          </a:prstGeom>
          <a:noFill/>
        </p:spPr>
        <p:txBody>
          <a:bodyPr wrap="square" lIns="68562" tIns="34281" rIns="68562" bIns="34281" rtlCol="0">
            <a:spAutoFit/>
          </a:bodyPr>
          <a:lstStyle/>
          <a:p>
            <a:pPr marL="285750" lvl="0" indent="-285750">
              <a:lnSpc>
                <a:spcPct val="150000"/>
              </a:lnSpc>
              <a:buFont typeface="Wingdings" pitchFamily="2" charset="2"/>
              <a:buChar char="Ø"/>
            </a:pPr>
            <a:r>
              <a:rPr lang="zh-CN" altLang="en-US" sz="1400" dirty="0">
                <a:solidFill>
                  <a:srgbClr val="51597B"/>
                </a:solidFill>
              </a:rPr>
              <a:t>版权明确；</a:t>
            </a:r>
            <a:endParaRPr lang="en-US" altLang="zh-CN" sz="1400" dirty="0">
              <a:solidFill>
                <a:srgbClr val="51597B"/>
              </a:solidFill>
            </a:endParaRPr>
          </a:p>
          <a:p>
            <a:pPr marL="285750" lvl="0" indent="-285750">
              <a:lnSpc>
                <a:spcPct val="150000"/>
              </a:lnSpc>
              <a:buFont typeface="Wingdings" pitchFamily="2" charset="2"/>
              <a:buChar char="Ø"/>
            </a:pPr>
            <a:r>
              <a:rPr lang="zh-CN" altLang="en-US" sz="1400" dirty="0">
                <a:solidFill>
                  <a:srgbClr val="51597B"/>
                </a:solidFill>
              </a:rPr>
              <a:t>高清原版；</a:t>
            </a:r>
            <a:endParaRPr lang="en-US" altLang="zh-CN" sz="1400" dirty="0">
              <a:solidFill>
                <a:srgbClr val="51597B"/>
              </a:solidFill>
            </a:endParaRPr>
          </a:p>
          <a:p>
            <a:pPr marL="285750" indent="-285750">
              <a:lnSpc>
                <a:spcPct val="150000"/>
              </a:lnSpc>
              <a:buFont typeface="Wingdings" pitchFamily="2" charset="2"/>
              <a:buChar char="Ø"/>
            </a:pPr>
            <a:r>
              <a:rPr lang="zh-CN" altLang="en-US" sz="1400" dirty="0">
                <a:solidFill>
                  <a:srgbClr val="51597B"/>
                </a:solidFill>
              </a:rPr>
              <a:t>在线阅读。</a:t>
            </a:r>
            <a:endParaRPr lang="en-US" altLang="zh-CN" sz="1400" dirty="0">
              <a:solidFill>
                <a:srgbClr val="51597B"/>
              </a:solidFill>
            </a:endParaRPr>
          </a:p>
        </p:txBody>
      </p:sp>
    </p:spTree>
    <p:extLst>
      <p:ext uri="{BB962C8B-B14F-4D97-AF65-F5344CB8AC3E}">
        <p14:creationId xmlns:p14="http://schemas.microsoft.com/office/powerpoint/2010/main" val="139367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382" y="141117"/>
            <a:ext cx="6477235" cy="3973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组合 7"/>
          <p:cNvGrpSpPr/>
          <p:nvPr/>
        </p:nvGrpSpPr>
        <p:grpSpPr>
          <a:xfrm>
            <a:off x="1492420" y="1928999"/>
            <a:ext cx="1467114" cy="363557"/>
            <a:chOff x="2104222" y="2236424"/>
            <a:chExt cx="1467114" cy="363557"/>
          </a:xfrm>
        </p:grpSpPr>
        <p:sp>
          <p:nvSpPr>
            <p:cNvPr id="4" name="圆角矩形 3"/>
            <p:cNvSpPr/>
            <p:nvPr/>
          </p:nvSpPr>
          <p:spPr>
            <a:xfrm>
              <a:off x="2104222" y="2236424"/>
              <a:ext cx="980501" cy="363557"/>
            </a:xfrm>
            <a:prstGeom prst="roundRect">
              <a:avLst/>
            </a:prstGeom>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cxnSp>
          <p:nvCxnSpPr>
            <p:cNvPr id="7" name="直接箭头连接符 6"/>
            <p:cNvCxnSpPr/>
            <p:nvPr/>
          </p:nvCxnSpPr>
          <p:spPr>
            <a:xfrm flipH="1">
              <a:off x="3084723" y="2236424"/>
              <a:ext cx="486613" cy="18177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grpSp>
      <p:sp>
        <p:nvSpPr>
          <p:cNvPr id="5" name="矩形 4"/>
          <p:cNvSpPr/>
          <p:nvPr/>
        </p:nvSpPr>
        <p:spPr>
          <a:xfrm>
            <a:off x="1439080" y="515535"/>
            <a:ext cx="2780198" cy="2171700"/>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16" name="矩形 15"/>
          <p:cNvSpPr/>
          <p:nvPr/>
        </p:nvSpPr>
        <p:spPr>
          <a:xfrm>
            <a:off x="6185238" y="515535"/>
            <a:ext cx="1470660" cy="2171700"/>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17" name="矩形 16"/>
          <p:cNvSpPr/>
          <p:nvPr/>
        </p:nvSpPr>
        <p:spPr>
          <a:xfrm>
            <a:off x="1439080" y="2839635"/>
            <a:ext cx="6216818" cy="1261064"/>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017" y="2855537"/>
            <a:ext cx="5361298" cy="184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272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4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flipH="1">
            <a:off x="0" y="0"/>
            <a:ext cx="5314462" cy="5143500"/>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12" name="组 11"/>
          <p:cNvGrpSpPr/>
          <p:nvPr/>
        </p:nvGrpSpPr>
        <p:grpSpPr>
          <a:xfrm>
            <a:off x="5314462" y="-386860"/>
            <a:ext cx="350108" cy="5723791"/>
            <a:chOff x="488676" y="2472447"/>
            <a:chExt cx="350108" cy="1739899"/>
          </a:xfrm>
        </p:grpSpPr>
        <p:sp>
          <p:nvSpPr>
            <p:cNvPr id="8" name="矩形 7"/>
            <p:cNvSpPr/>
            <p:nvPr/>
          </p:nvSpPr>
          <p:spPr>
            <a:xfrm flipH="1">
              <a:off x="751404" y="2472447"/>
              <a:ext cx="87380" cy="1739899"/>
            </a:xfrm>
            <a:prstGeom prst="rect">
              <a:avLst/>
            </a:prstGeom>
            <a:solidFill>
              <a:srgbClr val="ECBF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9" name="矩形 8"/>
            <p:cNvSpPr/>
            <p:nvPr/>
          </p:nvSpPr>
          <p:spPr>
            <a:xfrm flipH="1">
              <a:off x="664024" y="2472447"/>
              <a:ext cx="87380" cy="1739899"/>
            </a:xfrm>
            <a:prstGeom prst="rect">
              <a:avLst/>
            </a:prstGeom>
            <a:solidFill>
              <a:srgbClr val="67B2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0" name="矩形 9"/>
            <p:cNvSpPr/>
            <p:nvPr/>
          </p:nvSpPr>
          <p:spPr>
            <a:xfrm flipH="1">
              <a:off x="576056" y="2472447"/>
              <a:ext cx="87380" cy="1739899"/>
            </a:xfrm>
            <a:prstGeom prst="rect">
              <a:avLst/>
            </a:prstGeom>
            <a:solidFill>
              <a:srgbClr val="EE4B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1" name="矩形 10"/>
            <p:cNvSpPr/>
            <p:nvPr/>
          </p:nvSpPr>
          <p:spPr>
            <a:xfrm flipH="1">
              <a:off x="488676" y="2472447"/>
              <a:ext cx="87380" cy="1739899"/>
            </a:xfrm>
            <a:prstGeom prst="rect">
              <a:avLst/>
            </a:prstGeom>
            <a:solidFill>
              <a:srgbClr val="6BAF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sp>
        <p:nvSpPr>
          <p:cNvPr id="6" name="矩形 5"/>
          <p:cNvSpPr/>
          <p:nvPr/>
        </p:nvSpPr>
        <p:spPr>
          <a:xfrm>
            <a:off x="0" y="5034064"/>
            <a:ext cx="5314462" cy="109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7" name="矩形 6"/>
          <p:cNvSpPr/>
          <p:nvPr/>
        </p:nvSpPr>
        <p:spPr>
          <a:xfrm>
            <a:off x="3" y="4803632"/>
            <a:ext cx="1082348" cy="246221"/>
          </a:xfrm>
          <a:prstGeom prst="rect">
            <a:avLst/>
          </a:prstGeom>
        </p:spPr>
        <p:txBody>
          <a:bodyPr wrap="none">
            <a:spAutoFit/>
          </a:bodyPr>
          <a:lstStyle/>
          <a:p>
            <a:pPr lvl="0"/>
            <a:r>
              <a:rPr lang="zh-CN" altLang="en-US" sz="1000" dirty="0">
                <a:solidFill>
                  <a:schemeClr val="bg1"/>
                </a:solidFill>
              </a:rPr>
              <a:t>化学工业出版社</a:t>
            </a:r>
          </a:p>
        </p:txBody>
      </p:sp>
      <p:sp>
        <p:nvSpPr>
          <p:cNvPr id="13" name="矩形 12"/>
          <p:cNvSpPr/>
          <p:nvPr/>
        </p:nvSpPr>
        <p:spPr>
          <a:xfrm>
            <a:off x="6174154" y="320606"/>
            <a:ext cx="2969846" cy="1565909"/>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4" name="文本框 13"/>
          <p:cNvSpPr txBox="1"/>
          <p:nvPr/>
        </p:nvSpPr>
        <p:spPr>
          <a:xfrm>
            <a:off x="6174157" y="162298"/>
            <a:ext cx="2316785" cy="2208297"/>
          </a:xfrm>
          <a:prstGeom prst="rect">
            <a:avLst/>
          </a:prstGeom>
          <a:noFill/>
        </p:spPr>
        <p:txBody>
          <a:bodyPr wrap="none" rtlCol="0">
            <a:spAutoFit/>
          </a:bodyPr>
          <a:lstStyle/>
          <a:p>
            <a:pPr>
              <a:lnSpc>
                <a:spcPct val="90000"/>
              </a:lnSpc>
            </a:pPr>
            <a:r>
              <a:rPr kumimoji="1" lang="en-US" altLang="zh-CN" sz="15000" dirty="0">
                <a:solidFill>
                  <a:schemeClr val="bg1"/>
                </a:solidFill>
              </a:rPr>
              <a:t>01</a:t>
            </a:r>
            <a:endParaRPr kumimoji="1" lang="zh-CN" altLang="en-US" sz="15000" dirty="0">
              <a:solidFill>
                <a:schemeClr val="bg1"/>
              </a:solidFill>
            </a:endParaRPr>
          </a:p>
        </p:txBody>
      </p:sp>
      <p:sp>
        <p:nvSpPr>
          <p:cNvPr id="22" name="矩形 21"/>
          <p:cNvSpPr/>
          <p:nvPr/>
        </p:nvSpPr>
        <p:spPr>
          <a:xfrm>
            <a:off x="6174154" y="1860139"/>
            <a:ext cx="2619628" cy="769441"/>
          </a:xfrm>
          <a:prstGeom prst="rect">
            <a:avLst/>
          </a:prstGeom>
        </p:spPr>
        <p:txBody>
          <a:bodyPr wrap="none">
            <a:spAutoFit/>
          </a:bodyPr>
          <a:lstStyle/>
          <a:p>
            <a:pPr lvl="0"/>
            <a:r>
              <a:rPr lang="en-US" altLang="zh-CN" sz="4400" b="1" dirty="0">
                <a:solidFill>
                  <a:srgbClr val="51597B"/>
                </a:solidFill>
              </a:rPr>
              <a:t>CIDP</a:t>
            </a:r>
            <a:r>
              <a:rPr lang="zh-CN" altLang="en-US" sz="4400" b="1" dirty="0">
                <a:solidFill>
                  <a:srgbClr val="51597B"/>
                </a:solidFill>
              </a:rPr>
              <a:t>简介</a:t>
            </a:r>
            <a:endParaRPr lang="en-US" altLang="zh-CN" sz="4400" b="1" dirty="0">
              <a:solidFill>
                <a:srgbClr val="51597B"/>
              </a:solidFill>
            </a:endParaRPr>
          </a:p>
        </p:txBody>
      </p:sp>
    </p:spTree>
    <p:extLst>
      <p:ext uri="{BB962C8B-B14F-4D97-AF65-F5344CB8AC3E}">
        <p14:creationId xmlns:p14="http://schemas.microsoft.com/office/powerpoint/2010/main" val="15097666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sp>
        <p:nvSpPr>
          <p:cNvPr id="10" name="淘宝店chenying0907出品 13">
            <a:extLst>
              <a:ext uri="{FF2B5EF4-FFF2-40B4-BE49-F238E27FC236}">
                <a16:creationId xmlns:a16="http://schemas.microsoft.com/office/drawing/2014/main" id="{9685F434-97CE-470C-A7AC-CFA2B69CDD8B}"/>
              </a:ext>
            </a:extLst>
          </p:cNvPr>
          <p:cNvSpPr txBox="1"/>
          <p:nvPr/>
        </p:nvSpPr>
        <p:spPr>
          <a:xfrm>
            <a:off x="381969" y="1552695"/>
            <a:ext cx="1492050" cy="1038728"/>
          </a:xfrm>
          <a:prstGeom prst="rect">
            <a:avLst/>
          </a:prstGeom>
          <a:noFill/>
        </p:spPr>
        <p:txBody>
          <a:bodyPr wrap="square" lIns="68562" tIns="34281" rIns="68562" bIns="34281" rtlCol="0">
            <a:spAutoFit/>
          </a:bodyPr>
          <a:lstStyle/>
          <a:p>
            <a:pPr marL="285750" lvl="0" indent="-285750">
              <a:lnSpc>
                <a:spcPct val="150000"/>
              </a:lnSpc>
              <a:buFont typeface="Wingdings" pitchFamily="2" charset="2"/>
              <a:buChar char="Ø"/>
            </a:pPr>
            <a:r>
              <a:rPr lang="zh-CN" altLang="en-US" sz="1400" dirty="0">
                <a:solidFill>
                  <a:srgbClr val="51597B"/>
                </a:solidFill>
              </a:rPr>
              <a:t>与纸书同版，非扫描版；</a:t>
            </a:r>
            <a:endParaRPr lang="en-US" altLang="zh-CN" sz="1400" dirty="0">
              <a:solidFill>
                <a:srgbClr val="51597B"/>
              </a:solidFill>
            </a:endParaRPr>
          </a:p>
          <a:p>
            <a:pPr marL="285750" lvl="0" indent="-285750">
              <a:lnSpc>
                <a:spcPct val="150000"/>
              </a:lnSpc>
              <a:buFont typeface="Wingdings" pitchFamily="2" charset="2"/>
              <a:buChar char="Ø"/>
            </a:pPr>
            <a:r>
              <a:rPr lang="zh-CN" altLang="en-US" sz="1400" dirty="0">
                <a:solidFill>
                  <a:srgbClr val="51597B"/>
                </a:solidFill>
              </a:rPr>
              <a:t>适合电子阅读。</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6826" y="166971"/>
            <a:ext cx="6699499" cy="469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404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pic>
        <p:nvPicPr>
          <p:cNvPr id="11" name="Picture 2">
            <a:extLst>
              <a:ext uri="{FF2B5EF4-FFF2-40B4-BE49-F238E27FC236}">
                <a16:creationId xmlns:a16="http://schemas.microsoft.com/office/drawing/2014/main" id="{13848C95-F12E-488B-8D85-45B8BE877C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0" t="2036" r="41238" b="-2036"/>
          <a:stretch/>
        </p:blipFill>
        <p:spPr bwMode="auto">
          <a:xfrm>
            <a:off x="3633748" y="861752"/>
            <a:ext cx="4453002" cy="3602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图文框 11">
            <a:extLst>
              <a:ext uri="{FF2B5EF4-FFF2-40B4-BE49-F238E27FC236}">
                <a16:creationId xmlns:a16="http://schemas.microsoft.com/office/drawing/2014/main" id="{C1BA11D0-87D1-4EBC-84E4-FC67A518B880}"/>
              </a:ext>
            </a:extLst>
          </p:cNvPr>
          <p:cNvSpPr/>
          <p:nvPr/>
        </p:nvSpPr>
        <p:spPr>
          <a:xfrm>
            <a:off x="3465673" y="1878543"/>
            <a:ext cx="562812" cy="737422"/>
          </a:xfrm>
          <a:prstGeom prst="frame">
            <a:avLst>
              <a:gd name="adj1" fmla="val 821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右箭头 7">
            <a:extLst>
              <a:ext uri="{FF2B5EF4-FFF2-40B4-BE49-F238E27FC236}">
                <a16:creationId xmlns:a16="http://schemas.microsoft.com/office/drawing/2014/main" id="{0E42F270-2763-45F2-854D-8D3E7A535F86}"/>
              </a:ext>
            </a:extLst>
          </p:cNvPr>
          <p:cNvSpPr/>
          <p:nvPr/>
        </p:nvSpPr>
        <p:spPr>
          <a:xfrm>
            <a:off x="2536750" y="2140885"/>
            <a:ext cx="928923" cy="240068"/>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店chenying0907出品 13">
            <a:extLst>
              <a:ext uri="{FF2B5EF4-FFF2-40B4-BE49-F238E27FC236}">
                <a16:creationId xmlns:a16="http://schemas.microsoft.com/office/drawing/2014/main" id="{4FA6BB61-F1BA-44D7-86D8-B4317E9CE9F3}"/>
              </a:ext>
            </a:extLst>
          </p:cNvPr>
          <p:cNvSpPr txBox="1"/>
          <p:nvPr/>
        </p:nvSpPr>
        <p:spPr>
          <a:xfrm>
            <a:off x="2502870" y="1411658"/>
            <a:ext cx="1181708" cy="715562"/>
          </a:xfrm>
          <a:prstGeom prst="rect">
            <a:avLst/>
          </a:prstGeom>
          <a:noFill/>
        </p:spPr>
        <p:txBody>
          <a:bodyPr wrap="square" lIns="68562" tIns="34281" rIns="68562" bIns="34281" rtlCol="0">
            <a:spAutoFit/>
          </a:bodyPr>
          <a:lstStyle/>
          <a:p>
            <a:pPr lvl="0"/>
            <a:r>
              <a:rPr lang="zh-CN" altLang="en-US" sz="1400" dirty="0">
                <a:solidFill>
                  <a:srgbClr val="51597B"/>
                </a:solidFill>
              </a:rPr>
              <a:t>电子图书阅读界面左侧有两个箭头</a:t>
            </a:r>
          </a:p>
        </p:txBody>
      </p:sp>
      <p:pic>
        <p:nvPicPr>
          <p:cNvPr id="19" name="Picture 2">
            <a:extLst>
              <a:ext uri="{FF2B5EF4-FFF2-40B4-BE49-F238E27FC236}">
                <a16:creationId xmlns:a16="http://schemas.microsoft.com/office/drawing/2014/main" id="{A4111828-1E92-4813-B3D1-CD536D99F5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14316" r="24434" b="11572"/>
          <a:stretch/>
        </p:blipFill>
        <p:spPr bwMode="auto">
          <a:xfrm>
            <a:off x="125127" y="907472"/>
            <a:ext cx="2411623" cy="2826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a:extLst>
              <a:ext uri="{FF2B5EF4-FFF2-40B4-BE49-F238E27FC236}">
                <a16:creationId xmlns:a16="http://schemas.microsoft.com/office/drawing/2014/main" id="{E0565E48-10FC-4A3A-89E2-EA2686745B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430" r="27528" b="45265"/>
          <a:stretch/>
        </p:blipFill>
        <p:spPr bwMode="auto">
          <a:xfrm>
            <a:off x="1486323" y="3499393"/>
            <a:ext cx="2100853" cy="1427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631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grpSp>
        <p:nvGrpSpPr>
          <p:cNvPr id="5" name="组合 4"/>
          <p:cNvGrpSpPr/>
          <p:nvPr/>
        </p:nvGrpSpPr>
        <p:grpSpPr>
          <a:xfrm>
            <a:off x="442968" y="254145"/>
            <a:ext cx="6623911" cy="4380151"/>
            <a:chOff x="442968" y="254145"/>
            <a:chExt cx="6623911" cy="4380151"/>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7120" y="254145"/>
              <a:ext cx="4989759" cy="4380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淘宝店chenying0907出品 13">
              <a:extLst>
                <a:ext uri="{FF2B5EF4-FFF2-40B4-BE49-F238E27FC236}">
                  <a16:creationId xmlns:a16="http://schemas.microsoft.com/office/drawing/2014/main" id="{9685F434-97CE-470C-A7AC-CFA2B69CDD8B}"/>
                </a:ext>
              </a:extLst>
            </p:cNvPr>
            <p:cNvSpPr txBox="1"/>
            <p:nvPr/>
          </p:nvSpPr>
          <p:spPr>
            <a:xfrm>
              <a:off x="442968" y="1934285"/>
              <a:ext cx="1278765" cy="715562"/>
            </a:xfrm>
            <a:prstGeom prst="rect">
              <a:avLst/>
            </a:prstGeom>
            <a:noFill/>
          </p:spPr>
          <p:txBody>
            <a:bodyPr wrap="square" lIns="68562" tIns="34281" rIns="68562" bIns="34281" rtlCol="0">
              <a:spAutoFit/>
            </a:bodyPr>
            <a:lstStyle/>
            <a:p>
              <a:pPr lvl="0">
                <a:lnSpc>
                  <a:spcPct val="150000"/>
                </a:lnSpc>
              </a:pPr>
              <a:r>
                <a:rPr lang="zh-CN" altLang="en-US" sz="1400" dirty="0">
                  <a:solidFill>
                    <a:srgbClr val="51597B"/>
                  </a:solidFill>
                </a:rPr>
                <a:t>使用辅助资源：图书内二维码</a:t>
              </a:r>
            </a:p>
          </p:txBody>
        </p:sp>
      </p:grpSp>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t="11041" b="25708"/>
          <a:stretch/>
        </p:blipFill>
        <p:spPr>
          <a:xfrm>
            <a:off x="6788227" y="1857676"/>
            <a:ext cx="2095889" cy="2945956"/>
          </a:xfrm>
          <a:prstGeom prst="rect">
            <a:avLst/>
          </a:prstGeom>
        </p:spPr>
      </p:pic>
    </p:spTree>
    <p:extLst>
      <p:ext uri="{BB962C8B-B14F-4D97-AF65-F5344CB8AC3E}">
        <p14:creationId xmlns:p14="http://schemas.microsoft.com/office/powerpoint/2010/main" val="312167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pic>
        <p:nvPicPr>
          <p:cNvPr id="20482" name="Picture 2" descr="https://mmbiz.qpic.cn/mmbiz_jpg/Ga9vEZ5O47n1jQ8MoKibTHYaZDphdBLqty4BKVezFyLB83ypBic7CTQRIXG6gJv34jpQwibSynqwtF6cPlrrTzckw/640?wx_fmt=jpeg&amp;wxfrom=5&amp;wx_lazy=1&amp;wx_c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404" y="1134041"/>
            <a:ext cx="6429715" cy="1434780"/>
          </a:xfrm>
          <a:prstGeom prst="rect">
            <a:avLst/>
          </a:prstGeom>
          <a:noFill/>
          <a:extLst>
            <a:ext uri="{909E8E84-426E-40DD-AFC4-6F175D3DCCD1}">
              <a14:hiddenFill xmlns:a14="http://schemas.microsoft.com/office/drawing/2010/main">
                <a:solidFill>
                  <a:srgbClr val="FFFFFF"/>
                </a:solidFill>
              </a14:hiddenFill>
            </a:ext>
          </a:extLst>
        </p:spPr>
      </p:pic>
      <p:sp>
        <p:nvSpPr>
          <p:cNvPr id="21" name="淘宝店chenying0907出品 13">
            <a:extLst>
              <a:ext uri="{FF2B5EF4-FFF2-40B4-BE49-F238E27FC236}">
                <a16:creationId xmlns:a16="http://schemas.microsoft.com/office/drawing/2014/main" id="{9685F434-97CE-470C-A7AC-CFA2B69CDD8B}"/>
              </a:ext>
            </a:extLst>
          </p:cNvPr>
          <p:cNvSpPr txBox="1"/>
          <p:nvPr/>
        </p:nvSpPr>
        <p:spPr>
          <a:xfrm>
            <a:off x="3794919" y="593193"/>
            <a:ext cx="1429087" cy="346230"/>
          </a:xfrm>
          <a:prstGeom prst="rect">
            <a:avLst/>
          </a:prstGeom>
          <a:noFill/>
        </p:spPr>
        <p:txBody>
          <a:bodyPr wrap="square" lIns="68562" tIns="34281" rIns="68562" bIns="34281" rtlCol="0">
            <a:spAutoFit/>
          </a:bodyPr>
          <a:lstStyle/>
          <a:p>
            <a:pPr lvl="0"/>
            <a:r>
              <a:rPr lang="zh-CN" altLang="en-US" u="sng" dirty="0">
                <a:solidFill>
                  <a:srgbClr val="51597B"/>
                </a:solidFill>
              </a:rPr>
              <a:t>阅读工具条</a:t>
            </a:r>
          </a:p>
        </p:txBody>
      </p:sp>
      <p:pic>
        <p:nvPicPr>
          <p:cNvPr id="20486"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r="1974"/>
          <a:stretch/>
        </p:blipFill>
        <p:spPr bwMode="auto">
          <a:xfrm>
            <a:off x="2836874" y="2691688"/>
            <a:ext cx="6126061" cy="1816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717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sp>
        <p:nvSpPr>
          <p:cNvPr id="10" name="淘宝店chenying0907出品 13">
            <a:extLst>
              <a:ext uri="{FF2B5EF4-FFF2-40B4-BE49-F238E27FC236}">
                <a16:creationId xmlns:a16="http://schemas.microsoft.com/office/drawing/2014/main" id="{9685F434-97CE-470C-A7AC-CFA2B69CDD8B}"/>
              </a:ext>
            </a:extLst>
          </p:cNvPr>
          <p:cNvSpPr txBox="1"/>
          <p:nvPr/>
        </p:nvSpPr>
        <p:spPr>
          <a:xfrm>
            <a:off x="60963" y="1491736"/>
            <a:ext cx="1536379" cy="1623503"/>
          </a:xfrm>
          <a:prstGeom prst="rect">
            <a:avLst/>
          </a:prstGeom>
          <a:noFill/>
        </p:spPr>
        <p:txBody>
          <a:bodyPr wrap="square" lIns="68562" tIns="34281" rIns="68562" bIns="34281" rtlCol="0">
            <a:spAutoFit/>
          </a:bodyPr>
          <a:lstStyle/>
          <a:p>
            <a:pPr marL="285750" lvl="0" indent="-285750" algn="just">
              <a:lnSpc>
                <a:spcPct val="130000"/>
              </a:lnSpc>
              <a:buFont typeface="Wingdings" pitchFamily="2" charset="2"/>
              <a:buChar char="Ø"/>
            </a:pPr>
            <a:r>
              <a:rPr lang="zh-CN" altLang="en-US" sz="1400" dirty="0">
                <a:solidFill>
                  <a:srgbClr val="51597B"/>
                </a:solidFill>
              </a:rPr>
              <a:t>在左侧弹出包含搜索内容的全部页面。</a:t>
            </a:r>
            <a:endParaRPr lang="en-US" altLang="zh-CN" sz="1400" dirty="0">
              <a:solidFill>
                <a:srgbClr val="51597B"/>
              </a:solidFill>
            </a:endParaRPr>
          </a:p>
          <a:p>
            <a:pPr marL="285750" lvl="0" indent="-285750" algn="just">
              <a:lnSpc>
                <a:spcPct val="130000"/>
              </a:lnSpc>
              <a:spcBef>
                <a:spcPts val="1200"/>
              </a:spcBef>
              <a:buFont typeface="Wingdings" pitchFamily="2" charset="2"/>
              <a:buChar char="Ø"/>
            </a:pPr>
            <a:r>
              <a:rPr lang="zh-CN" altLang="en-US" sz="1400" dirty="0">
                <a:solidFill>
                  <a:srgbClr val="51597B"/>
                </a:solidFill>
              </a:rPr>
              <a:t>点击可直接跳转到目标页面。</a:t>
            </a:r>
          </a:p>
        </p:txBody>
      </p:sp>
      <p:grpSp>
        <p:nvGrpSpPr>
          <p:cNvPr id="4" name="组合 3"/>
          <p:cNvGrpSpPr/>
          <p:nvPr/>
        </p:nvGrpSpPr>
        <p:grpSpPr>
          <a:xfrm>
            <a:off x="1668901" y="524856"/>
            <a:ext cx="7276313" cy="4078949"/>
            <a:chOff x="1845795" y="699983"/>
            <a:chExt cx="6940608" cy="3784375"/>
          </a:xfrm>
        </p:grpSpPr>
        <p:pic>
          <p:nvPicPr>
            <p:cNvPr id="11" name="Picture 2">
              <a:extLst>
                <a:ext uri="{FF2B5EF4-FFF2-40B4-BE49-F238E27FC236}">
                  <a16:creationId xmlns:a16="http://schemas.microsoft.com/office/drawing/2014/main" id="{769200A9-3747-45AB-95E7-CD7831ADAE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795" y="823631"/>
              <a:ext cx="6940608" cy="366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图文框 11">
              <a:extLst>
                <a:ext uri="{FF2B5EF4-FFF2-40B4-BE49-F238E27FC236}">
                  <a16:creationId xmlns:a16="http://schemas.microsoft.com/office/drawing/2014/main" id="{BD83104B-50C2-478B-A115-433DB36F5270}"/>
                </a:ext>
              </a:extLst>
            </p:cNvPr>
            <p:cNvSpPr/>
            <p:nvPr/>
          </p:nvSpPr>
          <p:spPr>
            <a:xfrm flipV="1">
              <a:off x="7176441" y="868144"/>
              <a:ext cx="510219" cy="306719"/>
            </a:xfrm>
            <a:prstGeom prst="fram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右箭头 7">
              <a:extLst>
                <a:ext uri="{FF2B5EF4-FFF2-40B4-BE49-F238E27FC236}">
                  <a16:creationId xmlns:a16="http://schemas.microsoft.com/office/drawing/2014/main" id="{701AB00E-D195-4EB3-8026-69398158CFFF}"/>
                </a:ext>
              </a:extLst>
            </p:cNvPr>
            <p:cNvSpPr/>
            <p:nvPr/>
          </p:nvSpPr>
          <p:spPr>
            <a:xfrm rot="2352494" flipV="1">
              <a:off x="6944346" y="699983"/>
              <a:ext cx="249284" cy="7489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47042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flipH="1">
            <a:off x="0" y="0"/>
            <a:ext cx="5314462" cy="5143500"/>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12" name="组 11"/>
          <p:cNvGrpSpPr/>
          <p:nvPr/>
        </p:nvGrpSpPr>
        <p:grpSpPr>
          <a:xfrm>
            <a:off x="5314462" y="-386860"/>
            <a:ext cx="350108" cy="5723791"/>
            <a:chOff x="488676" y="2472447"/>
            <a:chExt cx="350108" cy="1739899"/>
          </a:xfrm>
        </p:grpSpPr>
        <p:sp>
          <p:nvSpPr>
            <p:cNvPr id="8" name="矩形 7"/>
            <p:cNvSpPr/>
            <p:nvPr/>
          </p:nvSpPr>
          <p:spPr>
            <a:xfrm flipH="1">
              <a:off x="751404" y="2472447"/>
              <a:ext cx="87380" cy="1739899"/>
            </a:xfrm>
            <a:prstGeom prst="rect">
              <a:avLst/>
            </a:prstGeom>
            <a:solidFill>
              <a:srgbClr val="ECBF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9" name="矩形 8"/>
            <p:cNvSpPr/>
            <p:nvPr/>
          </p:nvSpPr>
          <p:spPr>
            <a:xfrm flipH="1">
              <a:off x="664024" y="2472447"/>
              <a:ext cx="87380" cy="1739899"/>
            </a:xfrm>
            <a:prstGeom prst="rect">
              <a:avLst/>
            </a:prstGeom>
            <a:solidFill>
              <a:srgbClr val="67B2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0" name="矩形 9"/>
            <p:cNvSpPr/>
            <p:nvPr/>
          </p:nvSpPr>
          <p:spPr>
            <a:xfrm flipH="1">
              <a:off x="576056" y="2472447"/>
              <a:ext cx="87380" cy="1739899"/>
            </a:xfrm>
            <a:prstGeom prst="rect">
              <a:avLst/>
            </a:prstGeom>
            <a:solidFill>
              <a:srgbClr val="EE4B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1" name="矩形 10"/>
            <p:cNvSpPr/>
            <p:nvPr/>
          </p:nvSpPr>
          <p:spPr>
            <a:xfrm flipH="1">
              <a:off x="488676" y="2472447"/>
              <a:ext cx="87380" cy="1739899"/>
            </a:xfrm>
            <a:prstGeom prst="rect">
              <a:avLst/>
            </a:prstGeom>
            <a:solidFill>
              <a:srgbClr val="6BAF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sp>
        <p:nvSpPr>
          <p:cNvPr id="6" name="矩形 5"/>
          <p:cNvSpPr/>
          <p:nvPr/>
        </p:nvSpPr>
        <p:spPr>
          <a:xfrm>
            <a:off x="0" y="5034064"/>
            <a:ext cx="5314462" cy="109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7" name="矩形 6"/>
          <p:cNvSpPr/>
          <p:nvPr/>
        </p:nvSpPr>
        <p:spPr>
          <a:xfrm>
            <a:off x="3" y="4803632"/>
            <a:ext cx="1082348" cy="246221"/>
          </a:xfrm>
          <a:prstGeom prst="rect">
            <a:avLst/>
          </a:prstGeom>
        </p:spPr>
        <p:txBody>
          <a:bodyPr wrap="none">
            <a:spAutoFit/>
          </a:bodyPr>
          <a:lstStyle/>
          <a:p>
            <a:pPr lvl="0"/>
            <a:r>
              <a:rPr lang="zh-CN" altLang="en-US" sz="1000" dirty="0">
                <a:solidFill>
                  <a:schemeClr val="bg1"/>
                </a:solidFill>
              </a:rPr>
              <a:t>化学工业出版社</a:t>
            </a:r>
          </a:p>
        </p:txBody>
      </p:sp>
      <p:sp>
        <p:nvSpPr>
          <p:cNvPr id="13" name="矩形 12"/>
          <p:cNvSpPr/>
          <p:nvPr/>
        </p:nvSpPr>
        <p:spPr>
          <a:xfrm>
            <a:off x="6174154" y="320606"/>
            <a:ext cx="2969846" cy="1565909"/>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4" name="文本框 13"/>
          <p:cNvSpPr txBox="1"/>
          <p:nvPr/>
        </p:nvSpPr>
        <p:spPr>
          <a:xfrm>
            <a:off x="6174157" y="162298"/>
            <a:ext cx="2316660" cy="2169825"/>
          </a:xfrm>
          <a:prstGeom prst="rect">
            <a:avLst/>
          </a:prstGeom>
          <a:noFill/>
        </p:spPr>
        <p:txBody>
          <a:bodyPr wrap="none" rtlCol="0">
            <a:spAutoFit/>
          </a:bodyPr>
          <a:lstStyle/>
          <a:p>
            <a:pPr>
              <a:lnSpc>
                <a:spcPct val="90000"/>
              </a:lnSpc>
            </a:pPr>
            <a:r>
              <a:rPr kumimoji="1" lang="en-US" altLang="zh-CN" sz="15000" dirty="0">
                <a:solidFill>
                  <a:schemeClr val="bg1"/>
                </a:solidFill>
              </a:rPr>
              <a:t>03</a:t>
            </a:r>
            <a:endParaRPr kumimoji="1" lang="zh-CN" altLang="en-US" sz="15000" dirty="0">
              <a:solidFill>
                <a:schemeClr val="bg1"/>
              </a:solidFill>
            </a:endParaRPr>
          </a:p>
        </p:txBody>
      </p:sp>
      <p:sp>
        <p:nvSpPr>
          <p:cNvPr id="22" name="矩形 21"/>
          <p:cNvSpPr/>
          <p:nvPr/>
        </p:nvSpPr>
        <p:spPr>
          <a:xfrm>
            <a:off x="6174154" y="1860139"/>
            <a:ext cx="2441694" cy="769441"/>
          </a:xfrm>
          <a:prstGeom prst="rect">
            <a:avLst/>
          </a:prstGeom>
        </p:spPr>
        <p:txBody>
          <a:bodyPr wrap="none">
            <a:spAutoFit/>
          </a:bodyPr>
          <a:lstStyle/>
          <a:p>
            <a:pPr lvl="0"/>
            <a:r>
              <a:rPr lang="zh-CN" altLang="en-US" sz="4400" b="1" dirty="0">
                <a:solidFill>
                  <a:srgbClr val="51597B"/>
                </a:solidFill>
              </a:rPr>
              <a:t>访问方式</a:t>
            </a:r>
            <a:endParaRPr lang="en-US" altLang="zh-CN" sz="4400" b="1" dirty="0">
              <a:solidFill>
                <a:srgbClr val="51597B"/>
              </a:solidFill>
            </a:endParaRPr>
          </a:p>
        </p:txBody>
      </p:sp>
    </p:spTree>
    <p:extLst>
      <p:ext uri="{BB962C8B-B14F-4D97-AF65-F5344CB8AC3E}">
        <p14:creationId xmlns:p14="http://schemas.microsoft.com/office/powerpoint/2010/main" val="6775778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grpSp>
        <p:nvGrpSpPr>
          <p:cNvPr id="5" name="组合 4"/>
          <p:cNvGrpSpPr/>
          <p:nvPr/>
        </p:nvGrpSpPr>
        <p:grpSpPr>
          <a:xfrm>
            <a:off x="1016760" y="739429"/>
            <a:ext cx="7093690" cy="338554"/>
            <a:chOff x="1016760" y="902717"/>
            <a:chExt cx="7093690" cy="338554"/>
          </a:xfrm>
        </p:grpSpPr>
        <p:sp>
          <p:nvSpPr>
            <p:cNvPr id="14" name="文本框 13">
              <a:extLst>
                <a:ext uri="{FF2B5EF4-FFF2-40B4-BE49-F238E27FC236}">
                  <a16:creationId xmlns:a16="http://schemas.microsoft.com/office/drawing/2014/main" id="{CFBB8939-CF10-4DAB-922C-371BF78CAD49}"/>
                </a:ext>
              </a:extLst>
            </p:cNvPr>
            <p:cNvSpPr txBox="1"/>
            <p:nvPr/>
          </p:nvSpPr>
          <p:spPr>
            <a:xfrm>
              <a:off x="1945184" y="902717"/>
              <a:ext cx="6165266"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1600" b="1" kern="0" dirty="0">
                  <a:solidFill>
                    <a:srgbClr val="FF0000"/>
                  </a:solidFill>
                  <a:cs typeface="Arial" panose="020B0604020202020204" pitchFamily="34" charset="0"/>
                </a:rPr>
                <a:t>校园网</a:t>
              </a:r>
              <a:r>
                <a:rPr lang="en-US" altLang="zh-CN" sz="1600" b="1" kern="0" dirty="0">
                  <a:cs typeface="Arial" panose="020B0604020202020204" pitchFamily="34" charset="0"/>
                </a:rPr>
                <a:t>IP</a:t>
              </a:r>
              <a:r>
                <a:rPr lang="zh-CN" altLang="en-US" sz="1600" b="1" kern="0" dirty="0">
                  <a:cs typeface="Arial" panose="020B0604020202020204" pitchFamily="34" charset="0"/>
                </a:rPr>
                <a:t>范围内</a:t>
              </a:r>
              <a:r>
                <a:rPr lang="zh-CN" altLang="en-US" sz="1600" b="1" kern="0" dirty="0">
                  <a:solidFill>
                    <a:srgbClr val="51597B"/>
                  </a:solidFill>
                  <a:cs typeface="Arial" panose="020B0604020202020204" pitchFamily="34" charset="0"/>
                </a:rPr>
                <a:t>直接打开  </a:t>
              </a:r>
              <a:r>
                <a:rPr lang="en-US" altLang="zh-CN" sz="1600" b="1" kern="0" dirty="0">
                  <a:solidFill>
                    <a:srgbClr val="51597B"/>
                  </a:solidFill>
                  <a:cs typeface="Arial" panose="020B0604020202020204" pitchFamily="34" charset="0"/>
                  <a:hlinkClick r:id="rId5"/>
                </a:rPr>
                <a:t>https://www.cidp.com.cn/</a:t>
              </a:r>
              <a:endParaRPr lang="en-US" altLang="zh-CN" sz="1600" b="1" kern="0" dirty="0">
                <a:solidFill>
                  <a:srgbClr val="51597B"/>
                </a:solidFill>
                <a:cs typeface="Arial" panose="020B0604020202020204" pitchFamily="34" charset="0"/>
              </a:endParaRPr>
            </a:p>
          </p:txBody>
        </p:sp>
        <p:sp>
          <p:nvSpPr>
            <p:cNvPr id="10" name="文本框 3"/>
            <p:cNvSpPr txBox="1"/>
            <p:nvPr>
              <p:custDataLst>
                <p:tags r:id="rId2"/>
              </p:custDataLst>
            </p:nvPr>
          </p:nvSpPr>
          <p:spPr>
            <a:xfrm>
              <a:off x="1016760" y="902717"/>
              <a:ext cx="941248"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600" b="1" kern="0" dirty="0">
                  <a:solidFill>
                    <a:srgbClr val="51597B"/>
                  </a:solidFill>
                  <a:cs typeface="Arial" panose="020B0604020202020204" pitchFamily="34" charset="0"/>
                </a:rPr>
                <a:t>方式一：</a:t>
              </a:r>
              <a:endParaRPr lang="en-US" altLang="zh-CN" sz="1600" b="1" kern="0" dirty="0">
                <a:solidFill>
                  <a:srgbClr val="51597B"/>
                </a:solidFill>
                <a:cs typeface="Arial" panose="020B0604020202020204" pitchFamily="34" charset="0"/>
              </a:endParaRPr>
            </a:p>
          </p:txBody>
        </p:sp>
      </p:grpSp>
      <p:pic>
        <p:nvPicPr>
          <p:cNvPr id="266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5184" y="2421297"/>
            <a:ext cx="6590953" cy="201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组合 5"/>
          <p:cNvGrpSpPr/>
          <p:nvPr/>
        </p:nvGrpSpPr>
        <p:grpSpPr>
          <a:xfrm>
            <a:off x="1003936" y="2006567"/>
            <a:ext cx="7103211" cy="338554"/>
            <a:chOff x="1003936" y="1924610"/>
            <a:chExt cx="7103211" cy="338554"/>
          </a:xfrm>
        </p:grpSpPr>
        <p:sp>
          <p:nvSpPr>
            <p:cNvPr id="18" name="文本框 3"/>
            <p:cNvSpPr txBox="1"/>
            <p:nvPr>
              <p:custDataLst>
                <p:tags r:id="rId1"/>
              </p:custDataLst>
            </p:nvPr>
          </p:nvSpPr>
          <p:spPr>
            <a:xfrm>
              <a:off x="1003936" y="1924610"/>
              <a:ext cx="941248"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600" b="1" kern="0" dirty="0">
                  <a:solidFill>
                    <a:srgbClr val="51597B"/>
                  </a:solidFill>
                  <a:cs typeface="Arial" panose="020B0604020202020204" pitchFamily="34" charset="0"/>
                </a:rPr>
                <a:t>方式二：</a:t>
              </a:r>
              <a:endParaRPr lang="en-US" altLang="zh-CN" sz="1600" b="1" kern="0" dirty="0">
                <a:solidFill>
                  <a:srgbClr val="51597B"/>
                </a:solidFill>
                <a:cs typeface="Arial" panose="020B0604020202020204" pitchFamily="34" charset="0"/>
              </a:endParaRPr>
            </a:p>
          </p:txBody>
        </p:sp>
        <p:sp>
          <p:nvSpPr>
            <p:cNvPr id="20" name="文本框 13">
              <a:extLst>
                <a:ext uri="{FF2B5EF4-FFF2-40B4-BE49-F238E27FC236}">
                  <a16:creationId xmlns:a16="http://schemas.microsoft.com/office/drawing/2014/main" id="{CFBB8939-CF10-4DAB-922C-371BF78CAD49}"/>
                </a:ext>
              </a:extLst>
            </p:cNvPr>
            <p:cNvSpPr txBox="1"/>
            <p:nvPr/>
          </p:nvSpPr>
          <p:spPr>
            <a:xfrm>
              <a:off x="1941881" y="1924610"/>
              <a:ext cx="6165266" cy="338554"/>
            </a:xfrm>
            <a:prstGeom prst="rect">
              <a:avLst/>
            </a:prstGeom>
            <a:noFill/>
          </p:spPr>
          <p:txBody>
            <a:bodyPr wrap="square" rtlCol="0">
              <a:spAutoFit/>
            </a:bodyPr>
            <a:lstStyle/>
            <a:p>
              <a:pPr lvl="0" defTabSz="914400">
                <a:defRPr/>
              </a:pPr>
              <a:r>
                <a:rPr lang="zh-CN" altLang="en-US" sz="1600" b="1" kern="0" dirty="0">
                  <a:solidFill>
                    <a:srgbClr val="51597B"/>
                  </a:solidFill>
                  <a:cs typeface="Arial" panose="020B0604020202020204" pitchFamily="34" charset="0"/>
                </a:rPr>
                <a:t>通过搜索引擎搜索“</a:t>
              </a:r>
              <a:r>
                <a:rPr lang="en-US" altLang="zh-CN" sz="1600" b="1" kern="0" dirty="0" err="1">
                  <a:solidFill>
                    <a:srgbClr val="51597B"/>
                  </a:solidFill>
                  <a:cs typeface="Arial" panose="020B0604020202020204" pitchFamily="34" charset="0"/>
                </a:rPr>
                <a:t>cidp</a:t>
              </a:r>
              <a:r>
                <a:rPr lang="zh-CN" altLang="en-US" sz="1600" b="1" kern="0" dirty="0">
                  <a:solidFill>
                    <a:srgbClr val="51597B"/>
                  </a:solidFill>
                  <a:cs typeface="Arial" panose="020B0604020202020204" pitchFamily="34" charset="0"/>
                </a:rPr>
                <a:t>制造业”</a:t>
              </a:r>
              <a:r>
                <a:rPr lang="en-US" altLang="zh-CN" sz="1600" b="1" kern="0" dirty="0">
                  <a:solidFill>
                    <a:srgbClr val="51597B"/>
                  </a:solidFill>
                  <a:cs typeface="Arial" panose="020B0604020202020204" pitchFamily="34" charset="0"/>
                </a:rPr>
                <a:t> </a:t>
              </a:r>
              <a:r>
                <a:rPr lang="zh-CN" altLang="en-US" sz="1600" b="1" kern="0" dirty="0">
                  <a:solidFill>
                    <a:srgbClr val="51597B"/>
                  </a:solidFill>
                  <a:cs typeface="Arial" panose="020B0604020202020204" pitchFamily="34" charset="0"/>
                </a:rPr>
                <a:t>，首页第一个即为平台主页。</a:t>
              </a:r>
              <a:endParaRPr lang="en-US" altLang="zh-CN" sz="1600" b="1" kern="0" dirty="0">
                <a:solidFill>
                  <a:srgbClr val="51597B"/>
                </a:solidFill>
                <a:cs typeface="Arial" panose="020B0604020202020204" pitchFamily="34" charset="0"/>
              </a:endParaRPr>
            </a:p>
          </p:txBody>
        </p:sp>
      </p:grpSp>
      <p:pic>
        <p:nvPicPr>
          <p:cNvPr id="266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4553" y="1121045"/>
            <a:ext cx="3588067" cy="743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2552857" y="1077983"/>
            <a:ext cx="1158240" cy="294378"/>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93971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6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sp>
        <p:nvSpPr>
          <p:cNvPr id="4" name="文本框 3"/>
          <p:cNvSpPr txBox="1"/>
          <p:nvPr>
            <p:custDataLst>
              <p:tags r:id="rId1"/>
            </p:custDataLst>
          </p:nvPr>
        </p:nvSpPr>
        <p:spPr>
          <a:xfrm>
            <a:off x="1042652" y="64175"/>
            <a:ext cx="4007649"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600" b="1" kern="0" dirty="0">
                <a:solidFill>
                  <a:srgbClr val="51597B"/>
                </a:solidFill>
                <a:cs typeface="Arial" panose="020B0604020202020204" pitchFamily="34" charset="0"/>
              </a:rPr>
              <a:t>学校图书馆主页</a:t>
            </a:r>
            <a:r>
              <a:rPr lang="en-US" altLang="zh-CN" sz="1600" b="1" kern="0" dirty="0">
                <a:solidFill>
                  <a:srgbClr val="51597B"/>
                </a:solidFill>
                <a:cs typeface="Arial" panose="020B0604020202020204" pitchFamily="34" charset="0"/>
              </a:rPr>
              <a:t>-</a:t>
            </a:r>
            <a:r>
              <a:rPr lang="zh-CN" altLang="en-US" sz="1600" b="1" kern="0" dirty="0">
                <a:solidFill>
                  <a:srgbClr val="51597B"/>
                </a:solidFill>
                <a:cs typeface="Arial" panose="020B0604020202020204" pitchFamily="34" charset="0"/>
              </a:rPr>
              <a:t>电子资源</a:t>
            </a:r>
            <a:endParaRPr lang="en-US" altLang="zh-CN" sz="1600" b="1" kern="0" dirty="0">
              <a:solidFill>
                <a:srgbClr val="51597B"/>
              </a:solidFill>
              <a:cs typeface="Arial" panose="020B0604020202020204" pitchFamily="34" charset="0"/>
            </a:endParaRPr>
          </a:p>
        </p:txBody>
      </p:sp>
      <p:sp>
        <p:nvSpPr>
          <p:cNvPr id="10" name="文本框 3"/>
          <p:cNvSpPr txBox="1"/>
          <p:nvPr>
            <p:custDataLst>
              <p:tags r:id="rId2"/>
            </p:custDataLst>
          </p:nvPr>
        </p:nvSpPr>
        <p:spPr>
          <a:xfrm>
            <a:off x="210706" y="62365"/>
            <a:ext cx="1175544"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1600" b="1" kern="0" dirty="0">
                <a:solidFill>
                  <a:srgbClr val="51597B"/>
                </a:solidFill>
                <a:cs typeface="Arial" panose="020B0604020202020204" pitchFamily="34" charset="0"/>
              </a:rPr>
              <a:t>方式三：</a:t>
            </a:r>
            <a:endParaRPr lang="en-US" altLang="zh-CN" sz="1600" b="1" kern="0" dirty="0">
              <a:solidFill>
                <a:srgbClr val="51597B"/>
              </a:solidFill>
              <a:cs typeface="Arial" panose="020B0604020202020204" pitchFamily="34" charset="0"/>
            </a:endParaRPr>
          </a:p>
        </p:txBody>
      </p:sp>
      <p:pic>
        <p:nvPicPr>
          <p:cNvPr id="7" name="图片 6">
            <a:extLst>
              <a:ext uri="{FF2B5EF4-FFF2-40B4-BE49-F238E27FC236}">
                <a16:creationId xmlns:a16="http://schemas.microsoft.com/office/drawing/2014/main" id="{52DA571E-74DF-E9E9-0E83-0E21A809B96F}"/>
              </a:ext>
            </a:extLst>
          </p:cNvPr>
          <p:cNvPicPr>
            <a:picLocks noChangeAspect="1"/>
          </p:cNvPicPr>
          <p:nvPr/>
        </p:nvPicPr>
        <p:blipFill>
          <a:blip r:embed="rId6"/>
          <a:stretch>
            <a:fillRect/>
          </a:stretch>
        </p:blipFill>
        <p:spPr>
          <a:xfrm>
            <a:off x="4076920" y="255983"/>
            <a:ext cx="4672226" cy="4631534"/>
          </a:xfrm>
          <a:prstGeom prst="rect">
            <a:avLst/>
          </a:prstGeom>
        </p:spPr>
      </p:pic>
      <p:sp>
        <p:nvSpPr>
          <p:cNvPr id="8" name="文本框 7">
            <a:extLst>
              <a:ext uri="{FF2B5EF4-FFF2-40B4-BE49-F238E27FC236}">
                <a16:creationId xmlns:a16="http://schemas.microsoft.com/office/drawing/2014/main" id="{439B7D67-89F8-3DF1-0793-D92F92F39A6E}"/>
              </a:ext>
            </a:extLst>
          </p:cNvPr>
          <p:cNvSpPr txBox="1"/>
          <p:nvPr>
            <p:custDataLst>
              <p:tags r:id="rId3"/>
            </p:custDataLst>
          </p:nvPr>
        </p:nvSpPr>
        <p:spPr>
          <a:xfrm>
            <a:off x="1131182" y="2279362"/>
            <a:ext cx="1915294"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600" kern="0" dirty="0">
                <a:solidFill>
                  <a:schemeClr val="accent5"/>
                </a:solidFill>
                <a:latin typeface="微软雅黑 (正文)"/>
                <a:cs typeface="Arial" panose="020B0604020202020204" pitchFamily="34" charset="0"/>
              </a:rPr>
              <a:t>提示：收藏后使用更方便哦！</a:t>
            </a:r>
            <a:endParaRPr lang="en-US" altLang="zh-CN" sz="1600" kern="0" dirty="0">
              <a:solidFill>
                <a:schemeClr val="accent5"/>
              </a:solidFill>
              <a:latin typeface="微软雅黑 (正文)"/>
              <a:cs typeface="Arial" panose="020B0604020202020204" pitchFamily="34" charset="0"/>
            </a:endParaRPr>
          </a:p>
        </p:txBody>
      </p:sp>
    </p:spTree>
    <p:extLst>
      <p:ext uri="{BB962C8B-B14F-4D97-AF65-F5344CB8AC3E}">
        <p14:creationId xmlns:p14="http://schemas.microsoft.com/office/powerpoint/2010/main" val="258691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grpSp>
        <p:nvGrpSpPr>
          <p:cNvPr id="4" name="组合 3"/>
          <p:cNvGrpSpPr/>
          <p:nvPr/>
        </p:nvGrpSpPr>
        <p:grpSpPr>
          <a:xfrm>
            <a:off x="888143" y="1091928"/>
            <a:ext cx="5289372" cy="912430"/>
            <a:chOff x="888143" y="1648498"/>
            <a:chExt cx="5289372" cy="912430"/>
          </a:xfrm>
        </p:grpSpPr>
        <p:sp>
          <p:nvSpPr>
            <p:cNvPr id="8" name="任意多边形 13"/>
            <p:cNvSpPr/>
            <p:nvPr/>
          </p:nvSpPr>
          <p:spPr>
            <a:xfrm>
              <a:off x="888143" y="1648498"/>
              <a:ext cx="876300" cy="912430"/>
            </a:xfrm>
            <a:custGeom>
              <a:avLst/>
              <a:gdLst>
                <a:gd name="connsiteX0" fmla="*/ 1555750 w 2063750"/>
                <a:gd name="connsiteY0" fmla="*/ 0 h 2387600"/>
                <a:gd name="connsiteX1" fmla="*/ 0 w 2063750"/>
                <a:gd name="connsiteY1" fmla="*/ 736600 h 2387600"/>
                <a:gd name="connsiteX2" fmla="*/ 736600 w 2063750"/>
                <a:gd name="connsiteY2" fmla="*/ 2387600 h 2387600"/>
                <a:gd name="connsiteX3" fmla="*/ 1778000 w 2063750"/>
                <a:gd name="connsiteY3" fmla="*/ 1898650 h 2387600"/>
                <a:gd name="connsiteX4" fmla="*/ 2063750 w 2063750"/>
                <a:gd name="connsiteY4" fmla="*/ 1104900 h 2387600"/>
                <a:gd name="connsiteX5" fmla="*/ 1555750 w 2063750"/>
                <a:gd name="connsiteY5" fmla="*/ 0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3750" h="2387600">
                  <a:moveTo>
                    <a:pt x="1555750" y="0"/>
                  </a:moveTo>
                  <a:lnTo>
                    <a:pt x="0" y="736600"/>
                  </a:lnTo>
                  <a:lnTo>
                    <a:pt x="736600" y="2387600"/>
                  </a:lnTo>
                  <a:lnTo>
                    <a:pt x="1778000" y="1898650"/>
                  </a:lnTo>
                  <a:lnTo>
                    <a:pt x="2063750" y="1104900"/>
                  </a:lnTo>
                  <a:lnTo>
                    <a:pt x="1555750" y="0"/>
                  </a:lnTo>
                  <a:close/>
                </a:path>
              </a:pathLst>
            </a:custGeom>
            <a:solidFill>
              <a:srgbClr val="6BA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17"/>
            <p:cNvSpPr txBox="1"/>
            <p:nvPr/>
          </p:nvSpPr>
          <p:spPr>
            <a:xfrm>
              <a:off x="2024977" y="1766159"/>
              <a:ext cx="1415772" cy="338554"/>
            </a:xfrm>
            <a:prstGeom prst="rect">
              <a:avLst/>
            </a:prstGeom>
            <a:noFill/>
          </p:spPr>
          <p:txBody>
            <a:bodyPr wrap="none" rtlCol="0">
              <a:spAutoFit/>
            </a:bodyPr>
            <a:lstStyle/>
            <a:p>
              <a:r>
                <a:rPr lang="zh-CN" altLang="en-US" sz="1600" b="1" dirty="0">
                  <a:solidFill>
                    <a:srgbClr val="2686CF"/>
                  </a:solidFill>
                  <a:latin typeface="Levenim MT" pitchFamily="2" charset="-79"/>
                  <a:cs typeface="Levenim MT" pitchFamily="2" charset="-79"/>
                </a:rPr>
                <a:t>个人账号访问</a:t>
              </a:r>
            </a:p>
          </p:txBody>
        </p:sp>
        <p:sp>
          <p:nvSpPr>
            <p:cNvPr id="24" name="文本框 6"/>
            <p:cNvSpPr txBox="1"/>
            <p:nvPr/>
          </p:nvSpPr>
          <p:spPr>
            <a:xfrm>
              <a:off x="2024976" y="2051072"/>
              <a:ext cx="4152539" cy="29238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defRPr/>
              </a:pPr>
              <a:r>
                <a:rPr lang="zh-CN" altLang="en-US" sz="1000" dirty="0">
                  <a:solidFill>
                    <a:srgbClr val="51597B"/>
                  </a:solidFill>
                  <a:latin typeface="Century Gothic" panose="020B0502020202020204"/>
                  <a:ea typeface="微软雅黑" panose="020B0503020204020204" charset="-122"/>
                </a:rPr>
                <a:t>校园网</a:t>
              </a:r>
              <a:r>
                <a:rPr lang="en-US" altLang="zh-CN" sz="1000" dirty="0">
                  <a:solidFill>
                    <a:srgbClr val="51597B"/>
                  </a:solidFill>
                  <a:latin typeface="Century Gothic" panose="020B0502020202020204"/>
                  <a:ea typeface="微软雅黑" panose="020B0503020204020204" charset="-122"/>
                </a:rPr>
                <a:t>IP</a:t>
              </a:r>
              <a:r>
                <a:rPr lang="zh-CN" altLang="en-US" sz="1000" dirty="0">
                  <a:solidFill>
                    <a:srgbClr val="51597B"/>
                  </a:solidFill>
                  <a:latin typeface="Century Gothic" panose="020B0502020202020204"/>
                  <a:ea typeface="微软雅黑" panose="020B0503020204020204" charset="-122"/>
                </a:rPr>
                <a:t>范围内</a:t>
              </a:r>
              <a:r>
                <a:rPr lang="zh-CN" altLang="en-US" sz="1000" b="1" dirty="0">
                  <a:solidFill>
                    <a:srgbClr val="FF0000"/>
                  </a:solidFill>
                  <a:latin typeface="Century Gothic" panose="020B0502020202020204"/>
                  <a:ea typeface="微软雅黑" panose="020B0503020204020204" charset="-122"/>
                </a:rPr>
                <a:t>注册个人账号</a:t>
              </a:r>
              <a:r>
                <a:rPr lang="zh-CN" altLang="en-US" sz="1000" dirty="0">
                  <a:solidFill>
                    <a:srgbClr val="51597B"/>
                  </a:solidFill>
                  <a:latin typeface="Century Gothic" panose="020B0502020202020204"/>
                  <a:ea typeface="微软雅黑" panose="020B0503020204020204" charset="-122"/>
                </a:rPr>
                <a:t>，校外登录该账号即可访问</a:t>
              </a:r>
              <a:r>
                <a:rPr lang="en-US" altLang="zh-CN" sz="1000" dirty="0">
                  <a:solidFill>
                    <a:srgbClr val="51597B"/>
                  </a:solidFill>
                  <a:ea typeface="微软雅黑" panose="020B0503020204020204" charset="-122"/>
                </a:rPr>
                <a:t>CIDP</a:t>
              </a:r>
              <a:r>
                <a:rPr lang="zh-CN" altLang="en-US" sz="1000" dirty="0">
                  <a:solidFill>
                    <a:srgbClr val="51597B"/>
                  </a:solidFill>
                  <a:ea typeface="微软雅黑" panose="020B0503020204020204" charset="-122"/>
                </a:rPr>
                <a:t>平台</a:t>
              </a:r>
              <a:r>
                <a:rPr lang="zh-CN" altLang="en-US" sz="1000" dirty="0">
                  <a:solidFill>
                    <a:srgbClr val="51597B"/>
                  </a:solidFill>
                  <a:latin typeface="Century Gothic" panose="020B0502020202020204"/>
                  <a:ea typeface="微软雅黑" panose="020B0503020204020204" charset="-122"/>
                </a:rPr>
                <a:t>。</a:t>
              </a:r>
              <a:endParaRPr kumimoji="0" lang="zh-CN" altLang="en-US" sz="1000" b="0" i="0" u="none" strike="noStrike" kern="1200" cap="none" spc="0" normalizeH="0" baseline="0" noProof="0" dirty="0">
                <a:ln>
                  <a:noFill/>
                </a:ln>
                <a:solidFill>
                  <a:srgbClr val="51597B"/>
                </a:solidFill>
                <a:effectLst/>
                <a:uLnTx/>
                <a:uFillTx/>
                <a:latin typeface="Century Gothic" panose="020B0502020202020204"/>
                <a:ea typeface="微软雅黑" panose="020B0503020204020204" charset="-122"/>
                <a:cs typeface="+mn-cs"/>
              </a:endParaRPr>
            </a:p>
          </p:txBody>
        </p:sp>
        <p:sp>
          <p:nvSpPr>
            <p:cNvPr id="28" name="矩形 27"/>
            <p:cNvSpPr/>
            <p:nvPr/>
          </p:nvSpPr>
          <p:spPr>
            <a:xfrm>
              <a:off x="1102970" y="1796772"/>
              <a:ext cx="639518" cy="584776"/>
            </a:xfrm>
            <a:prstGeom prst="rect">
              <a:avLst/>
            </a:prstGeom>
          </p:spPr>
          <p:txBody>
            <a:bodyPr wrap="none">
              <a:spAutoFit/>
            </a:bodyPr>
            <a:lstStyle/>
            <a:p>
              <a:r>
                <a:rPr lang="en-US" altLang="zh-CN" sz="3200" dirty="0">
                  <a:solidFill>
                    <a:srgbClr val="FFFFFF"/>
                  </a:solidFill>
                </a:rPr>
                <a:t>01</a:t>
              </a:r>
              <a:endParaRPr lang="zh-CN" altLang="en-US" sz="3200" dirty="0">
                <a:solidFill>
                  <a:srgbClr val="FFFFFF"/>
                </a:solidFill>
              </a:endParaRPr>
            </a:p>
          </p:txBody>
        </p:sp>
      </p:grpSp>
      <p:grpSp>
        <p:nvGrpSpPr>
          <p:cNvPr id="5" name="组合 4"/>
          <p:cNvGrpSpPr/>
          <p:nvPr/>
        </p:nvGrpSpPr>
        <p:grpSpPr>
          <a:xfrm>
            <a:off x="984579" y="2564099"/>
            <a:ext cx="6566841" cy="912430"/>
            <a:chOff x="984579" y="3120669"/>
            <a:chExt cx="6566841" cy="912430"/>
          </a:xfrm>
        </p:grpSpPr>
        <p:sp>
          <p:nvSpPr>
            <p:cNvPr id="14" name="任意多边形 89"/>
            <p:cNvSpPr/>
            <p:nvPr/>
          </p:nvSpPr>
          <p:spPr>
            <a:xfrm>
              <a:off x="984579" y="3120669"/>
              <a:ext cx="876300" cy="912430"/>
            </a:xfrm>
            <a:custGeom>
              <a:avLst/>
              <a:gdLst>
                <a:gd name="connsiteX0" fmla="*/ 1555750 w 2063750"/>
                <a:gd name="connsiteY0" fmla="*/ 0 h 2387600"/>
                <a:gd name="connsiteX1" fmla="*/ 0 w 2063750"/>
                <a:gd name="connsiteY1" fmla="*/ 736600 h 2387600"/>
                <a:gd name="connsiteX2" fmla="*/ 736600 w 2063750"/>
                <a:gd name="connsiteY2" fmla="*/ 2387600 h 2387600"/>
                <a:gd name="connsiteX3" fmla="*/ 1778000 w 2063750"/>
                <a:gd name="connsiteY3" fmla="*/ 1898650 h 2387600"/>
                <a:gd name="connsiteX4" fmla="*/ 2063750 w 2063750"/>
                <a:gd name="connsiteY4" fmla="*/ 1104900 h 2387600"/>
                <a:gd name="connsiteX5" fmla="*/ 1555750 w 2063750"/>
                <a:gd name="connsiteY5" fmla="*/ 0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3750" h="2387600">
                  <a:moveTo>
                    <a:pt x="1555750" y="0"/>
                  </a:moveTo>
                  <a:lnTo>
                    <a:pt x="0" y="736600"/>
                  </a:lnTo>
                  <a:lnTo>
                    <a:pt x="736600" y="2387600"/>
                  </a:lnTo>
                  <a:lnTo>
                    <a:pt x="1778000" y="1898650"/>
                  </a:lnTo>
                  <a:lnTo>
                    <a:pt x="2063750" y="1104900"/>
                  </a:lnTo>
                  <a:lnTo>
                    <a:pt x="1555750" y="0"/>
                  </a:lnTo>
                  <a:close/>
                </a:path>
              </a:pathLst>
            </a:custGeom>
            <a:solidFill>
              <a:srgbClr val="67B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7"/>
            <p:cNvSpPr txBox="1"/>
            <p:nvPr/>
          </p:nvSpPr>
          <p:spPr>
            <a:xfrm>
              <a:off x="2025015" y="3257733"/>
              <a:ext cx="1641796" cy="338554"/>
            </a:xfrm>
            <a:prstGeom prst="rect">
              <a:avLst/>
            </a:prstGeom>
            <a:noFill/>
          </p:spPr>
          <p:txBody>
            <a:bodyPr wrap="none" rtlCol="0">
              <a:spAutoFit/>
            </a:bodyPr>
            <a:lstStyle/>
            <a:p>
              <a:r>
                <a:rPr lang="en-US" altLang="zh-CN" sz="1600" b="1" dirty="0">
                  <a:solidFill>
                    <a:srgbClr val="3E8E8D"/>
                  </a:solidFill>
                  <a:latin typeface="Times New Roman" panose="02020603050405020304" pitchFamily="18" charset="0"/>
                  <a:cs typeface="Times New Roman" panose="02020603050405020304" pitchFamily="18" charset="0"/>
                </a:rPr>
                <a:t>CARSI</a:t>
              </a:r>
              <a:r>
                <a:rPr lang="zh-CN" altLang="en-US" sz="1600" b="1" dirty="0">
                  <a:solidFill>
                    <a:srgbClr val="3E8E8D"/>
                  </a:solidFill>
                  <a:latin typeface="Levenim MT" pitchFamily="2" charset="-79"/>
                  <a:cs typeface="Levenim MT" pitchFamily="2" charset="-79"/>
                </a:rPr>
                <a:t>账号访问</a:t>
              </a:r>
            </a:p>
          </p:txBody>
        </p:sp>
        <p:sp>
          <p:nvSpPr>
            <p:cNvPr id="26" name="文本框 6"/>
            <p:cNvSpPr txBox="1"/>
            <p:nvPr/>
          </p:nvSpPr>
          <p:spPr>
            <a:xfrm>
              <a:off x="2025015" y="3534301"/>
              <a:ext cx="5526405" cy="29238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30000"/>
                </a:lnSpc>
                <a:defRPr/>
              </a:pPr>
              <a:r>
                <a:rPr lang="zh-CN" altLang="en-US" sz="1000" dirty="0">
                  <a:solidFill>
                    <a:srgbClr val="51597B"/>
                  </a:solidFill>
                  <a:latin typeface="Century Gothic" panose="020B0502020202020204"/>
                  <a:ea typeface="微软雅黑" panose="020B0503020204020204" charset="-122"/>
                </a:rPr>
                <a:t>学校已加入</a:t>
              </a:r>
              <a:r>
                <a:rPr lang="en-US" altLang="zh-CN" sz="1000" dirty="0">
                  <a:solidFill>
                    <a:srgbClr val="51597B"/>
                  </a:solidFill>
                  <a:latin typeface="Century Gothic" panose="020B0502020202020204"/>
                  <a:ea typeface="微软雅黑" panose="020B0503020204020204" charset="-122"/>
                </a:rPr>
                <a:t>CARSI</a:t>
              </a:r>
              <a:r>
                <a:rPr lang="zh-CN" altLang="en-US" sz="1000" dirty="0">
                  <a:solidFill>
                    <a:srgbClr val="51597B"/>
                  </a:solidFill>
                  <a:latin typeface="Century Gothic" panose="020B0502020202020204"/>
                  <a:ea typeface="微软雅黑" panose="020B0503020204020204" charset="-122"/>
                </a:rPr>
                <a:t>联盟，校外使用校园网账号直接访问</a:t>
              </a:r>
              <a:r>
                <a:rPr lang="en-US" altLang="zh-CN" sz="1000" dirty="0">
                  <a:solidFill>
                    <a:srgbClr val="51597B"/>
                  </a:solidFill>
                  <a:latin typeface="Century Gothic" panose="020B0502020202020204"/>
                  <a:ea typeface="微软雅黑" panose="020B0503020204020204" charset="-122"/>
                </a:rPr>
                <a:t>CIDP</a:t>
              </a:r>
              <a:r>
                <a:rPr lang="zh-CN" altLang="en-US" sz="1000" dirty="0">
                  <a:solidFill>
                    <a:srgbClr val="51597B"/>
                  </a:solidFill>
                  <a:latin typeface="Century Gothic" panose="020B0502020202020204"/>
                  <a:ea typeface="微软雅黑" panose="020B0503020204020204" charset="-122"/>
                </a:rPr>
                <a:t>平台。</a:t>
              </a:r>
            </a:p>
          </p:txBody>
        </p:sp>
        <p:sp>
          <p:nvSpPr>
            <p:cNvPr id="30" name="矩形 29"/>
            <p:cNvSpPr/>
            <p:nvPr/>
          </p:nvSpPr>
          <p:spPr>
            <a:xfrm>
              <a:off x="1133530" y="3322373"/>
              <a:ext cx="639919" cy="584775"/>
            </a:xfrm>
            <a:prstGeom prst="rect">
              <a:avLst/>
            </a:prstGeom>
          </p:spPr>
          <p:txBody>
            <a:bodyPr wrap="none">
              <a:spAutoFit/>
            </a:bodyPr>
            <a:lstStyle/>
            <a:p>
              <a:r>
                <a:rPr lang="en-US" altLang="zh-CN" sz="3200" dirty="0">
                  <a:solidFill>
                    <a:srgbClr val="FFFFFF"/>
                  </a:solidFill>
                </a:rPr>
                <a:t>02</a:t>
              </a:r>
              <a:endParaRPr lang="zh-CN" altLang="en-US" sz="3200" dirty="0">
                <a:solidFill>
                  <a:srgbClr val="FFFFFF"/>
                </a:solidFill>
              </a:endParaRPr>
            </a:p>
          </p:txBody>
        </p:sp>
      </p:grpSp>
      <p:sp>
        <p:nvSpPr>
          <p:cNvPr id="31" name="矩形 30"/>
          <p:cNvSpPr/>
          <p:nvPr/>
        </p:nvSpPr>
        <p:spPr>
          <a:xfrm>
            <a:off x="8623269" y="4093685"/>
            <a:ext cx="101600" cy="91440"/>
          </a:xfrm>
          <a:prstGeom prst="rect">
            <a:avLst/>
          </a:prstGeom>
          <a:solidFill>
            <a:srgbClr val="86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矩形 36"/>
          <p:cNvSpPr/>
          <p:nvPr/>
        </p:nvSpPr>
        <p:spPr>
          <a:xfrm>
            <a:off x="8623269" y="4315903"/>
            <a:ext cx="101600" cy="91440"/>
          </a:xfrm>
          <a:prstGeom prst="rect">
            <a:avLst/>
          </a:prstGeom>
          <a:solidFill>
            <a:srgbClr val="DD6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矩形 37"/>
          <p:cNvSpPr/>
          <p:nvPr/>
        </p:nvSpPr>
        <p:spPr>
          <a:xfrm>
            <a:off x="8623269" y="4537502"/>
            <a:ext cx="101600" cy="91440"/>
          </a:xfrm>
          <a:prstGeom prst="rect">
            <a:avLst/>
          </a:prstGeom>
          <a:solidFill>
            <a:srgbClr val="45B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407864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B24E189-BE9C-BB25-6DCB-0C06087C069D}"/>
              </a:ext>
            </a:extLst>
          </p:cNvPr>
          <p:cNvPicPr>
            <a:picLocks noChangeAspect="1"/>
          </p:cNvPicPr>
          <p:nvPr/>
        </p:nvPicPr>
        <p:blipFill>
          <a:blip r:embed="rId3"/>
          <a:stretch>
            <a:fillRect/>
          </a:stretch>
        </p:blipFill>
        <p:spPr>
          <a:xfrm>
            <a:off x="2092031" y="891811"/>
            <a:ext cx="7036067" cy="3985230"/>
          </a:xfrm>
          <a:prstGeom prst="rect">
            <a:avLst/>
          </a:prstGeom>
        </p:spPr>
      </p:pic>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sp>
        <p:nvSpPr>
          <p:cNvPr id="35" name="文本框 34"/>
          <p:cNvSpPr txBox="1"/>
          <p:nvPr/>
        </p:nvSpPr>
        <p:spPr>
          <a:xfrm>
            <a:off x="206954" y="254145"/>
            <a:ext cx="2019411" cy="424732"/>
          </a:xfrm>
          <a:prstGeom prst="rect">
            <a:avLst/>
          </a:prstGeom>
          <a:noFill/>
        </p:spPr>
        <p:txBody>
          <a:bodyPr wrap="square" rtlCol="0">
            <a:spAutoFit/>
          </a:bodyPr>
          <a:lstStyle/>
          <a:p>
            <a:pPr>
              <a:lnSpc>
                <a:spcPct val="90000"/>
              </a:lnSpc>
            </a:pPr>
            <a:r>
              <a:rPr kumimoji="1" lang="zh-CN" altLang="en-US" sz="2400" b="1" dirty="0">
                <a:solidFill>
                  <a:srgbClr val="51597B"/>
                </a:solidFill>
              </a:rPr>
              <a:t>个人账号注册</a:t>
            </a:r>
          </a:p>
        </p:txBody>
      </p:sp>
      <p:sp>
        <p:nvSpPr>
          <p:cNvPr id="11" name="图文框 10"/>
          <p:cNvSpPr/>
          <p:nvPr/>
        </p:nvSpPr>
        <p:spPr>
          <a:xfrm>
            <a:off x="7447986" y="818383"/>
            <a:ext cx="423805" cy="346273"/>
          </a:xfrm>
          <a:prstGeom prst="frame">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6" name="淘宝店chenying0907出品 13"/>
          <p:cNvSpPr txBox="1"/>
          <p:nvPr/>
        </p:nvSpPr>
        <p:spPr>
          <a:xfrm>
            <a:off x="206954" y="1651722"/>
            <a:ext cx="1900979" cy="2240916"/>
          </a:xfrm>
          <a:prstGeom prst="rect">
            <a:avLst/>
          </a:prstGeom>
          <a:noFill/>
        </p:spPr>
        <p:txBody>
          <a:bodyPr wrap="square" lIns="68562" tIns="34281" rIns="68562" bIns="34281"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lang="zh-CN" altLang="en-US" sz="1600" b="1" kern="0" dirty="0">
                <a:solidFill>
                  <a:srgbClr val="51597B"/>
                </a:solidFill>
                <a:cs typeface="Arial" panose="020B0604020202020204" pitchFamily="34" charset="0"/>
              </a:rPr>
              <a:t>在平台主页顶部栏右侧点击“切换”进入注册</a:t>
            </a:r>
            <a:r>
              <a:rPr lang="en-US" altLang="zh-CN" sz="1600" b="1" kern="0" dirty="0">
                <a:solidFill>
                  <a:srgbClr val="51597B"/>
                </a:solidFill>
                <a:cs typeface="Arial" panose="020B0604020202020204" pitchFamily="34" charset="0"/>
              </a:rPr>
              <a:t>/</a:t>
            </a:r>
            <a:r>
              <a:rPr lang="zh-CN" altLang="en-US" sz="1600" b="1" kern="0" dirty="0">
                <a:solidFill>
                  <a:srgbClr val="51597B"/>
                </a:solidFill>
                <a:cs typeface="Arial" panose="020B0604020202020204" pitchFamily="34" charset="0"/>
              </a:rPr>
              <a:t>登录界面</a:t>
            </a:r>
            <a:r>
              <a:rPr lang="zh-CN" altLang="en-US" sz="1600" b="1" kern="0" dirty="0">
                <a:solidFill>
                  <a:srgbClr val="FF0000"/>
                </a:solidFill>
                <a:cs typeface="Arial" panose="020B0604020202020204" pitchFamily="34" charset="0"/>
              </a:rPr>
              <a:t>（“切换”按键左侧显示学校名称即为校园网环境）</a:t>
            </a:r>
          </a:p>
        </p:txBody>
      </p:sp>
      <p:sp>
        <p:nvSpPr>
          <p:cNvPr id="13" name="TextBox 17"/>
          <p:cNvSpPr txBox="1"/>
          <p:nvPr/>
        </p:nvSpPr>
        <p:spPr>
          <a:xfrm>
            <a:off x="6204787" y="10634"/>
            <a:ext cx="2570553" cy="615553"/>
          </a:xfrm>
          <a:prstGeom prst="rect">
            <a:avLst/>
          </a:prstGeom>
          <a:noFill/>
        </p:spPr>
        <p:txBody>
          <a:bodyPr wrap="square" rtlCol="0">
            <a:spAutoFit/>
          </a:bodyPr>
          <a:lstStyle/>
          <a:p>
            <a:pPr lvl="0"/>
            <a:r>
              <a:rPr lang="zh-TW" altLang="en-US" sz="2000" b="1" u="sng" dirty="0">
                <a:solidFill>
                  <a:srgbClr val="D90312"/>
                </a:solidFill>
                <a:latin typeface="楷体" pitchFamily="49" charset="-122"/>
                <a:ea typeface="楷体" pitchFamily="49" charset="-122"/>
                <a:cs typeface="Levenim MT" pitchFamily="2" charset="-79"/>
              </a:rPr>
              <a:t>重要提示</a:t>
            </a:r>
            <a:r>
              <a:rPr lang="zh-CN" altLang="en-US" sz="2000" b="1" dirty="0">
                <a:solidFill>
                  <a:srgbClr val="D90312"/>
                </a:solidFill>
                <a:latin typeface="楷体" pitchFamily="49" charset="-122"/>
                <a:ea typeface="楷体" pitchFamily="49" charset="-122"/>
                <a:cs typeface="Levenim MT" pitchFamily="2" charset="-79"/>
              </a:rPr>
              <a:t>：</a:t>
            </a:r>
            <a:endParaRPr lang="en-US" altLang="zh-CN" sz="2000" b="1" dirty="0">
              <a:solidFill>
                <a:srgbClr val="D90312"/>
              </a:solidFill>
              <a:latin typeface="楷体" pitchFamily="49" charset="-122"/>
              <a:ea typeface="楷体" pitchFamily="49" charset="-122"/>
              <a:cs typeface="Levenim MT" pitchFamily="2" charset="-79"/>
            </a:endParaRPr>
          </a:p>
          <a:p>
            <a:pPr lvl="0"/>
            <a:r>
              <a:rPr lang="zh-CN" altLang="en-US" sz="1400" dirty="0">
                <a:solidFill>
                  <a:srgbClr val="51597B"/>
                </a:solidFill>
                <a:ea typeface="微软雅黑" panose="020B0503020204020204" charset="-122"/>
              </a:rPr>
              <a:t>一定要在</a:t>
            </a:r>
            <a:r>
              <a:rPr lang="zh-CN" altLang="en-US" sz="1400" b="1" dirty="0">
                <a:solidFill>
                  <a:srgbClr val="FF0000"/>
                </a:solidFill>
                <a:ea typeface="微软雅黑" panose="020B0503020204020204" charset="-122"/>
              </a:rPr>
              <a:t>校园网环境下</a:t>
            </a:r>
            <a:r>
              <a:rPr lang="zh-CN" altLang="en-US" sz="1400" dirty="0">
                <a:solidFill>
                  <a:srgbClr val="51597B"/>
                </a:solidFill>
                <a:ea typeface="微软雅黑" panose="020B0503020204020204" charset="-122"/>
              </a:rPr>
              <a:t>注册。</a:t>
            </a:r>
            <a:endParaRPr lang="zh-TW" altLang="en-US" sz="2800" b="1" u="sng" dirty="0">
              <a:solidFill>
                <a:srgbClr val="D90312"/>
              </a:solidFill>
              <a:latin typeface="楷体" pitchFamily="49" charset="-122"/>
              <a:ea typeface="楷体" pitchFamily="49" charset="-122"/>
              <a:cs typeface="Levenim MT" pitchFamily="2" charset="-79"/>
            </a:endParaRPr>
          </a:p>
        </p:txBody>
      </p:sp>
      <p:sp>
        <p:nvSpPr>
          <p:cNvPr id="15" name="图文框 14"/>
          <p:cNvSpPr/>
          <p:nvPr/>
        </p:nvSpPr>
        <p:spPr>
          <a:xfrm>
            <a:off x="6436448" y="821604"/>
            <a:ext cx="910557" cy="346273"/>
          </a:xfrm>
          <a:prstGeom prst="fram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200">
              <a:solidFill>
                <a:schemeClr val="tx1"/>
              </a:solidFill>
            </a:endParaRPr>
          </a:p>
        </p:txBody>
      </p:sp>
      <p:sp>
        <p:nvSpPr>
          <p:cNvPr id="14" name="淘宝店chenying0907出品 13"/>
          <p:cNvSpPr txBox="1"/>
          <p:nvPr/>
        </p:nvSpPr>
        <p:spPr>
          <a:xfrm>
            <a:off x="206954" y="717272"/>
            <a:ext cx="950489" cy="431190"/>
          </a:xfrm>
          <a:prstGeom prst="rect">
            <a:avLst/>
          </a:prstGeom>
          <a:noFill/>
        </p:spPr>
        <p:txBody>
          <a:bodyPr wrap="square" lIns="68562" tIns="34281" rIns="68562" bIns="34281" rtlCol="0">
            <a:spAutoFit/>
          </a:bodyPr>
          <a:lstStyle/>
          <a:p>
            <a:pPr algn="just" defTabSz="914400">
              <a:lnSpc>
                <a:spcPct val="150000"/>
              </a:lnSpc>
              <a:defRPr/>
            </a:pPr>
            <a:r>
              <a:rPr lang="en-US" altLang="zh-CN" b="1" kern="0" dirty="0">
                <a:solidFill>
                  <a:srgbClr val="51597B"/>
                </a:solidFill>
                <a:cs typeface="Arial" panose="020B0604020202020204" pitchFamily="34" charset="0"/>
              </a:rPr>
              <a:t>STEP 01</a:t>
            </a:r>
            <a:endParaRPr lang="zh-CN" altLang="en-US" b="1" kern="0" dirty="0">
              <a:solidFill>
                <a:srgbClr val="51597B"/>
              </a:solidFill>
              <a:cs typeface="Arial" panose="020B0604020202020204" pitchFamily="34" charset="0"/>
            </a:endParaRPr>
          </a:p>
        </p:txBody>
      </p:sp>
    </p:spTree>
    <p:extLst>
      <p:ext uri="{BB962C8B-B14F-4D97-AF65-F5344CB8AC3E}">
        <p14:creationId xmlns:p14="http://schemas.microsoft.com/office/powerpoint/2010/main" val="26640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heel(1)">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sp>
        <p:nvSpPr>
          <p:cNvPr id="9" name="矩形 8"/>
          <p:cNvSpPr/>
          <p:nvPr/>
        </p:nvSpPr>
        <p:spPr>
          <a:xfrm>
            <a:off x="8623269" y="4093685"/>
            <a:ext cx="101600" cy="91440"/>
          </a:xfrm>
          <a:prstGeom prst="rect">
            <a:avLst/>
          </a:prstGeom>
          <a:solidFill>
            <a:srgbClr val="86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矩形 10"/>
          <p:cNvSpPr/>
          <p:nvPr/>
        </p:nvSpPr>
        <p:spPr>
          <a:xfrm>
            <a:off x="8623269" y="4315903"/>
            <a:ext cx="101600" cy="91440"/>
          </a:xfrm>
          <a:prstGeom prst="rect">
            <a:avLst/>
          </a:prstGeom>
          <a:solidFill>
            <a:srgbClr val="DD6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a:off x="8623269" y="4537502"/>
            <a:ext cx="101600" cy="91440"/>
          </a:xfrm>
          <a:prstGeom prst="rect">
            <a:avLst/>
          </a:prstGeom>
          <a:solidFill>
            <a:srgbClr val="45B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015" y="505502"/>
            <a:ext cx="6357258" cy="4282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矩形 25"/>
          <p:cNvSpPr/>
          <p:nvPr/>
        </p:nvSpPr>
        <p:spPr>
          <a:xfrm>
            <a:off x="8404688" y="389077"/>
            <a:ext cx="464100" cy="3054875"/>
          </a:xfrm>
          <a:prstGeom prst="rect">
            <a:avLst/>
          </a:prstGeom>
        </p:spPr>
        <p:txBody>
          <a:bodyPr wrap="square">
            <a:spAutoFit/>
          </a:bodyPr>
          <a:lstStyle/>
          <a:p>
            <a:pPr algn="ctr">
              <a:lnSpc>
                <a:spcPct val="120000"/>
              </a:lnSpc>
            </a:pPr>
            <a:r>
              <a:rPr lang="zh-CN" altLang="en-US" b="1" dirty="0">
                <a:solidFill>
                  <a:schemeClr val="accent2">
                    <a:lumMod val="75000"/>
                  </a:schemeClr>
                </a:solidFill>
              </a:rPr>
              <a:t>严</a:t>
            </a:r>
            <a:endParaRPr lang="en-US" altLang="zh-CN" b="1" dirty="0">
              <a:solidFill>
                <a:schemeClr val="accent2">
                  <a:lumMod val="75000"/>
                </a:schemeClr>
              </a:solidFill>
            </a:endParaRPr>
          </a:p>
          <a:p>
            <a:pPr algn="ctr">
              <a:lnSpc>
                <a:spcPct val="120000"/>
              </a:lnSpc>
            </a:pPr>
            <a:r>
              <a:rPr lang="zh-CN" altLang="en-US" b="1" dirty="0">
                <a:solidFill>
                  <a:schemeClr val="accent2">
                    <a:lumMod val="75000"/>
                  </a:schemeClr>
                </a:solidFill>
              </a:rPr>
              <a:t>谨</a:t>
            </a:r>
            <a:endParaRPr lang="en-US" altLang="zh-CN" b="1" dirty="0">
              <a:solidFill>
                <a:schemeClr val="accent2">
                  <a:lumMod val="75000"/>
                </a:schemeClr>
              </a:solidFill>
            </a:endParaRPr>
          </a:p>
          <a:p>
            <a:pPr algn="r">
              <a:lnSpc>
                <a:spcPct val="120000"/>
              </a:lnSpc>
            </a:pPr>
            <a:r>
              <a:rPr lang="zh-CN" altLang="en-US" b="1" dirty="0">
                <a:solidFill>
                  <a:schemeClr val="accent2">
                    <a:lumMod val="75000"/>
                  </a:schemeClr>
                </a:solidFill>
              </a:rPr>
              <a:t>、</a:t>
            </a:r>
            <a:endParaRPr lang="en-US" altLang="zh-CN" b="1" dirty="0">
              <a:solidFill>
                <a:schemeClr val="accent2">
                  <a:lumMod val="75000"/>
                </a:schemeClr>
              </a:solidFill>
            </a:endParaRPr>
          </a:p>
          <a:p>
            <a:pPr algn="ctr">
              <a:lnSpc>
                <a:spcPct val="120000"/>
              </a:lnSpc>
            </a:pPr>
            <a:r>
              <a:rPr lang="zh-CN" altLang="en-US" b="1" dirty="0">
                <a:solidFill>
                  <a:schemeClr val="accent2">
                    <a:lumMod val="75000"/>
                  </a:schemeClr>
                </a:solidFill>
              </a:rPr>
              <a:t>权</a:t>
            </a:r>
            <a:endParaRPr lang="en-US" altLang="zh-CN" b="1" dirty="0">
              <a:solidFill>
                <a:schemeClr val="accent2">
                  <a:lumMod val="75000"/>
                </a:schemeClr>
              </a:solidFill>
            </a:endParaRPr>
          </a:p>
          <a:p>
            <a:pPr algn="ctr">
              <a:lnSpc>
                <a:spcPct val="120000"/>
              </a:lnSpc>
            </a:pPr>
            <a:r>
              <a:rPr lang="zh-CN" altLang="en-US" b="1" dirty="0">
                <a:solidFill>
                  <a:schemeClr val="accent2">
                    <a:lumMod val="75000"/>
                  </a:schemeClr>
                </a:solidFill>
              </a:rPr>
              <a:t>威</a:t>
            </a:r>
            <a:endParaRPr lang="en-US" altLang="zh-CN" b="1" dirty="0">
              <a:solidFill>
                <a:schemeClr val="accent2">
                  <a:lumMod val="75000"/>
                </a:schemeClr>
              </a:solidFill>
            </a:endParaRPr>
          </a:p>
          <a:p>
            <a:pPr algn="r">
              <a:lnSpc>
                <a:spcPct val="120000"/>
              </a:lnSpc>
            </a:pPr>
            <a:r>
              <a:rPr lang="zh-CN" altLang="en-US" b="1" dirty="0">
                <a:solidFill>
                  <a:schemeClr val="accent2">
                    <a:lumMod val="75000"/>
                  </a:schemeClr>
                </a:solidFill>
              </a:rPr>
              <a:t>、</a:t>
            </a:r>
            <a:endParaRPr lang="en-US" altLang="zh-CN" b="1" dirty="0">
              <a:solidFill>
                <a:schemeClr val="accent2">
                  <a:lumMod val="75000"/>
                </a:schemeClr>
              </a:solidFill>
            </a:endParaRPr>
          </a:p>
          <a:p>
            <a:pPr algn="ctr">
              <a:lnSpc>
                <a:spcPct val="120000"/>
              </a:lnSpc>
            </a:pPr>
            <a:r>
              <a:rPr lang="zh-CN" altLang="en-US" b="1" dirty="0">
                <a:solidFill>
                  <a:schemeClr val="accent2">
                    <a:lumMod val="75000"/>
                  </a:schemeClr>
                </a:solidFill>
              </a:rPr>
              <a:t>可</a:t>
            </a:r>
            <a:endParaRPr lang="en-US" altLang="zh-CN" b="1" dirty="0">
              <a:solidFill>
                <a:schemeClr val="accent2">
                  <a:lumMod val="75000"/>
                </a:schemeClr>
              </a:solidFill>
            </a:endParaRPr>
          </a:p>
          <a:p>
            <a:pPr algn="ctr">
              <a:lnSpc>
                <a:spcPct val="120000"/>
              </a:lnSpc>
            </a:pPr>
            <a:r>
              <a:rPr lang="zh-CN" altLang="en-US" b="1" dirty="0">
                <a:solidFill>
                  <a:schemeClr val="accent2">
                    <a:lumMod val="75000"/>
                  </a:schemeClr>
                </a:solidFill>
              </a:rPr>
              <a:t>信</a:t>
            </a:r>
            <a:endParaRPr lang="en-US" altLang="zh-CN" b="1" dirty="0">
              <a:solidFill>
                <a:schemeClr val="accent2">
                  <a:lumMod val="75000"/>
                </a:schemeClr>
              </a:solidFill>
            </a:endParaRPr>
          </a:p>
          <a:p>
            <a:pPr algn="ctr">
              <a:lnSpc>
                <a:spcPct val="120000"/>
              </a:lnSpc>
            </a:pPr>
            <a:r>
              <a:rPr lang="zh-CN" altLang="en-US" b="1" dirty="0">
                <a:solidFill>
                  <a:schemeClr val="accent2">
                    <a:lumMod val="75000"/>
                  </a:schemeClr>
                </a:solidFill>
              </a:rPr>
              <a:t>赖</a:t>
            </a:r>
          </a:p>
        </p:txBody>
      </p:sp>
      <p:sp>
        <p:nvSpPr>
          <p:cNvPr id="15" name="TextBox 13"/>
          <p:cNvSpPr txBox="1"/>
          <p:nvPr/>
        </p:nvSpPr>
        <p:spPr>
          <a:xfrm>
            <a:off x="280429" y="91039"/>
            <a:ext cx="2497799" cy="307777"/>
          </a:xfrm>
          <a:prstGeom prst="rect">
            <a:avLst/>
          </a:prstGeom>
          <a:noFill/>
        </p:spPr>
        <p:txBody>
          <a:bodyPr wrap="none" rtlCol="0">
            <a:spAutoFit/>
          </a:bodyPr>
          <a:lstStyle/>
          <a:p>
            <a:pPr algn="ctr"/>
            <a:r>
              <a:rPr lang="en-US" altLang="zh-CN" sz="1400" b="1" dirty="0">
                <a:solidFill>
                  <a:schemeClr val="accent2">
                    <a:lumMod val="75000"/>
                  </a:schemeClr>
                </a:solidFill>
              </a:rPr>
              <a:t>https://www.cidp.com.cn/</a:t>
            </a:r>
            <a:endParaRPr lang="zh-CN" altLang="en-US" sz="2000" b="1" dirty="0">
              <a:solidFill>
                <a:srgbClr val="51597B"/>
              </a:solidFill>
              <a:cs typeface="+mn-ea"/>
              <a:sym typeface="+mn-lt"/>
            </a:endParaRPr>
          </a:p>
        </p:txBody>
      </p:sp>
    </p:spTree>
    <p:extLst>
      <p:ext uri="{BB962C8B-B14F-4D97-AF65-F5344CB8AC3E}">
        <p14:creationId xmlns:p14="http://schemas.microsoft.com/office/powerpoint/2010/main" val="259522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3"/>
          <a:stretch>
            <a:fillRect/>
          </a:stretch>
        </p:blipFill>
        <p:spPr>
          <a:xfrm>
            <a:off x="1010285" y="933152"/>
            <a:ext cx="6553200" cy="3558540"/>
          </a:xfrm>
          <a:prstGeom prst="rect">
            <a:avLst/>
          </a:prstGeom>
          <a:ln>
            <a:noFill/>
          </a:ln>
        </p:spPr>
      </p:pic>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sp>
        <p:nvSpPr>
          <p:cNvPr id="11" name="图文框 10"/>
          <p:cNvSpPr/>
          <p:nvPr/>
        </p:nvSpPr>
        <p:spPr>
          <a:xfrm>
            <a:off x="4245924" y="3318794"/>
            <a:ext cx="837417" cy="418456"/>
          </a:xfrm>
          <a:prstGeom prst="fram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左箭头 25"/>
          <p:cNvSpPr/>
          <p:nvPr/>
        </p:nvSpPr>
        <p:spPr>
          <a:xfrm>
            <a:off x="5208287" y="3285706"/>
            <a:ext cx="1472714" cy="484632"/>
          </a:xfrm>
          <a:prstGeom prst="lef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淘宝店chenying0907出品 13"/>
          <p:cNvSpPr txBox="1"/>
          <p:nvPr/>
        </p:nvSpPr>
        <p:spPr>
          <a:xfrm>
            <a:off x="6826313" y="2899390"/>
            <a:ext cx="2055033" cy="900228"/>
          </a:xfrm>
          <a:prstGeom prst="rect">
            <a:avLst/>
          </a:prstGeom>
          <a:noFill/>
        </p:spPr>
        <p:txBody>
          <a:bodyPr wrap="square" lIns="68562" tIns="34281" rIns="68562" bIns="34281" rtlCol="0">
            <a:spAutoFit/>
          </a:bodyPr>
          <a:lstStyle/>
          <a:p>
            <a:pPr algn="just" defTabSz="914400">
              <a:lnSpc>
                <a:spcPct val="150000"/>
              </a:lnSpc>
              <a:defRPr/>
            </a:pPr>
            <a:r>
              <a:rPr lang="zh-CN" altLang="en-US" kern="0" dirty="0">
                <a:solidFill>
                  <a:srgbClr val="51597B"/>
                </a:solidFill>
                <a:cs typeface="Arial" panose="020B0604020202020204" pitchFamily="34" charset="0"/>
              </a:rPr>
              <a:t>点击“用户注册” 进入注册页面。</a:t>
            </a:r>
          </a:p>
        </p:txBody>
      </p:sp>
      <p:sp>
        <p:nvSpPr>
          <p:cNvPr id="13" name="淘宝店chenying0907出品 13"/>
          <p:cNvSpPr txBox="1"/>
          <p:nvPr/>
        </p:nvSpPr>
        <p:spPr>
          <a:xfrm>
            <a:off x="3253564" y="162297"/>
            <a:ext cx="5645888" cy="484730"/>
          </a:xfrm>
          <a:prstGeom prst="rect">
            <a:avLst/>
          </a:prstGeom>
          <a:noFill/>
        </p:spPr>
        <p:txBody>
          <a:bodyPr wrap="square" lIns="68562" tIns="34281" rIns="68562" bIns="34281" rtlCol="0">
            <a:spAutoFit/>
          </a:bodyPr>
          <a:lstStyle/>
          <a:p>
            <a:pPr algn="just" defTabSz="914400">
              <a:lnSpc>
                <a:spcPct val="150000"/>
              </a:lnSpc>
              <a:defRPr/>
            </a:pPr>
            <a:r>
              <a:rPr lang="zh-CN" altLang="en-US" b="1" kern="0" dirty="0">
                <a:solidFill>
                  <a:srgbClr val="51597B"/>
                </a:solidFill>
                <a:cs typeface="Arial" panose="020B0604020202020204" pitchFamily="34" charset="0"/>
              </a:rPr>
              <a:t>提示：</a:t>
            </a:r>
            <a:r>
              <a:rPr lang="zh-CN" altLang="en-US" kern="0" dirty="0">
                <a:solidFill>
                  <a:srgbClr val="51597B"/>
                </a:solidFill>
                <a:cs typeface="Arial" panose="020B0604020202020204" pitchFamily="34" charset="0"/>
              </a:rPr>
              <a:t>如果已有个人账号，可切换到该页面后直接登录。</a:t>
            </a:r>
          </a:p>
        </p:txBody>
      </p:sp>
      <p:sp>
        <p:nvSpPr>
          <p:cNvPr id="14" name="淘宝店chenying0907出品 13"/>
          <p:cNvSpPr txBox="1"/>
          <p:nvPr/>
        </p:nvSpPr>
        <p:spPr>
          <a:xfrm>
            <a:off x="206954" y="152751"/>
            <a:ext cx="950489" cy="431190"/>
          </a:xfrm>
          <a:prstGeom prst="rect">
            <a:avLst/>
          </a:prstGeom>
          <a:noFill/>
        </p:spPr>
        <p:txBody>
          <a:bodyPr wrap="square" lIns="68562" tIns="34281" rIns="68562" bIns="34281" rtlCol="0">
            <a:spAutoFit/>
          </a:bodyPr>
          <a:lstStyle/>
          <a:p>
            <a:pPr algn="just" defTabSz="914400">
              <a:lnSpc>
                <a:spcPct val="150000"/>
              </a:lnSpc>
              <a:defRPr/>
            </a:pPr>
            <a:r>
              <a:rPr lang="en-US" altLang="zh-CN" b="1" kern="0" dirty="0">
                <a:solidFill>
                  <a:srgbClr val="51597B"/>
                </a:solidFill>
                <a:cs typeface="Arial" panose="020B0604020202020204" pitchFamily="34" charset="0"/>
              </a:rPr>
              <a:t>STEP 02</a:t>
            </a:r>
            <a:endParaRPr lang="zh-CN" altLang="en-US" b="1" kern="0" dirty="0">
              <a:solidFill>
                <a:srgbClr val="51597B"/>
              </a:solidFill>
              <a:cs typeface="Arial" panose="020B0604020202020204" pitchFamily="34" charset="0"/>
            </a:endParaRPr>
          </a:p>
        </p:txBody>
      </p:sp>
    </p:spTree>
    <p:extLst>
      <p:ext uri="{BB962C8B-B14F-4D97-AF65-F5344CB8AC3E}">
        <p14:creationId xmlns:p14="http://schemas.microsoft.com/office/powerpoint/2010/main" val="125667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sp>
        <p:nvSpPr>
          <p:cNvPr id="16" name="淘宝店chenying0907出品 13"/>
          <p:cNvSpPr txBox="1"/>
          <p:nvPr/>
        </p:nvSpPr>
        <p:spPr>
          <a:xfrm>
            <a:off x="5686640" y="1692887"/>
            <a:ext cx="2970663" cy="1681596"/>
          </a:xfrm>
          <a:prstGeom prst="rect">
            <a:avLst/>
          </a:prstGeom>
          <a:noFill/>
        </p:spPr>
        <p:txBody>
          <a:bodyPr wrap="square" lIns="68562" tIns="34281" rIns="68562" bIns="34281" rtlCol="0">
            <a:spAutoFit/>
          </a:bodyPr>
          <a:lstStyle/>
          <a:p>
            <a:pPr lvl="0" algn="just" defTabSz="914400">
              <a:lnSpc>
                <a:spcPct val="150000"/>
              </a:lnSpc>
              <a:defRPr/>
            </a:pPr>
            <a:r>
              <a:rPr lang="zh-CN" altLang="en-US" kern="0" dirty="0">
                <a:solidFill>
                  <a:srgbClr val="51597B"/>
                </a:solidFill>
                <a:cs typeface="Arial" panose="020B0604020202020204" pitchFamily="34" charset="0"/>
              </a:rPr>
              <a:t>在注册界面填写注册信息，并输入图片验证码和手机短信验证码后点击“立即注册”即注册完成。</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351" y="685032"/>
            <a:ext cx="4223708" cy="4061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矩形 11"/>
          <p:cNvSpPr/>
          <p:nvPr/>
        </p:nvSpPr>
        <p:spPr>
          <a:xfrm>
            <a:off x="8623269" y="4093685"/>
            <a:ext cx="101600" cy="91440"/>
          </a:xfrm>
          <a:prstGeom prst="rect">
            <a:avLst/>
          </a:prstGeom>
          <a:solidFill>
            <a:srgbClr val="86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14"/>
          <p:cNvSpPr/>
          <p:nvPr/>
        </p:nvSpPr>
        <p:spPr>
          <a:xfrm>
            <a:off x="8623269" y="4315903"/>
            <a:ext cx="101600" cy="91440"/>
          </a:xfrm>
          <a:prstGeom prst="rect">
            <a:avLst/>
          </a:prstGeom>
          <a:solidFill>
            <a:srgbClr val="DD6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矩形 16"/>
          <p:cNvSpPr/>
          <p:nvPr/>
        </p:nvSpPr>
        <p:spPr>
          <a:xfrm>
            <a:off x="8623269" y="4537502"/>
            <a:ext cx="101600" cy="91440"/>
          </a:xfrm>
          <a:prstGeom prst="rect">
            <a:avLst/>
          </a:prstGeom>
          <a:solidFill>
            <a:srgbClr val="45B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图文框 12"/>
          <p:cNvSpPr/>
          <p:nvPr/>
        </p:nvSpPr>
        <p:spPr>
          <a:xfrm>
            <a:off x="2617540" y="3832963"/>
            <a:ext cx="1040060" cy="319565"/>
          </a:xfrm>
          <a:prstGeom prst="fram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图文框 13"/>
          <p:cNvSpPr/>
          <p:nvPr/>
        </p:nvSpPr>
        <p:spPr>
          <a:xfrm>
            <a:off x="1146880" y="3345180"/>
            <a:ext cx="2815520" cy="297181"/>
          </a:xfrm>
          <a:prstGeom prst="fram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淘宝店chenying0907出品 13"/>
          <p:cNvSpPr txBox="1"/>
          <p:nvPr/>
        </p:nvSpPr>
        <p:spPr>
          <a:xfrm>
            <a:off x="206954" y="152751"/>
            <a:ext cx="950489" cy="431190"/>
          </a:xfrm>
          <a:prstGeom prst="rect">
            <a:avLst/>
          </a:prstGeom>
          <a:noFill/>
        </p:spPr>
        <p:txBody>
          <a:bodyPr wrap="square" lIns="68562" tIns="34281" rIns="68562" bIns="34281" rtlCol="0">
            <a:spAutoFit/>
          </a:bodyPr>
          <a:lstStyle/>
          <a:p>
            <a:pPr algn="just" defTabSz="914400">
              <a:lnSpc>
                <a:spcPct val="150000"/>
              </a:lnSpc>
              <a:defRPr/>
            </a:pPr>
            <a:r>
              <a:rPr lang="en-US" altLang="zh-CN" b="1" kern="0" dirty="0">
                <a:solidFill>
                  <a:srgbClr val="51597B"/>
                </a:solidFill>
                <a:cs typeface="Arial" panose="020B0604020202020204" pitchFamily="34" charset="0"/>
              </a:rPr>
              <a:t>STEP 03</a:t>
            </a:r>
            <a:endParaRPr lang="zh-CN" altLang="en-US" b="1" kern="0" dirty="0">
              <a:solidFill>
                <a:srgbClr val="51597B"/>
              </a:solidFill>
              <a:cs typeface="Arial" panose="020B0604020202020204" pitchFamily="34" charset="0"/>
            </a:endParaRPr>
          </a:p>
        </p:txBody>
      </p:sp>
    </p:spTree>
    <p:extLst>
      <p:ext uri="{BB962C8B-B14F-4D97-AF65-F5344CB8AC3E}">
        <p14:creationId xmlns:p14="http://schemas.microsoft.com/office/powerpoint/2010/main" val="70656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sp>
        <p:nvSpPr>
          <p:cNvPr id="4" name="矩形 3"/>
          <p:cNvSpPr/>
          <p:nvPr/>
        </p:nvSpPr>
        <p:spPr>
          <a:xfrm>
            <a:off x="198787" y="1740840"/>
            <a:ext cx="1830464" cy="1384995"/>
          </a:xfrm>
          <a:prstGeom prst="rect">
            <a:avLst/>
          </a:prstGeom>
        </p:spPr>
        <p:txBody>
          <a:bodyPr wrap="square">
            <a:spAutoFit/>
          </a:bodyPr>
          <a:lstStyle/>
          <a:p>
            <a:pPr algn="just" defTabSz="914400">
              <a:lnSpc>
                <a:spcPct val="150000"/>
              </a:lnSpc>
              <a:defRPr/>
            </a:pPr>
            <a:r>
              <a:rPr lang="zh-CN" altLang="en-US" sz="1400" kern="0" dirty="0">
                <a:solidFill>
                  <a:srgbClr val="51597B"/>
                </a:solidFill>
                <a:cs typeface="Arial" panose="020B0604020202020204" pitchFamily="34" charset="0"/>
              </a:rPr>
              <a:t>若学校已加入</a:t>
            </a:r>
            <a:r>
              <a:rPr lang="en-US" altLang="zh-CN" sz="1400" kern="0" dirty="0">
                <a:solidFill>
                  <a:srgbClr val="51597B"/>
                </a:solidFill>
                <a:cs typeface="Arial" panose="020B0604020202020204" pitchFamily="34" charset="0"/>
              </a:rPr>
              <a:t>CARSI</a:t>
            </a:r>
            <a:r>
              <a:rPr lang="zh-CN" altLang="en-US" sz="1400" kern="0" dirty="0">
                <a:solidFill>
                  <a:srgbClr val="51597B"/>
                </a:solidFill>
                <a:cs typeface="Arial" panose="020B0604020202020204" pitchFamily="34" charset="0"/>
              </a:rPr>
              <a:t>联盟，可在校外使用校园网账号直接访问</a:t>
            </a:r>
            <a:r>
              <a:rPr lang="en-US" altLang="zh-CN" sz="1400" kern="0" dirty="0">
                <a:solidFill>
                  <a:srgbClr val="51597B"/>
                </a:solidFill>
                <a:cs typeface="Arial" panose="020B0604020202020204" pitchFamily="34" charset="0"/>
              </a:rPr>
              <a:t>CIDP</a:t>
            </a:r>
            <a:r>
              <a:rPr lang="zh-CN" altLang="en-US" sz="1400" kern="0" dirty="0">
                <a:solidFill>
                  <a:srgbClr val="51597B"/>
                </a:solidFill>
                <a:cs typeface="Arial" panose="020B0604020202020204" pitchFamily="34" charset="0"/>
              </a:rPr>
              <a:t>平台。</a:t>
            </a: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641" y="678877"/>
            <a:ext cx="6889402" cy="4136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文本框 34"/>
          <p:cNvSpPr txBox="1"/>
          <p:nvPr/>
        </p:nvSpPr>
        <p:spPr>
          <a:xfrm>
            <a:off x="206954" y="254145"/>
            <a:ext cx="2377220" cy="424732"/>
          </a:xfrm>
          <a:prstGeom prst="rect">
            <a:avLst/>
          </a:prstGeom>
          <a:noFill/>
        </p:spPr>
        <p:txBody>
          <a:bodyPr wrap="square" rtlCol="0">
            <a:spAutoFit/>
          </a:bodyPr>
          <a:lstStyle/>
          <a:p>
            <a:pPr>
              <a:lnSpc>
                <a:spcPct val="90000"/>
              </a:lnSpc>
            </a:pPr>
            <a:r>
              <a:rPr kumimoji="1" lang="en-US" altLang="zh-CN" sz="2400" b="1" dirty="0">
                <a:solidFill>
                  <a:srgbClr val="51597B"/>
                </a:solidFill>
              </a:rPr>
              <a:t>CARSI</a:t>
            </a:r>
            <a:r>
              <a:rPr kumimoji="1" lang="zh-CN" altLang="en-US" sz="2400" b="1" dirty="0">
                <a:solidFill>
                  <a:srgbClr val="51597B"/>
                </a:solidFill>
              </a:rPr>
              <a:t>账号访问</a:t>
            </a:r>
          </a:p>
        </p:txBody>
      </p:sp>
      <p:sp>
        <p:nvSpPr>
          <p:cNvPr id="18" name="淘宝店chenying0907出品 13"/>
          <p:cNvSpPr txBox="1"/>
          <p:nvPr/>
        </p:nvSpPr>
        <p:spPr>
          <a:xfrm>
            <a:off x="206954" y="717272"/>
            <a:ext cx="950489" cy="431190"/>
          </a:xfrm>
          <a:prstGeom prst="rect">
            <a:avLst/>
          </a:prstGeom>
          <a:noFill/>
        </p:spPr>
        <p:txBody>
          <a:bodyPr wrap="square" lIns="68562" tIns="34281" rIns="68562" bIns="34281" rtlCol="0">
            <a:spAutoFit/>
          </a:bodyPr>
          <a:lstStyle/>
          <a:p>
            <a:pPr algn="just" defTabSz="914400">
              <a:lnSpc>
                <a:spcPct val="150000"/>
              </a:lnSpc>
              <a:defRPr/>
            </a:pPr>
            <a:r>
              <a:rPr lang="en-US" altLang="zh-CN" b="1" kern="0" dirty="0">
                <a:solidFill>
                  <a:srgbClr val="51597B"/>
                </a:solidFill>
                <a:cs typeface="Arial" panose="020B0604020202020204" pitchFamily="34" charset="0"/>
              </a:rPr>
              <a:t>STEP 01</a:t>
            </a:r>
            <a:endParaRPr lang="zh-CN" altLang="en-US" b="1" kern="0" dirty="0">
              <a:solidFill>
                <a:srgbClr val="51597B"/>
              </a:solidFill>
              <a:cs typeface="Arial" panose="020B0604020202020204" pitchFamily="34" charset="0"/>
            </a:endParaRPr>
          </a:p>
        </p:txBody>
      </p:sp>
    </p:spTree>
    <p:extLst>
      <p:ext uri="{BB962C8B-B14F-4D97-AF65-F5344CB8AC3E}">
        <p14:creationId xmlns:p14="http://schemas.microsoft.com/office/powerpoint/2010/main" val="298168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149" y="873011"/>
            <a:ext cx="6309702" cy="3622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淘宝店chenying0907出品 13"/>
          <p:cNvSpPr txBox="1"/>
          <p:nvPr/>
        </p:nvSpPr>
        <p:spPr>
          <a:xfrm>
            <a:off x="206954" y="152751"/>
            <a:ext cx="950489" cy="431190"/>
          </a:xfrm>
          <a:prstGeom prst="rect">
            <a:avLst/>
          </a:prstGeom>
          <a:noFill/>
        </p:spPr>
        <p:txBody>
          <a:bodyPr wrap="square" lIns="68562" tIns="34281" rIns="68562" bIns="34281" rtlCol="0">
            <a:spAutoFit/>
          </a:bodyPr>
          <a:lstStyle/>
          <a:p>
            <a:pPr algn="just" defTabSz="914400">
              <a:lnSpc>
                <a:spcPct val="150000"/>
              </a:lnSpc>
              <a:defRPr/>
            </a:pPr>
            <a:r>
              <a:rPr lang="en-US" altLang="zh-CN" b="1" kern="0" dirty="0">
                <a:solidFill>
                  <a:srgbClr val="51597B"/>
                </a:solidFill>
                <a:cs typeface="Arial" panose="020B0604020202020204" pitchFamily="34" charset="0"/>
              </a:rPr>
              <a:t>STEP 02</a:t>
            </a:r>
            <a:endParaRPr lang="zh-CN" altLang="en-US" b="1" kern="0" dirty="0">
              <a:solidFill>
                <a:srgbClr val="51597B"/>
              </a:solidFill>
              <a:cs typeface="Arial" panose="020B0604020202020204" pitchFamily="34" charset="0"/>
            </a:endParaRPr>
          </a:p>
        </p:txBody>
      </p:sp>
    </p:spTree>
    <p:extLst>
      <p:ext uri="{BB962C8B-B14F-4D97-AF65-F5344CB8AC3E}">
        <p14:creationId xmlns:p14="http://schemas.microsoft.com/office/powerpoint/2010/main" val="296242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sp>
        <p:nvSpPr>
          <p:cNvPr id="4" name="矩形 3"/>
          <p:cNvSpPr/>
          <p:nvPr/>
        </p:nvSpPr>
        <p:spPr>
          <a:xfrm>
            <a:off x="6302397" y="461758"/>
            <a:ext cx="2236510" cy="369332"/>
          </a:xfrm>
          <a:prstGeom prst="rect">
            <a:avLst/>
          </a:prstGeom>
        </p:spPr>
        <p:txBody>
          <a:bodyPr wrap="none">
            <a:spAutoFit/>
          </a:bodyPr>
          <a:lstStyle/>
          <a:p>
            <a:r>
              <a:rPr lang="zh-CN" altLang="en-US" kern="0" dirty="0">
                <a:solidFill>
                  <a:srgbClr val="51597B"/>
                </a:solidFill>
                <a:cs typeface="Arial" panose="020B0604020202020204" pitchFamily="34" charset="0"/>
              </a:rPr>
              <a:t>“</a:t>
            </a:r>
            <a:r>
              <a:rPr lang="en-US" altLang="zh-CN" kern="0" dirty="0">
                <a:solidFill>
                  <a:srgbClr val="51597B"/>
                </a:solidFill>
                <a:cs typeface="Arial" panose="020B0604020202020204" pitchFamily="34" charset="0"/>
              </a:rPr>
              <a:t>CARSI</a:t>
            </a:r>
            <a:r>
              <a:rPr lang="zh-CN" altLang="en-US" kern="0" dirty="0">
                <a:solidFill>
                  <a:srgbClr val="51597B"/>
                </a:solidFill>
                <a:cs typeface="Arial" panose="020B0604020202020204" pitchFamily="34" charset="0"/>
              </a:rPr>
              <a:t>登录”页面</a:t>
            </a:r>
          </a:p>
        </p:txBody>
      </p:sp>
      <p:sp>
        <p:nvSpPr>
          <p:cNvPr id="10" name="淘宝店chenying0907出品 13"/>
          <p:cNvSpPr txBox="1"/>
          <p:nvPr/>
        </p:nvSpPr>
        <p:spPr>
          <a:xfrm>
            <a:off x="206954" y="152751"/>
            <a:ext cx="950489" cy="431190"/>
          </a:xfrm>
          <a:prstGeom prst="rect">
            <a:avLst/>
          </a:prstGeom>
          <a:noFill/>
        </p:spPr>
        <p:txBody>
          <a:bodyPr wrap="square" lIns="68562" tIns="34281" rIns="68562" bIns="34281" rtlCol="0">
            <a:spAutoFit/>
          </a:bodyPr>
          <a:lstStyle/>
          <a:p>
            <a:pPr algn="just" defTabSz="914400">
              <a:lnSpc>
                <a:spcPct val="150000"/>
              </a:lnSpc>
              <a:defRPr/>
            </a:pPr>
            <a:r>
              <a:rPr lang="en-US" altLang="zh-CN" b="1" kern="0" dirty="0">
                <a:solidFill>
                  <a:srgbClr val="51597B"/>
                </a:solidFill>
                <a:cs typeface="Arial" panose="020B0604020202020204" pitchFamily="34" charset="0"/>
              </a:rPr>
              <a:t>STEP 03</a:t>
            </a:r>
            <a:endParaRPr lang="zh-CN" altLang="en-US" b="1" kern="0" dirty="0">
              <a:solidFill>
                <a:srgbClr val="51597B"/>
              </a:solidFill>
              <a:cs typeface="Arial" panose="020B0604020202020204" pitchFamily="34" charset="0"/>
            </a:endParaRPr>
          </a:p>
        </p:txBody>
      </p:sp>
      <p:pic>
        <p:nvPicPr>
          <p:cNvPr id="7" name="图片 6">
            <a:extLst>
              <a:ext uri="{FF2B5EF4-FFF2-40B4-BE49-F238E27FC236}">
                <a16:creationId xmlns:a16="http://schemas.microsoft.com/office/drawing/2014/main" id="{81261075-D1FC-D0C1-6C08-D0E5D3A183BD}"/>
              </a:ext>
            </a:extLst>
          </p:cNvPr>
          <p:cNvPicPr>
            <a:picLocks noChangeAspect="1"/>
          </p:cNvPicPr>
          <p:nvPr/>
        </p:nvPicPr>
        <p:blipFill rotWithShape="1">
          <a:blip r:embed="rId3"/>
          <a:srcRect l="1402" r="974" b="6888"/>
          <a:stretch/>
        </p:blipFill>
        <p:spPr>
          <a:xfrm>
            <a:off x="481515" y="836582"/>
            <a:ext cx="8132324" cy="3852154"/>
          </a:xfrm>
          <a:prstGeom prst="rect">
            <a:avLst/>
          </a:prstGeom>
        </p:spPr>
      </p:pic>
    </p:spTree>
    <p:extLst>
      <p:ext uri="{BB962C8B-B14F-4D97-AF65-F5344CB8AC3E}">
        <p14:creationId xmlns:p14="http://schemas.microsoft.com/office/powerpoint/2010/main" val="360526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sp>
        <p:nvSpPr>
          <p:cNvPr id="4" name="矩形 3"/>
          <p:cNvSpPr/>
          <p:nvPr/>
        </p:nvSpPr>
        <p:spPr>
          <a:xfrm>
            <a:off x="5997859" y="214609"/>
            <a:ext cx="2492990" cy="369332"/>
          </a:xfrm>
          <a:prstGeom prst="rect">
            <a:avLst/>
          </a:prstGeom>
        </p:spPr>
        <p:txBody>
          <a:bodyPr wrap="none">
            <a:spAutoFit/>
          </a:bodyPr>
          <a:lstStyle/>
          <a:p>
            <a:r>
              <a:rPr lang="zh-CN" altLang="en-US" kern="0" dirty="0">
                <a:solidFill>
                  <a:srgbClr val="51597B"/>
                </a:solidFill>
                <a:cs typeface="Arial" panose="020B0604020202020204" pitchFamily="34" charset="0"/>
              </a:rPr>
              <a:t>“统一身份认证”页面</a:t>
            </a:r>
          </a:p>
        </p:txBody>
      </p:sp>
      <p:sp>
        <p:nvSpPr>
          <p:cNvPr id="5" name="矩形 4"/>
          <p:cNvSpPr/>
          <p:nvPr/>
        </p:nvSpPr>
        <p:spPr>
          <a:xfrm>
            <a:off x="1518343" y="4594041"/>
            <a:ext cx="6340197" cy="338554"/>
          </a:xfrm>
          <a:prstGeom prst="rect">
            <a:avLst/>
          </a:prstGeom>
        </p:spPr>
        <p:txBody>
          <a:bodyPr wrap="none">
            <a:spAutoFit/>
          </a:bodyPr>
          <a:lstStyle/>
          <a:p>
            <a:r>
              <a:rPr lang="zh-CN" altLang="en-US" sz="1600" b="1" kern="0" dirty="0">
                <a:solidFill>
                  <a:srgbClr val="51597B"/>
                </a:solidFill>
                <a:cs typeface="Arial" panose="020B0604020202020204" pitchFamily="34" charset="0"/>
              </a:rPr>
              <a:t>提示：</a:t>
            </a:r>
            <a:r>
              <a:rPr lang="zh-CN" altLang="en-US" sz="1600" kern="0" dirty="0">
                <a:solidFill>
                  <a:srgbClr val="51597B"/>
                </a:solidFill>
                <a:cs typeface="Arial" panose="020B0604020202020204" pitchFamily="34" charset="0"/>
              </a:rPr>
              <a:t>若首次登录则需要先激活账号，完善个人信息，绑定手机号。</a:t>
            </a:r>
          </a:p>
        </p:txBody>
      </p:sp>
      <p:sp>
        <p:nvSpPr>
          <p:cNvPr id="11" name="淘宝店chenying0907出品 13"/>
          <p:cNvSpPr txBox="1"/>
          <p:nvPr/>
        </p:nvSpPr>
        <p:spPr>
          <a:xfrm>
            <a:off x="206954" y="152751"/>
            <a:ext cx="950489" cy="431190"/>
          </a:xfrm>
          <a:prstGeom prst="rect">
            <a:avLst/>
          </a:prstGeom>
          <a:noFill/>
        </p:spPr>
        <p:txBody>
          <a:bodyPr wrap="square" lIns="68562" tIns="34281" rIns="68562" bIns="34281" rtlCol="0">
            <a:spAutoFit/>
          </a:bodyPr>
          <a:lstStyle/>
          <a:p>
            <a:pPr algn="just" defTabSz="914400">
              <a:lnSpc>
                <a:spcPct val="150000"/>
              </a:lnSpc>
              <a:defRPr/>
            </a:pPr>
            <a:r>
              <a:rPr lang="en-US" altLang="zh-CN" b="1" kern="0" dirty="0">
                <a:solidFill>
                  <a:srgbClr val="51597B"/>
                </a:solidFill>
                <a:cs typeface="Arial" panose="020B0604020202020204" pitchFamily="34" charset="0"/>
              </a:rPr>
              <a:t>STEP 04</a:t>
            </a:r>
            <a:endParaRPr lang="zh-CN" altLang="en-US" b="1" kern="0" dirty="0">
              <a:solidFill>
                <a:srgbClr val="51597B"/>
              </a:solidFill>
              <a:cs typeface="Arial" panose="020B0604020202020204" pitchFamily="34" charset="0"/>
            </a:endParaRPr>
          </a:p>
        </p:txBody>
      </p:sp>
      <p:pic>
        <p:nvPicPr>
          <p:cNvPr id="7" name="图片 6">
            <a:extLst>
              <a:ext uri="{FF2B5EF4-FFF2-40B4-BE49-F238E27FC236}">
                <a16:creationId xmlns:a16="http://schemas.microsoft.com/office/drawing/2014/main" id="{2F4AC870-EF18-F450-22D5-B4E6951BDD29}"/>
              </a:ext>
            </a:extLst>
          </p:cNvPr>
          <p:cNvPicPr>
            <a:picLocks noChangeAspect="1"/>
          </p:cNvPicPr>
          <p:nvPr/>
        </p:nvPicPr>
        <p:blipFill>
          <a:blip r:embed="rId3"/>
          <a:stretch>
            <a:fillRect/>
          </a:stretch>
        </p:blipFill>
        <p:spPr>
          <a:xfrm>
            <a:off x="552044" y="571748"/>
            <a:ext cx="8039911" cy="4013645"/>
          </a:xfrm>
          <a:prstGeom prst="rect">
            <a:avLst/>
          </a:prstGeom>
        </p:spPr>
      </p:pic>
      <p:sp>
        <p:nvSpPr>
          <p:cNvPr id="8" name="矩形: 圆角 7">
            <a:extLst>
              <a:ext uri="{FF2B5EF4-FFF2-40B4-BE49-F238E27FC236}">
                <a16:creationId xmlns:a16="http://schemas.microsoft.com/office/drawing/2014/main" id="{65304D02-3A0E-6535-A6C7-0D48389F084F}"/>
              </a:ext>
            </a:extLst>
          </p:cNvPr>
          <p:cNvSpPr/>
          <p:nvPr/>
        </p:nvSpPr>
        <p:spPr>
          <a:xfrm>
            <a:off x="4469860" y="2052536"/>
            <a:ext cx="1177046" cy="676073"/>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nvGrpSpPr>
          <p:cNvPr id="17" name="组合 16">
            <a:extLst>
              <a:ext uri="{FF2B5EF4-FFF2-40B4-BE49-F238E27FC236}">
                <a16:creationId xmlns:a16="http://schemas.microsoft.com/office/drawing/2014/main" id="{1E2C07AC-5AEB-7108-42DF-C9937300B5B3}"/>
              </a:ext>
            </a:extLst>
          </p:cNvPr>
          <p:cNvGrpSpPr/>
          <p:nvPr/>
        </p:nvGrpSpPr>
        <p:grpSpPr>
          <a:xfrm>
            <a:off x="4484449" y="2057085"/>
            <a:ext cx="3020440" cy="890396"/>
            <a:chOff x="4484449" y="2057085"/>
            <a:chExt cx="3020440" cy="890396"/>
          </a:xfrm>
        </p:grpSpPr>
        <p:sp>
          <p:nvSpPr>
            <p:cNvPr id="9" name="文本框 8">
              <a:extLst>
                <a:ext uri="{FF2B5EF4-FFF2-40B4-BE49-F238E27FC236}">
                  <a16:creationId xmlns:a16="http://schemas.microsoft.com/office/drawing/2014/main" id="{D28C1C88-B4DD-C64A-5F2B-6A03754FAAD6}"/>
                </a:ext>
              </a:extLst>
            </p:cNvPr>
            <p:cNvSpPr txBox="1"/>
            <p:nvPr/>
          </p:nvSpPr>
          <p:spPr>
            <a:xfrm>
              <a:off x="4484449" y="2057085"/>
              <a:ext cx="1162457" cy="679417"/>
            </a:xfrm>
            <a:prstGeom prst="rect">
              <a:avLst/>
            </a:prstGeom>
            <a:noFill/>
          </p:spPr>
          <p:txBody>
            <a:bodyPr wrap="square" rtlCol="0">
              <a:spAutoFit/>
            </a:bodyPr>
            <a:lstStyle/>
            <a:p>
              <a:pPr marL="171450" indent="-171450">
                <a:lnSpc>
                  <a:spcPct val="125000"/>
                </a:lnSpc>
                <a:buFont typeface="Arial" panose="020B0604020202020204" pitchFamily="34" charset="0"/>
                <a:buChar char="•"/>
              </a:pPr>
              <a:r>
                <a:rPr lang="zh-CN" altLang="en-US" sz="1050" dirty="0"/>
                <a:t>用户名</a:t>
              </a:r>
              <a:r>
                <a:rPr lang="en-US" altLang="zh-CN" sz="1050" dirty="0"/>
                <a:t>+</a:t>
              </a:r>
              <a:r>
                <a:rPr lang="zh-CN" altLang="en-US" sz="1050" dirty="0"/>
                <a:t>密码</a:t>
              </a:r>
              <a:endParaRPr lang="en-US" altLang="zh-CN" sz="1050" dirty="0"/>
            </a:p>
            <a:p>
              <a:pPr marL="171450" indent="-171450">
                <a:lnSpc>
                  <a:spcPct val="125000"/>
                </a:lnSpc>
                <a:buFont typeface="Arial" panose="020B0604020202020204" pitchFamily="34" charset="0"/>
                <a:buChar char="•"/>
              </a:pPr>
              <a:r>
                <a:rPr lang="zh-CN" altLang="en-US" sz="1050" dirty="0"/>
                <a:t>手机验证码</a:t>
              </a:r>
              <a:endParaRPr lang="en-US" altLang="zh-CN" sz="1050" dirty="0"/>
            </a:p>
            <a:p>
              <a:pPr marL="171450" indent="-171450">
                <a:lnSpc>
                  <a:spcPct val="125000"/>
                </a:lnSpc>
                <a:buFont typeface="Arial" panose="020B0604020202020204" pitchFamily="34" charset="0"/>
                <a:buChar char="•"/>
              </a:pPr>
              <a:r>
                <a:rPr lang="zh-CN" altLang="en-US" sz="1050" dirty="0"/>
                <a:t>微信扫码</a:t>
              </a:r>
            </a:p>
          </p:txBody>
        </p:sp>
        <p:sp>
          <p:nvSpPr>
            <p:cNvPr id="10" name="矩形: 圆角 9">
              <a:extLst>
                <a:ext uri="{FF2B5EF4-FFF2-40B4-BE49-F238E27FC236}">
                  <a16:creationId xmlns:a16="http://schemas.microsoft.com/office/drawing/2014/main" id="{133948F5-5456-C915-4700-966B4939D925}"/>
                </a:ext>
              </a:extLst>
            </p:cNvPr>
            <p:cNvSpPr/>
            <p:nvPr/>
          </p:nvSpPr>
          <p:spPr>
            <a:xfrm>
              <a:off x="6960140" y="2736502"/>
              <a:ext cx="544749" cy="210979"/>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cxnSp>
          <p:nvCxnSpPr>
            <p:cNvPr id="14" name="直接箭头连接符 13">
              <a:extLst>
                <a:ext uri="{FF2B5EF4-FFF2-40B4-BE49-F238E27FC236}">
                  <a16:creationId xmlns:a16="http://schemas.microsoft.com/office/drawing/2014/main" id="{2FAE3A27-452B-DD86-EC45-934D90458D03}"/>
                </a:ext>
              </a:extLst>
            </p:cNvPr>
            <p:cNvCxnSpPr>
              <a:cxnSpLocks/>
              <a:stCxn id="10" idx="1"/>
            </p:cNvCxnSpPr>
            <p:nvPr/>
          </p:nvCxnSpPr>
          <p:spPr>
            <a:xfrm flipH="1" flipV="1">
              <a:off x="5646906" y="2415325"/>
              <a:ext cx="1313234" cy="426667"/>
            </a:xfrm>
            <a:prstGeom prst="straightConnector1">
              <a:avLst/>
            </a:prstGeom>
            <a:ln>
              <a:solidFill>
                <a:schemeClr val="accent3">
                  <a:lumMod val="75000"/>
                </a:schemeClr>
              </a:solidFill>
              <a:tailEnd type="triangle"/>
            </a:ln>
          </p:spPr>
          <p:style>
            <a:lnRef idx="2">
              <a:schemeClr val="accent6"/>
            </a:lnRef>
            <a:fillRef idx="0">
              <a:schemeClr val="accent6"/>
            </a:fillRef>
            <a:effectRef idx="1">
              <a:schemeClr val="accent6"/>
            </a:effectRef>
            <a:fontRef idx="minor">
              <a:schemeClr val="tx1"/>
            </a:fontRef>
          </p:style>
        </p:cxnSp>
      </p:grpSp>
    </p:spTree>
    <p:extLst>
      <p:ext uri="{BB962C8B-B14F-4D97-AF65-F5344CB8AC3E}">
        <p14:creationId xmlns:p14="http://schemas.microsoft.com/office/powerpoint/2010/main" val="19237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flipH="1">
            <a:off x="0" y="0"/>
            <a:ext cx="5314462" cy="5143500"/>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12" name="组 11"/>
          <p:cNvGrpSpPr/>
          <p:nvPr/>
        </p:nvGrpSpPr>
        <p:grpSpPr>
          <a:xfrm>
            <a:off x="5314462" y="-386860"/>
            <a:ext cx="350108" cy="5723791"/>
            <a:chOff x="488676" y="2472447"/>
            <a:chExt cx="350108" cy="1739899"/>
          </a:xfrm>
        </p:grpSpPr>
        <p:sp>
          <p:nvSpPr>
            <p:cNvPr id="8" name="矩形 7"/>
            <p:cNvSpPr/>
            <p:nvPr/>
          </p:nvSpPr>
          <p:spPr>
            <a:xfrm flipH="1">
              <a:off x="751404" y="2472447"/>
              <a:ext cx="87380" cy="1739899"/>
            </a:xfrm>
            <a:prstGeom prst="rect">
              <a:avLst/>
            </a:prstGeom>
            <a:solidFill>
              <a:srgbClr val="ECBF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9" name="矩形 8"/>
            <p:cNvSpPr/>
            <p:nvPr/>
          </p:nvSpPr>
          <p:spPr>
            <a:xfrm flipH="1">
              <a:off x="664024" y="2472447"/>
              <a:ext cx="87380" cy="1739899"/>
            </a:xfrm>
            <a:prstGeom prst="rect">
              <a:avLst/>
            </a:prstGeom>
            <a:solidFill>
              <a:srgbClr val="67B2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0" name="矩形 9"/>
            <p:cNvSpPr/>
            <p:nvPr/>
          </p:nvSpPr>
          <p:spPr>
            <a:xfrm flipH="1">
              <a:off x="576056" y="2472447"/>
              <a:ext cx="87380" cy="1739899"/>
            </a:xfrm>
            <a:prstGeom prst="rect">
              <a:avLst/>
            </a:prstGeom>
            <a:solidFill>
              <a:srgbClr val="EE4B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1" name="矩形 10"/>
            <p:cNvSpPr/>
            <p:nvPr/>
          </p:nvSpPr>
          <p:spPr>
            <a:xfrm flipH="1">
              <a:off x="488676" y="2472447"/>
              <a:ext cx="87380" cy="1739899"/>
            </a:xfrm>
            <a:prstGeom prst="rect">
              <a:avLst/>
            </a:prstGeom>
            <a:solidFill>
              <a:srgbClr val="6BAF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sp>
        <p:nvSpPr>
          <p:cNvPr id="6" name="矩形 5"/>
          <p:cNvSpPr/>
          <p:nvPr/>
        </p:nvSpPr>
        <p:spPr>
          <a:xfrm>
            <a:off x="0" y="5034064"/>
            <a:ext cx="5314462" cy="109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7" name="矩形 6"/>
          <p:cNvSpPr/>
          <p:nvPr/>
        </p:nvSpPr>
        <p:spPr>
          <a:xfrm>
            <a:off x="3" y="4803632"/>
            <a:ext cx="1082348" cy="246221"/>
          </a:xfrm>
          <a:prstGeom prst="rect">
            <a:avLst/>
          </a:prstGeom>
        </p:spPr>
        <p:txBody>
          <a:bodyPr wrap="none">
            <a:spAutoFit/>
          </a:bodyPr>
          <a:lstStyle/>
          <a:p>
            <a:pPr lvl="0"/>
            <a:r>
              <a:rPr lang="zh-CN" altLang="en-US" sz="1000" dirty="0">
                <a:solidFill>
                  <a:schemeClr val="bg1"/>
                </a:solidFill>
              </a:rPr>
              <a:t>化学工业出版社</a:t>
            </a:r>
          </a:p>
        </p:txBody>
      </p:sp>
      <p:sp>
        <p:nvSpPr>
          <p:cNvPr id="13" name="矩形 12"/>
          <p:cNvSpPr/>
          <p:nvPr/>
        </p:nvSpPr>
        <p:spPr>
          <a:xfrm>
            <a:off x="6174154" y="320606"/>
            <a:ext cx="2969846" cy="1565909"/>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4" name="文本框 13"/>
          <p:cNvSpPr txBox="1"/>
          <p:nvPr/>
        </p:nvSpPr>
        <p:spPr>
          <a:xfrm>
            <a:off x="6174157" y="162298"/>
            <a:ext cx="2316785" cy="2208297"/>
          </a:xfrm>
          <a:prstGeom prst="rect">
            <a:avLst/>
          </a:prstGeom>
          <a:noFill/>
        </p:spPr>
        <p:txBody>
          <a:bodyPr wrap="none" rtlCol="0">
            <a:spAutoFit/>
          </a:bodyPr>
          <a:lstStyle/>
          <a:p>
            <a:pPr>
              <a:lnSpc>
                <a:spcPct val="90000"/>
              </a:lnSpc>
            </a:pPr>
            <a:r>
              <a:rPr kumimoji="1" lang="en-US" altLang="zh-CN" sz="15000" dirty="0">
                <a:solidFill>
                  <a:schemeClr val="bg1"/>
                </a:solidFill>
              </a:rPr>
              <a:t>04</a:t>
            </a:r>
            <a:endParaRPr kumimoji="1" lang="zh-CN" altLang="en-US" sz="15000" dirty="0">
              <a:solidFill>
                <a:schemeClr val="bg1"/>
              </a:solidFill>
            </a:endParaRPr>
          </a:p>
        </p:txBody>
      </p:sp>
      <p:sp>
        <p:nvSpPr>
          <p:cNvPr id="22" name="矩形 21"/>
          <p:cNvSpPr/>
          <p:nvPr/>
        </p:nvSpPr>
        <p:spPr>
          <a:xfrm>
            <a:off x="6174154" y="1860139"/>
            <a:ext cx="2441694" cy="769441"/>
          </a:xfrm>
          <a:prstGeom prst="rect">
            <a:avLst/>
          </a:prstGeom>
        </p:spPr>
        <p:txBody>
          <a:bodyPr wrap="none">
            <a:spAutoFit/>
          </a:bodyPr>
          <a:lstStyle/>
          <a:p>
            <a:pPr lvl="0"/>
            <a:r>
              <a:rPr lang="zh-CN" altLang="en-US" sz="4400" b="1" dirty="0">
                <a:solidFill>
                  <a:srgbClr val="51597B"/>
                </a:solidFill>
              </a:rPr>
              <a:t>特别提示</a:t>
            </a:r>
            <a:endParaRPr lang="en-US" altLang="zh-CN" sz="4400" b="1" dirty="0">
              <a:solidFill>
                <a:srgbClr val="51597B"/>
              </a:solidFill>
            </a:endParaRPr>
          </a:p>
        </p:txBody>
      </p:sp>
    </p:spTree>
    <p:extLst>
      <p:ext uri="{BB962C8B-B14F-4D97-AF65-F5344CB8AC3E}">
        <p14:creationId xmlns:p14="http://schemas.microsoft.com/office/powerpoint/2010/main" val="18462046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grpSp>
        <p:nvGrpSpPr>
          <p:cNvPr id="6" name="组合 5"/>
          <p:cNvGrpSpPr/>
          <p:nvPr/>
        </p:nvGrpSpPr>
        <p:grpSpPr>
          <a:xfrm>
            <a:off x="2246217" y="1951691"/>
            <a:ext cx="4629105" cy="461665"/>
            <a:chOff x="2008223" y="1821657"/>
            <a:chExt cx="4629105" cy="461665"/>
          </a:xfrm>
        </p:grpSpPr>
        <p:sp>
          <p:nvSpPr>
            <p:cNvPr id="17" name="TextBox 7">
              <a:extLst>
                <a:ext uri="{FF2B5EF4-FFF2-40B4-BE49-F238E27FC236}">
                  <a16:creationId xmlns:a16="http://schemas.microsoft.com/office/drawing/2014/main" id="{8DE6CD62-A5CF-42EF-B6BB-0447C20B7252}"/>
                </a:ext>
              </a:extLst>
            </p:cNvPr>
            <p:cNvSpPr txBox="1"/>
            <p:nvPr/>
          </p:nvSpPr>
          <p:spPr>
            <a:xfrm>
              <a:off x="2506671" y="1821657"/>
              <a:ext cx="4130657" cy="461665"/>
            </a:xfrm>
            <a:prstGeom prst="rect">
              <a:avLst/>
            </a:prstGeom>
            <a:noFill/>
          </p:spPr>
          <p:txBody>
            <a:bodyPr wrap="square" rtlCol="0">
              <a:spAutoFit/>
            </a:bodyPr>
            <a:lstStyle/>
            <a:p>
              <a:pPr>
                <a:lnSpc>
                  <a:spcPct val="150000"/>
                </a:lnSpc>
              </a:pPr>
              <a:r>
                <a:rPr lang="zh-CN" altLang="en-US" sz="1600" dirty="0">
                  <a:solidFill>
                    <a:srgbClr val="4F4D50"/>
                  </a:solidFill>
                  <a:cs typeface="+mn-ea"/>
                  <a:sym typeface="+mn-lt"/>
                </a:rPr>
                <a:t>在校外访问平台时；</a:t>
              </a:r>
              <a:endParaRPr lang="en-US" altLang="zh-CN" sz="1600" dirty="0">
                <a:solidFill>
                  <a:srgbClr val="4F4D50"/>
                </a:solidFill>
                <a:cs typeface="+mn-ea"/>
                <a:sym typeface="+mn-lt"/>
              </a:endParaRPr>
            </a:p>
          </p:txBody>
        </p:sp>
        <p:sp>
          <p:nvSpPr>
            <p:cNvPr id="18" name="文本框 29">
              <a:extLst>
                <a:ext uri="{FF2B5EF4-FFF2-40B4-BE49-F238E27FC236}">
                  <a16:creationId xmlns:a16="http://schemas.microsoft.com/office/drawing/2014/main" id="{B69A33F6-7429-4142-A233-0FE032792EAA}"/>
                </a:ext>
              </a:extLst>
            </p:cNvPr>
            <p:cNvSpPr txBox="1">
              <a:spLocks noChangeArrowheads="1"/>
            </p:cNvSpPr>
            <p:nvPr/>
          </p:nvSpPr>
          <p:spPr bwMode="auto">
            <a:xfrm>
              <a:off x="2008223" y="1861973"/>
              <a:ext cx="486030" cy="400110"/>
            </a:xfrm>
            <a:prstGeom prst="rect">
              <a:avLst/>
            </a:prstGeom>
            <a:solidFill>
              <a:schemeClr val="accent2">
                <a:lumMod val="75000"/>
              </a:schemeClr>
            </a:solidFill>
            <a:ln>
              <a:noFill/>
            </a:ln>
            <a:effectLst>
              <a:outerShdw blurRad="190500" dist="63500" dir="2700000" algn="tl" rotWithShape="0">
                <a:prstClr val="black">
                  <a:alpha val="30000"/>
                </a:prstClr>
              </a:outerShdw>
            </a:effectLst>
          </p:spPr>
          <p:txBody>
            <a:bodyPr wrap="none">
              <a:spAutoFit/>
            </a:bodyPr>
            <a:lstStyle>
              <a:defPPr>
                <a:defRPr lang="zh-CN"/>
              </a:defPPr>
              <a:lvl1pPr algn="ctr" eaLnBrk="0" hangingPunct="0">
                <a:defRPr sz="4000">
                  <a:solidFill>
                    <a:srgbClr val="FF0000"/>
                  </a:solidFill>
                  <a:effectLst>
                    <a:innerShdw blurRad="63500" dist="38100" dir="13500000">
                      <a:prstClr val="black">
                        <a:alpha val="50000"/>
                      </a:prstClr>
                    </a:innerShdw>
                  </a:effectLst>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en-US" altLang="zh-CN" sz="2000" dirty="0">
                  <a:solidFill>
                    <a:schemeClr val="bg1"/>
                  </a:solidFill>
                  <a:effectLst/>
                  <a:latin typeface="+mn-lt"/>
                  <a:ea typeface="+mn-ea"/>
                  <a:cs typeface="+mn-ea"/>
                  <a:sym typeface="+mn-lt"/>
                </a:rPr>
                <a:t>02</a:t>
              </a:r>
              <a:endParaRPr lang="zh-CN" altLang="en-US" sz="2000" dirty="0">
                <a:solidFill>
                  <a:schemeClr val="bg1"/>
                </a:solidFill>
                <a:effectLst/>
                <a:latin typeface="+mn-lt"/>
                <a:ea typeface="+mn-ea"/>
                <a:cs typeface="+mn-ea"/>
                <a:sym typeface="+mn-lt"/>
              </a:endParaRPr>
            </a:p>
          </p:txBody>
        </p:sp>
      </p:grpSp>
      <p:grpSp>
        <p:nvGrpSpPr>
          <p:cNvPr id="7" name="组合 6"/>
          <p:cNvGrpSpPr/>
          <p:nvPr/>
        </p:nvGrpSpPr>
        <p:grpSpPr>
          <a:xfrm>
            <a:off x="2246217" y="2627857"/>
            <a:ext cx="4621090" cy="412421"/>
            <a:chOff x="2016238" y="2592882"/>
            <a:chExt cx="4621090" cy="412421"/>
          </a:xfrm>
        </p:grpSpPr>
        <p:sp>
          <p:nvSpPr>
            <p:cNvPr id="22" name="TextBox 7">
              <a:extLst>
                <a:ext uri="{FF2B5EF4-FFF2-40B4-BE49-F238E27FC236}">
                  <a16:creationId xmlns:a16="http://schemas.microsoft.com/office/drawing/2014/main" id="{8DE6CD62-A5CF-42EF-B6BB-0447C20B7252}"/>
                </a:ext>
              </a:extLst>
            </p:cNvPr>
            <p:cNvSpPr txBox="1"/>
            <p:nvPr/>
          </p:nvSpPr>
          <p:spPr>
            <a:xfrm>
              <a:off x="2506671" y="2592882"/>
              <a:ext cx="4130657" cy="412421"/>
            </a:xfrm>
            <a:prstGeom prst="rect">
              <a:avLst/>
            </a:prstGeom>
            <a:noFill/>
          </p:spPr>
          <p:txBody>
            <a:bodyPr wrap="square" rtlCol="0">
              <a:spAutoFit/>
            </a:bodyPr>
            <a:lstStyle/>
            <a:p>
              <a:pPr>
                <a:lnSpc>
                  <a:spcPct val="130000"/>
                </a:lnSpc>
              </a:pPr>
              <a:r>
                <a:rPr lang="zh-CN" altLang="en-US" sz="1600" dirty="0">
                  <a:solidFill>
                    <a:srgbClr val="4F4D50"/>
                  </a:solidFill>
                  <a:cs typeface="+mn-ea"/>
                  <a:sym typeface="+mn-lt"/>
                </a:rPr>
                <a:t>使用在线机械设计程序时；</a:t>
              </a:r>
              <a:endParaRPr lang="en-US" altLang="zh-CN" sz="1600" dirty="0">
                <a:solidFill>
                  <a:srgbClr val="4F4D50"/>
                </a:solidFill>
                <a:cs typeface="+mn-ea"/>
                <a:sym typeface="+mn-lt"/>
              </a:endParaRPr>
            </a:p>
          </p:txBody>
        </p:sp>
        <p:sp>
          <p:nvSpPr>
            <p:cNvPr id="23" name="文本框 29">
              <a:extLst>
                <a:ext uri="{FF2B5EF4-FFF2-40B4-BE49-F238E27FC236}">
                  <a16:creationId xmlns:a16="http://schemas.microsoft.com/office/drawing/2014/main" id="{B69A33F6-7429-4142-A233-0FE032792EAA}"/>
                </a:ext>
              </a:extLst>
            </p:cNvPr>
            <p:cNvSpPr txBox="1">
              <a:spLocks noChangeArrowheads="1"/>
            </p:cNvSpPr>
            <p:nvPr/>
          </p:nvSpPr>
          <p:spPr bwMode="auto">
            <a:xfrm>
              <a:off x="2016238" y="2595620"/>
              <a:ext cx="470000" cy="400110"/>
            </a:xfrm>
            <a:prstGeom prst="rect">
              <a:avLst/>
            </a:prstGeom>
            <a:solidFill>
              <a:schemeClr val="accent6">
                <a:lumMod val="60000"/>
                <a:lumOff val="40000"/>
              </a:schemeClr>
            </a:solidFill>
            <a:ln>
              <a:noFill/>
            </a:ln>
            <a:effectLst>
              <a:outerShdw blurRad="190500" dist="63500" dir="2700000" algn="tl" rotWithShape="0">
                <a:prstClr val="black">
                  <a:alpha val="30000"/>
                </a:prstClr>
              </a:outerShdw>
            </a:effectLst>
          </p:spPr>
          <p:txBody>
            <a:bodyPr wrap="none">
              <a:spAutoFit/>
            </a:bodyPr>
            <a:lstStyle>
              <a:defPPr>
                <a:defRPr lang="zh-CN"/>
              </a:defPPr>
              <a:lvl1pPr algn="ctr" eaLnBrk="0" hangingPunct="0">
                <a:defRPr sz="4000">
                  <a:solidFill>
                    <a:srgbClr val="FF0000"/>
                  </a:solidFill>
                  <a:effectLst>
                    <a:innerShdw blurRad="63500" dist="38100" dir="13500000">
                      <a:prstClr val="black">
                        <a:alpha val="50000"/>
                      </a:prstClr>
                    </a:innerShdw>
                  </a:effectLst>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en-US" altLang="zh-CN" sz="2000" dirty="0">
                  <a:solidFill>
                    <a:schemeClr val="bg1"/>
                  </a:solidFill>
                  <a:effectLst/>
                  <a:latin typeface="+mn-lt"/>
                  <a:ea typeface="+mn-ea"/>
                  <a:cs typeface="+mn-ea"/>
                  <a:sym typeface="+mn-lt"/>
                </a:rPr>
                <a:t>03</a:t>
              </a:r>
              <a:endParaRPr lang="zh-CN" altLang="en-US" sz="2000" dirty="0">
                <a:solidFill>
                  <a:schemeClr val="bg1"/>
                </a:solidFill>
                <a:effectLst/>
                <a:latin typeface="+mn-lt"/>
                <a:ea typeface="+mn-ea"/>
                <a:cs typeface="+mn-ea"/>
                <a:sym typeface="+mn-lt"/>
              </a:endParaRPr>
            </a:p>
          </p:txBody>
        </p:sp>
      </p:grpSp>
      <p:grpSp>
        <p:nvGrpSpPr>
          <p:cNvPr id="5" name="组合 4"/>
          <p:cNvGrpSpPr/>
          <p:nvPr/>
        </p:nvGrpSpPr>
        <p:grpSpPr>
          <a:xfrm>
            <a:off x="2254232" y="1339519"/>
            <a:ext cx="4621090" cy="412421"/>
            <a:chOff x="2016238" y="1146855"/>
            <a:chExt cx="4621090" cy="412421"/>
          </a:xfrm>
        </p:grpSpPr>
        <p:sp>
          <p:nvSpPr>
            <p:cNvPr id="24" name="TextBox 7">
              <a:extLst>
                <a:ext uri="{FF2B5EF4-FFF2-40B4-BE49-F238E27FC236}">
                  <a16:creationId xmlns:a16="http://schemas.microsoft.com/office/drawing/2014/main" id="{8DE6CD62-A5CF-42EF-B6BB-0447C20B7252}"/>
                </a:ext>
              </a:extLst>
            </p:cNvPr>
            <p:cNvSpPr txBox="1"/>
            <p:nvPr/>
          </p:nvSpPr>
          <p:spPr>
            <a:xfrm>
              <a:off x="2506671" y="1146855"/>
              <a:ext cx="4130657" cy="412421"/>
            </a:xfrm>
            <a:prstGeom prst="rect">
              <a:avLst/>
            </a:prstGeom>
            <a:noFill/>
          </p:spPr>
          <p:txBody>
            <a:bodyPr wrap="square" rtlCol="0">
              <a:spAutoFit/>
            </a:bodyPr>
            <a:lstStyle/>
            <a:p>
              <a:pPr>
                <a:lnSpc>
                  <a:spcPct val="130000"/>
                </a:lnSpc>
              </a:pPr>
              <a:r>
                <a:rPr lang="zh-CN" altLang="en-US" sz="1600" dirty="0">
                  <a:solidFill>
                    <a:srgbClr val="4F4D50"/>
                  </a:solidFill>
                  <a:cs typeface="+mn-ea"/>
                  <a:sym typeface="+mn-lt"/>
                </a:rPr>
                <a:t>凡涉及资源下载的；</a:t>
              </a:r>
              <a:endParaRPr lang="en-US" altLang="zh-CN" sz="1600" dirty="0">
                <a:solidFill>
                  <a:srgbClr val="4F4D50"/>
                </a:solidFill>
                <a:cs typeface="+mn-ea"/>
                <a:sym typeface="+mn-lt"/>
              </a:endParaRPr>
            </a:p>
          </p:txBody>
        </p:sp>
        <p:sp>
          <p:nvSpPr>
            <p:cNvPr id="25" name="文本框 29">
              <a:extLst>
                <a:ext uri="{FF2B5EF4-FFF2-40B4-BE49-F238E27FC236}">
                  <a16:creationId xmlns:a16="http://schemas.microsoft.com/office/drawing/2014/main" id="{B69A33F6-7429-4142-A233-0FE032792EAA}"/>
                </a:ext>
              </a:extLst>
            </p:cNvPr>
            <p:cNvSpPr txBox="1">
              <a:spLocks noChangeArrowheads="1"/>
            </p:cNvSpPr>
            <p:nvPr/>
          </p:nvSpPr>
          <p:spPr bwMode="auto">
            <a:xfrm>
              <a:off x="2016238" y="1149593"/>
              <a:ext cx="470000" cy="400110"/>
            </a:xfrm>
            <a:prstGeom prst="rect">
              <a:avLst/>
            </a:prstGeom>
            <a:solidFill>
              <a:schemeClr val="accent5"/>
            </a:solidFill>
            <a:ln/>
          </p:spPr>
          <p:style>
            <a:lnRef idx="2">
              <a:schemeClr val="accent5"/>
            </a:lnRef>
            <a:fillRef idx="1">
              <a:schemeClr val="lt1"/>
            </a:fillRef>
            <a:effectRef idx="0">
              <a:schemeClr val="accent5"/>
            </a:effectRef>
            <a:fontRef idx="minor">
              <a:schemeClr val="dk1"/>
            </a:fontRef>
          </p:style>
          <p:txBody>
            <a:bodyPr wrap="none">
              <a:spAutoFit/>
            </a:bodyPr>
            <a:lstStyle>
              <a:defPPr>
                <a:defRPr lang="zh-CN"/>
              </a:defPPr>
              <a:lvl1pPr algn="ctr" eaLnBrk="0" hangingPunct="0">
                <a:defRPr sz="4000">
                  <a:solidFill>
                    <a:srgbClr val="FF0000"/>
                  </a:solidFill>
                  <a:effectLst>
                    <a:innerShdw blurRad="63500" dist="38100" dir="13500000">
                      <a:prstClr val="black">
                        <a:alpha val="50000"/>
                      </a:prstClr>
                    </a:innerShdw>
                  </a:effectLst>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en-US" altLang="zh-CN" sz="2000" dirty="0">
                  <a:solidFill>
                    <a:schemeClr val="bg1"/>
                  </a:solidFill>
                  <a:effectLst/>
                  <a:latin typeface="+mn-lt"/>
                  <a:ea typeface="+mn-ea"/>
                  <a:cs typeface="+mn-ea"/>
                  <a:sym typeface="+mn-lt"/>
                </a:rPr>
                <a:t>01</a:t>
              </a:r>
              <a:endParaRPr lang="zh-CN" altLang="en-US" sz="2000" dirty="0">
                <a:solidFill>
                  <a:schemeClr val="bg1"/>
                </a:solidFill>
                <a:effectLst/>
                <a:latin typeface="+mn-lt"/>
                <a:ea typeface="+mn-ea"/>
                <a:cs typeface="+mn-ea"/>
                <a:sym typeface="+mn-lt"/>
              </a:endParaRPr>
            </a:p>
          </p:txBody>
        </p:sp>
      </p:grpSp>
      <p:sp>
        <p:nvSpPr>
          <p:cNvPr id="28" name="矩形 27"/>
          <p:cNvSpPr/>
          <p:nvPr/>
        </p:nvSpPr>
        <p:spPr>
          <a:xfrm>
            <a:off x="8623269" y="4093685"/>
            <a:ext cx="101600" cy="91440"/>
          </a:xfrm>
          <a:prstGeom prst="rect">
            <a:avLst/>
          </a:prstGeom>
          <a:solidFill>
            <a:srgbClr val="86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矩形 28"/>
          <p:cNvSpPr/>
          <p:nvPr/>
        </p:nvSpPr>
        <p:spPr>
          <a:xfrm>
            <a:off x="8623269" y="4315903"/>
            <a:ext cx="101600" cy="91440"/>
          </a:xfrm>
          <a:prstGeom prst="rect">
            <a:avLst/>
          </a:prstGeom>
          <a:solidFill>
            <a:srgbClr val="DD6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矩形 29"/>
          <p:cNvSpPr/>
          <p:nvPr/>
        </p:nvSpPr>
        <p:spPr>
          <a:xfrm>
            <a:off x="8623269" y="4537502"/>
            <a:ext cx="101600" cy="91440"/>
          </a:xfrm>
          <a:prstGeom prst="rect">
            <a:avLst/>
          </a:prstGeom>
          <a:solidFill>
            <a:srgbClr val="45B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淘宝店chenying0907出品 13">
            <a:hlinkClick r:id="rId3"/>
            <a:extLst>
              <a:ext uri="{FF2B5EF4-FFF2-40B4-BE49-F238E27FC236}">
                <a16:creationId xmlns:a16="http://schemas.microsoft.com/office/drawing/2014/main" id="{9685F434-97CE-470C-A7AC-CFA2B69CDD8B}"/>
              </a:ext>
            </a:extLst>
          </p:cNvPr>
          <p:cNvSpPr txBox="1"/>
          <p:nvPr/>
        </p:nvSpPr>
        <p:spPr>
          <a:xfrm>
            <a:off x="6867307" y="332647"/>
            <a:ext cx="1961729" cy="346230"/>
          </a:xfrm>
          <a:prstGeom prst="rect">
            <a:avLst/>
          </a:prstGeom>
          <a:noFill/>
        </p:spPr>
        <p:txBody>
          <a:bodyPr wrap="square" lIns="68562" tIns="34281" rIns="68562" bIns="34281" rtlCol="0">
            <a:spAutoFit/>
          </a:bodyPr>
          <a:lstStyle/>
          <a:p>
            <a:pPr lvl="0"/>
            <a:r>
              <a:rPr lang="zh-CN" altLang="en-US" dirty="0">
                <a:solidFill>
                  <a:srgbClr val="51597B"/>
                </a:solidFill>
              </a:rPr>
              <a:t>个人账号很重要</a:t>
            </a:r>
          </a:p>
        </p:txBody>
      </p:sp>
      <p:grpSp>
        <p:nvGrpSpPr>
          <p:cNvPr id="21" name="组合 20"/>
          <p:cNvGrpSpPr/>
          <p:nvPr/>
        </p:nvGrpSpPr>
        <p:grpSpPr>
          <a:xfrm>
            <a:off x="2254232" y="3265976"/>
            <a:ext cx="4621090" cy="412421"/>
            <a:chOff x="2016238" y="2592882"/>
            <a:chExt cx="4621090" cy="412421"/>
          </a:xfrm>
        </p:grpSpPr>
        <p:sp>
          <p:nvSpPr>
            <p:cNvPr id="26" name="TextBox 7">
              <a:extLst>
                <a:ext uri="{FF2B5EF4-FFF2-40B4-BE49-F238E27FC236}">
                  <a16:creationId xmlns:a16="http://schemas.microsoft.com/office/drawing/2014/main" id="{8DE6CD62-A5CF-42EF-B6BB-0447C20B7252}"/>
                </a:ext>
              </a:extLst>
            </p:cNvPr>
            <p:cNvSpPr txBox="1"/>
            <p:nvPr/>
          </p:nvSpPr>
          <p:spPr>
            <a:xfrm>
              <a:off x="2506671" y="2592882"/>
              <a:ext cx="4130657" cy="412421"/>
            </a:xfrm>
            <a:prstGeom prst="rect">
              <a:avLst/>
            </a:prstGeom>
            <a:noFill/>
          </p:spPr>
          <p:txBody>
            <a:bodyPr wrap="square" rtlCol="0">
              <a:spAutoFit/>
            </a:bodyPr>
            <a:lstStyle/>
            <a:p>
              <a:pPr>
                <a:lnSpc>
                  <a:spcPct val="130000"/>
                </a:lnSpc>
              </a:pPr>
              <a:r>
                <a:rPr lang="zh-CN" altLang="en-US" sz="1600" dirty="0">
                  <a:solidFill>
                    <a:srgbClr val="4F4D50"/>
                  </a:solidFill>
                  <a:cs typeface="+mn-ea"/>
                  <a:sym typeface="+mn-lt"/>
                </a:rPr>
                <a:t>注册时一定要在校园网环境下进行。</a:t>
              </a:r>
              <a:endParaRPr lang="en-US" altLang="zh-CN" sz="1600" dirty="0">
                <a:solidFill>
                  <a:srgbClr val="4F4D50"/>
                </a:solidFill>
                <a:cs typeface="+mn-ea"/>
                <a:sym typeface="+mn-lt"/>
              </a:endParaRPr>
            </a:p>
          </p:txBody>
        </p:sp>
        <p:sp>
          <p:nvSpPr>
            <p:cNvPr id="27" name="文本框 29">
              <a:extLst>
                <a:ext uri="{FF2B5EF4-FFF2-40B4-BE49-F238E27FC236}">
                  <a16:creationId xmlns:a16="http://schemas.microsoft.com/office/drawing/2014/main" id="{B69A33F6-7429-4142-A233-0FE032792EAA}"/>
                </a:ext>
              </a:extLst>
            </p:cNvPr>
            <p:cNvSpPr txBox="1">
              <a:spLocks noChangeArrowheads="1"/>
            </p:cNvSpPr>
            <p:nvPr/>
          </p:nvSpPr>
          <p:spPr bwMode="auto">
            <a:xfrm>
              <a:off x="2016238" y="2595620"/>
              <a:ext cx="470000" cy="400110"/>
            </a:xfrm>
            <a:prstGeom prst="rect">
              <a:avLst/>
            </a:prstGeom>
            <a:solidFill>
              <a:srgbClr val="92D050"/>
            </a:solidFill>
            <a:ln>
              <a:noFill/>
            </a:ln>
            <a:effectLst>
              <a:outerShdw blurRad="190500" dist="63500" dir="2700000" algn="tl" rotWithShape="0">
                <a:prstClr val="black">
                  <a:alpha val="30000"/>
                </a:prstClr>
              </a:outerShdw>
            </a:effectLst>
          </p:spPr>
          <p:txBody>
            <a:bodyPr wrap="none">
              <a:spAutoFit/>
            </a:bodyPr>
            <a:lstStyle>
              <a:defPPr>
                <a:defRPr lang="zh-CN"/>
              </a:defPPr>
              <a:lvl1pPr algn="ctr" eaLnBrk="0" hangingPunct="0">
                <a:defRPr sz="4000">
                  <a:solidFill>
                    <a:srgbClr val="FF0000"/>
                  </a:solidFill>
                  <a:effectLst>
                    <a:innerShdw blurRad="63500" dist="38100" dir="13500000">
                      <a:prstClr val="black">
                        <a:alpha val="50000"/>
                      </a:prstClr>
                    </a:innerShdw>
                  </a:effectLst>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en-US" altLang="zh-CN" sz="2000" dirty="0">
                  <a:solidFill>
                    <a:schemeClr val="bg1"/>
                  </a:solidFill>
                  <a:effectLst/>
                  <a:latin typeface="+mn-lt"/>
                  <a:ea typeface="+mn-ea"/>
                  <a:cs typeface="+mn-ea"/>
                  <a:sym typeface="+mn-lt"/>
                </a:rPr>
                <a:t>04</a:t>
              </a:r>
              <a:endParaRPr lang="zh-CN" altLang="en-US" sz="2000" dirty="0">
                <a:solidFill>
                  <a:schemeClr val="bg1"/>
                </a:solidFill>
                <a:effectLst/>
                <a:latin typeface="+mn-lt"/>
                <a:ea typeface="+mn-ea"/>
                <a:cs typeface="+mn-ea"/>
                <a:sym typeface="+mn-lt"/>
              </a:endParaRPr>
            </a:p>
          </p:txBody>
        </p:sp>
      </p:grpSp>
    </p:spTree>
    <p:extLst>
      <p:ext uri="{BB962C8B-B14F-4D97-AF65-F5344CB8AC3E}">
        <p14:creationId xmlns:p14="http://schemas.microsoft.com/office/powerpoint/2010/main" val="417017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sp>
        <p:nvSpPr>
          <p:cNvPr id="10" name="淘宝店chenying0907出品 13">
            <a:hlinkClick r:id="rId3"/>
            <a:extLst>
              <a:ext uri="{FF2B5EF4-FFF2-40B4-BE49-F238E27FC236}">
                <a16:creationId xmlns:a16="http://schemas.microsoft.com/office/drawing/2014/main" id="{9685F434-97CE-470C-A7AC-CFA2B69CDD8B}"/>
              </a:ext>
            </a:extLst>
          </p:cNvPr>
          <p:cNvSpPr txBox="1"/>
          <p:nvPr/>
        </p:nvSpPr>
        <p:spPr>
          <a:xfrm>
            <a:off x="6746216" y="332647"/>
            <a:ext cx="2082821" cy="346230"/>
          </a:xfrm>
          <a:prstGeom prst="rect">
            <a:avLst/>
          </a:prstGeom>
          <a:noFill/>
        </p:spPr>
        <p:txBody>
          <a:bodyPr wrap="square" lIns="68562" tIns="34281" rIns="68562" bIns="34281" rtlCol="0">
            <a:spAutoFit/>
          </a:bodyPr>
          <a:lstStyle/>
          <a:p>
            <a:pPr lvl="0"/>
            <a:r>
              <a:rPr lang="zh-CN" altLang="en-US" dirty="0">
                <a:solidFill>
                  <a:srgbClr val="51597B"/>
                </a:solidFill>
              </a:rPr>
              <a:t>搜索</a:t>
            </a:r>
            <a:r>
              <a:rPr lang="en-US" altLang="zh-CN" dirty="0">
                <a:solidFill>
                  <a:srgbClr val="51597B"/>
                </a:solidFill>
              </a:rPr>
              <a:t>/</a:t>
            </a:r>
            <a:r>
              <a:rPr lang="zh-CN" altLang="en-US" dirty="0">
                <a:solidFill>
                  <a:srgbClr val="51597B"/>
                </a:solidFill>
              </a:rPr>
              <a:t>高级搜索功能</a:t>
            </a:r>
          </a:p>
        </p:txBody>
      </p:sp>
      <p:grpSp>
        <p:nvGrpSpPr>
          <p:cNvPr id="12" name="组合 11"/>
          <p:cNvGrpSpPr/>
          <p:nvPr/>
        </p:nvGrpSpPr>
        <p:grpSpPr>
          <a:xfrm>
            <a:off x="365646" y="432650"/>
            <a:ext cx="4601938" cy="962962"/>
            <a:chOff x="365646" y="734788"/>
            <a:chExt cx="4601938" cy="962962"/>
          </a:xfrm>
        </p:grpSpPr>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471" y="734788"/>
              <a:ext cx="4033113" cy="96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淘宝店chenying0907出品 13">
              <a:extLst>
                <a:ext uri="{FF2B5EF4-FFF2-40B4-BE49-F238E27FC236}">
                  <a16:creationId xmlns:a16="http://schemas.microsoft.com/office/drawing/2014/main" id="{9685F434-97CE-470C-A7AC-CFA2B69CDD8B}"/>
                </a:ext>
              </a:extLst>
            </p:cNvPr>
            <p:cNvSpPr txBox="1"/>
            <p:nvPr/>
          </p:nvSpPr>
          <p:spPr>
            <a:xfrm>
              <a:off x="365646" y="1043154"/>
              <a:ext cx="568825" cy="346230"/>
            </a:xfrm>
            <a:prstGeom prst="rect">
              <a:avLst/>
            </a:prstGeom>
            <a:noFill/>
          </p:spPr>
          <p:txBody>
            <a:bodyPr wrap="square" lIns="68562" tIns="34281" rIns="68562" bIns="34281" rtlCol="0">
              <a:spAutoFit/>
            </a:bodyPr>
            <a:lstStyle/>
            <a:p>
              <a:pPr lvl="0"/>
              <a:r>
                <a:rPr lang="zh-CN" altLang="en-US" b="1" dirty="0">
                  <a:solidFill>
                    <a:srgbClr val="00B0F0"/>
                  </a:solidFill>
                </a:rPr>
                <a:t>①</a:t>
              </a:r>
            </a:p>
          </p:txBody>
        </p:sp>
      </p:grpSp>
      <p:grpSp>
        <p:nvGrpSpPr>
          <p:cNvPr id="13" name="组合 12"/>
          <p:cNvGrpSpPr/>
          <p:nvPr/>
        </p:nvGrpSpPr>
        <p:grpSpPr>
          <a:xfrm>
            <a:off x="365646" y="1548686"/>
            <a:ext cx="4731335" cy="1075855"/>
            <a:chOff x="365646" y="1882628"/>
            <a:chExt cx="4731335" cy="1075855"/>
          </a:xfrm>
        </p:grpSpPr>
        <p:pic>
          <p:nvPicPr>
            <p:cNvPr id="922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21603"/>
            <a:stretch/>
          </p:blipFill>
          <p:spPr bwMode="auto">
            <a:xfrm>
              <a:off x="1082351" y="1882628"/>
              <a:ext cx="4014630" cy="1075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淘宝店chenying0907出品 13">
              <a:extLst>
                <a:ext uri="{FF2B5EF4-FFF2-40B4-BE49-F238E27FC236}">
                  <a16:creationId xmlns:a16="http://schemas.microsoft.com/office/drawing/2014/main" id="{9685F434-97CE-470C-A7AC-CFA2B69CDD8B}"/>
                </a:ext>
              </a:extLst>
            </p:cNvPr>
            <p:cNvSpPr txBox="1"/>
            <p:nvPr/>
          </p:nvSpPr>
          <p:spPr>
            <a:xfrm>
              <a:off x="365646" y="1992306"/>
              <a:ext cx="568825" cy="346230"/>
            </a:xfrm>
            <a:prstGeom prst="rect">
              <a:avLst/>
            </a:prstGeom>
            <a:noFill/>
          </p:spPr>
          <p:txBody>
            <a:bodyPr wrap="square" lIns="68562" tIns="34281" rIns="68562" bIns="34281" rtlCol="0">
              <a:spAutoFit/>
            </a:bodyPr>
            <a:lstStyle/>
            <a:p>
              <a:pPr lvl="0"/>
              <a:r>
                <a:rPr lang="zh-CN" altLang="en-US" b="1" dirty="0">
                  <a:solidFill>
                    <a:srgbClr val="00B0F0"/>
                  </a:solidFill>
                </a:rPr>
                <a:t>②</a:t>
              </a:r>
            </a:p>
          </p:txBody>
        </p:sp>
      </p:grpSp>
      <p:grpSp>
        <p:nvGrpSpPr>
          <p:cNvPr id="14" name="组合 13"/>
          <p:cNvGrpSpPr/>
          <p:nvPr/>
        </p:nvGrpSpPr>
        <p:grpSpPr>
          <a:xfrm>
            <a:off x="2951026" y="1795167"/>
            <a:ext cx="5969406" cy="3044114"/>
            <a:chOff x="2951026" y="1882628"/>
            <a:chExt cx="5969406" cy="3044114"/>
          </a:xfrm>
        </p:grpSpPr>
        <p:sp>
          <p:nvSpPr>
            <p:cNvPr id="21" name="淘宝店chenying0907出品 13">
              <a:extLst>
                <a:ext uri="{FF2B5EF4-FFF2-40B4-BE49-F238E27FC236}">
                  <a16:creationId xmlns:a16="http://schemas.microsoft.com/office/drawing/2014/main" id="{9685F434-97CE-470C-A7AC-CFA2B69CDD8B}"/>
                </a:ext>
              </a:extLst>
            </p:cNvPr>
            <p:cNvSpPr txBox="1"/>
            <p:nvPr/>
          </p:nvSpPr>
          <p:spPr>
            <a:xfrm>
              <a:off x="2951026" y="3048202"/>
              <a:ext cx="568825" cy="346230"/>
            </a:xfrm>
            <a:prstGeom prst="rect">
              <a:avLst/>
            </a:prstGeom>
            <a:noFill/>
          </p:spPr>
          <p:txBody>
            <a:bodyPr wrap="square" lIns="68562" tIns="34281" rIns="68562" bIns="34281" rtlCol="0">
              <a:spAutoFit/>
            </a:bodyPr>
            <a:lstStyle/>
            <a:p>
              <a:pPr lvl="0"/>
              <a:r>
                <a:rPr lang="zh-CN" altLang="en-US" b="1" dirty="0">
                  <a:solidFill>
                    <a:srgbClr val="00B0F0"/>
                  </a:solidFill>
                </a:rPr>
                <a:t>③</a:t>
              </a:r>
            </a:p>
          </p:txBody>
        </p:sp>
        <p:grpSp>
          <p:nvGrpSpPr>
            <p:cNvPr id="11" name="组合 10"/>
            <p:cNvGrpSpPr/>
            <p:nvPr/>
          </p:nvGrpSpPr>
          <p:grpSpPr>
            <a:xfrm>
              <a:off x="2951027" y="1882628"/>
              <a:ext cx="5969405" cy="3044114"/>
              <a:chOff x="2951027" y="1882628"/>
              <a:chExt cx="5969405" cy="3044114"/>
            </a:xfrm>
          </p:grpSpPr>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1027" y="3873840"/>
                <a:ext cx="1337664" cy="92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3851" y="1882628"/>
                <a:ext cx="1337664" cy="92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2891390"/>
                <a:ext cx="4348432" cy="2035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圆角右箭头 5"/>
              <p:cNvSpPr/>
              <p:nvPr/>
            </p:nvSpPr>
            <p:spPr>
              <a:xfrm>
                <a:off x="6037034" y="2197224"/>
                <a:ext cx="396817" cy="729865"/>
              </a:xfrm>
              <a:prstGeom prst="bentArrow">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24" name="圆角右箭头 23"/>
              <p:cNvSpPr/>
              <p:nvPr/>
            </p:nvSpPr>
            <p:spPr>
              <a:xfrm rot="16200000" flipH="1">
                <a:off x="3881589" y="3071282"/>
                <a:ext cx="396818" cy="1103586"/>
              </a:xfrm>
              <a:prstGeom prst="bentArrow">
                <a:avLst/>
              </a:prstGeom>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9" name="矩形 8"/>
              <p:cNvSpPr/>
              <p:nvPr/>
            </p:nvSpPr>
            <p:spPr>
              <a:xfrm>
                <a:off x="4631791" y="3303917"/>
                <a:ext cx="1802060" cy="319157"/>
              </a:xfrm>
              <a:prstGeom prst="rect">
                <a:avLst/>
              </a:prstGeom>
              <a:noFill/>
              <a:ln w="25400">
                <a:solidFill>
                  <a:schemeClr val="accent5"/>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FFC000"/>
                  </a:solidFill>
                </a:endParaRPr>
              </a:p>
            </p:txBody>
          </p:sp>
          <p:sp>
            <p:nvSpPr>
              <p:cNvPr id="32" name="矩形 31"/>
              <p:cNvSpPr/>
              <p:nvPr/>
            </p:nvSpPr>
            <p:spPr>
              <a:xfrm>
                <a:off x="4631791" y="2927089"/>
                <a:ext cx="1802060" cy="319157"/>
              </a:xfrm>
              <a:prstGeom prst="rect">
                <a:avLst/>
              </a:prstGeom>
              <a:noFill/>
              <a:ln w="25400">
                <a:solidFill>
                  <a:schemeClr val="accent5"/>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FFC000"/>
                  </a:solidFill>
                </a:endParaRPr>
              </a:p>
            </p:txBody>
          </p:sp>
          <p:sp>
            <p:nvSpPr>
              <p:cNvPr id="30" name="矩形 29"/>
              <p:cNvSpPr/>
              <p:nvPr/>
            </p:nvSpPr>
            <p:spPr>
              <a:xfrm>
                <a:off x="4549495" y="3661905"/>
                <a:ext cx="3139724" cy="247161"/>
              </a:xfrm>
              <a:prstGeom prst="rect">
                <a:avLst/>
              </a:prstGeom>
              <a:noFill/>
              <a:ln w="25400">
                <a:solidFill>
                  <a:schemeClr val="accent5"/>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FFC000"/>
                  </a:solidFill>
                </a:endParaRPr>
              </a:p>
            </p:txBody>
          </p:sp>
        </p:grpSp>
      </p:grpSp>
      <p:sp>
        <p:nvSpPr>
          <p:cNvPr id="4" name="矩形 3"/>
          <p:cNvSpPr/>
          <p:nvPr/>
        </p:nvSpPr>
        <p:spPr>
          <a:xfrm>
            <a:off x="1676400" y="506244"/>
            <a:ext cx="647700" cy="250674"/>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27" name="矩形 26"/>
          <p:cNvSpPr/>
          <p:nvPr/>
        </p:nvSpPr>
        <p:spPr>
          <a:xfrm>
            <a:off x="4449281" y="899552"/>
            <a:ext cx="419899" cy="470161"/>
          </a:xfrm>
          <a:prstGeom prst="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28" name="矩形 27"/>
          <p:cNvSpPr/>
          <p:nvPr/>
        </p:nvSpPr>
        <p:spPr>
          <a:xfrm>
            <a:off x="8623269" y="4093685"/>
            <a:ext cx="101600" cy="91440"/>
          </a:xfrm>
          <a:prstGeom prst="rect">
            <a:avLst/>
          </a:prstGeom>
          <a:solidFill>
            <a:srgbClr val="86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矩形 28"/>
          <p:cNvSpPr/>
          <p:nvPr/>
        </p:nvSpPr>
        <p:spPr>
          <a:xfrm>
            <a:off x="8623269" y="4315903"/>
            <a:ext cx="101600" cy="91440"/>
          </a:xfrm>
          <a:prstGeom prst="rect">
            <a:avLst/>
          </a:prstGeom>
          <a:solidFill>
            <a:srgbClr val="DD6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 name="矩形 32"/>
          <p:cNvSpPr/>
          <p:nvPr/>
        </p:nvSpPr>
        <p:spPr>
          <a:xfrm>
            <a:off x="8623269" y="4537502"/>
            <a:ext cx="101600" cy="91440"/>
          </a:xfrm>
          <a:prstGeom prst="rect">
            <a:avLst/>
          </a:prstGeom>
          <a:solidFill>
            <a:srgbClr val="45B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323852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2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sp>
        <p:nvSpPr>
          <p:cNvPr id="28" name="矩形 27"/>
          <p:cNvSpPr/>
          <p:nvPr/>
        </p:nvSpPr>
        <p:spPr>
          <a:xfrm>
            <a:off x="8623269" y="4093685"/>
            <a:ext cx="101600" cy="91440"/>
          </a:xfrm>
          <a:prstGeom prst="rect">
            <a:avLst/>
          </a:prstGeom>
          <a:solidFill>
            <a:srgbClr val="86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矩形 28"/>
          <p:cNvSpPr/>
          <p:nvPr/>
        </p:nvSpPr>
        <p:spPr>
          <a:xfrm>
            <a:off x="8623269" y="4315903"/>
            <a:ext cx="101600" cy="91440"/>
          </a:xfrm>
          <a:prstGeom prst="rect">
            <a:avLst/>
          </a:prstGeom>
          <a:solidFill>
            <a:srgbClr val="DD6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矩形 29"/>
          <p:cNvSpPr/>
          <p:nvPr/>
        </p:nvSpPr>
        <p:spPr>
          <a:xfrm>
            <a:off x="8623269" y="4537502"/>
            <a:ext cx="101600" cy="91440"/>
          </a:xfrm>
          <a:prstGeom prst="rect">
            <a:avLst/>
          </a:prstGeom>
          <a:solidFill>
            <a:srgbClr val="45B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2" name="组合 11"/>
          <p:cNvGrpSpPr/>
          <p:nvPr/>
        </p:nvGrpSpPr>
        <p:grpSpPr>
          <a:xfrm>
            <a:off x="1018553" y="1131162"/>
            <a:ext cx="4202033" cy="2290377"/>
            <a:chOff x="1018553" y="1131162"/>
            <a:chExt cx="4202033" cy="2290377"/>
          </a:xfrm>
        </p:grpSpPr>
        <p:sp>
          <p:nvSpPr>
            <p:cNvPr id="31" name="TextBox 7">
              <a:extLst>
                <a:ext uri="{FF2B5EF4-FFF2-40B4-BE49-F238E27FC236}">
                  <a16:creationId xmlns:a16="http://schemas.microsoft.com/office/drawing/2014/main" id="{8DE6CD62-A5CF-42EF-B6BB-0447C20B7252}"/>
                </a:ext>
              </a:extLst>
            </p:cNvPr>
            <p:cNvSpPr txBox="1"/>
            <p:nvPr/>
          </p:nvSpPr>
          <p:spPr>
            <a:xfrm>
              <a:off x="2123899" y="2221210"/>
              <a:ext cx="3096687" cy="1200329"/>
            </a:xfrm>
            <a:prstGeom prst="rect">
              <a:avLst/>
            </a:prstGeom>
            <a:noFill/>
          </p:spPr>
          <p:txBody>
            <a:bodyPr wrap="square" rtlCol="0">
              <a:spAutoFit/>
            </a:bodyPr>
            <a:lstStyle/>
            <a:p>
              <a:pPr>
                <a:lnSpc>
                  <a:spcPct val="150000"/>
                </a:lnSpc>
              </a:pPr>
              <a:r>
                <a:rPr lang="zh-CN" altLang="en-US" sz="1600" dirty="0">
                  <a:solidFill>
                    <a:srgbClr val="4F4D50"/>
                  </a:solidFill>
                  <a:cs typeface="+mn-ea"/>
                  <a:sym typeface="+mn-lt"/>
                </a:rPr>
                <a:t>联系电话：</a:t>
              </a:r>
              <a:r>
                <a:rPr lang="en-US" altLang="zh-CN" sz="1600" dirty="0">
                  <a:solidFill>
                    <a:srgbClr val="4F4D50"/>
                  </a:solidFill>
                  <a:cs typeface="+mn-ea"/>
                  <a:sym typeface="+mn-lt"/>
                </a:rPr>
                <a:t>010-6451 8823</a:t>
              </a:r>
            </a:p>
            <a:p>
              <a:pPr>
                <a:lnSpc>
                  <a:spcPct val="150000"/>
                </a:lnSpc>
              </a:pPr>
              <a:r>
                <a:rPr lang="en-US" altLang="zh-CN" sz="1600" dirty="0">
                  <a:solidFill>
                    <a:srgbClr val="4F4D50"/>
                  </a:solidFill>
                  <a:cs typeface="+mn-ea"/>
                  <a:sym typeface="+mn-lt"/>
                </a:rPr>
                <a:t>		</a:t>
              </a:r>
            </a:p>
            <a:p>
              <a:pPr>
                <a:lnSpc>
                  <a:spcPct val="150000"/>
                </a:lnSpc>
              </a:pPr>
              <a:r>
                <a:rPr lang="zh-CN" altLang="en-US" sz="1600" dirty="0">
                  <a:solidFill>
                    <a:srgbClr val="4F4D50"/>
                  </a:solidFill>
                  <a:cs typeface="+mn-ea"/>
                  <a:sym typeface="+mn-lt"/>
                </a:rPr>
                <a:t>客服</a:t>
              </a:r>
              <a:r>
                <a:rPr lang="en-US" altLang="zh-CN" sz="1600" dirty="0">
                  <a:solidFill>
                    <a:srgbClr val="4F4D50"/>
                  </a:solidFill>
                  <a:cs typeface="+mn-ea"/>
                  <a:sym typeface="+mn-lt"/>
                </a:rPr>
                <a:t>QQ</a:t>
              </a:r>
              <a:r>
                <a:rPr lang="zh-CN" altLang="en-US" sz="1600" dirty="0">
                  <a:solidFill>
                    <a:srgbClr val="4F4D50"/>
                  </a:solidFill>
                  <a:cs typeface="+mn-ea"/>
                  <a:sym typeface="+mn-lt"/>
                </a:rPr>
                <a:t>： </a:t>
              </a:r>
              <a:r>
                <a:rPr lang="en-US" altLang="zh-CN" sz="1600" dirty="0">
                  <a:solidFill>
                    <a:srgbClr val="4F4D50"/>
                  </a:solidFill>
                  <a:cs typeface="+mn-ea"/>
                  <a:sym typeface="+mn-lt"/>
                </a:rPr>
                <a:t>2827875895</a:t>
              </a:r>
            </a:p>
          </p:txBody>
        </p:sp>
        <p:sp>
          <p:nvSpPr>
            <p:cNvPr id="4" name="矩形 3"/>
            <p:cNvSpPr/>
            <p:nvPr/>
          </p:nvSpPr>
          <p:spPr>
            <a:xfrm>
              <a:off x="1018553" y="1131162"/>
              <a:ext cx="3272050" cy="707886"/>
            </a:xfrm>
            <a:prstGeom prst="rect">
              <a:avLst/>
            </a:prstGeom>
            <a:noFill/>
          </p:spPr>
          <p:txBody>
            <a:bodyPr wrap="none" lIns="91440" tIns="45720" rIns="91440" bIns="45720">
              <a:spAutoFit/>
            </a:bodyPr>
            <a:lstStyle/>
            <a:p>
              <a:pPr algn="ctr"/>
              <a:r>
                <a:rPr lang="zh-CN" alt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宋体" pitchFamily="2" charset="-122"/>
                  <a:ea typeface="宋体" pitchFamily="2" charset="-122"/>
                </a:rPr>
                <a:t>请联系我们：</a:t>
              </a:r>
              <a:endParaRPr lang="zh-CN" alt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grpSp>
        <p:nvGrpSpPr>
          <p:cNvPr id="11" name="组合 10"/>
          <p:cNvGrpSpPr/>
          <p:nvPr/>
        </p:nvGrpSpPr>
        <p:grpSpPr>
          <a:xfrm>
            <a:off x="5554516" y="854942"/>
            <a:ext cx="2351234" cy="3400002"/>
            <a:chOff x="5554516" y="854942"/>
            <a:chExt cx="2351234" cy="3400002"/>
          </a:xfrm>
        </p:grpSpPr>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40160" t="11900" r="4583" b="13202"/>
            <a:stretch/>
          </p:blipFill>
          <p:spPr>
            <a:xfrm>
              <a:off x="5634980" y="854942"/>
              <a:ext cx="2181609" cy="1079079"/>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4516" y="1903710"/>
              <a:ext cx="2351234" cy="2351234"/>
            </a:xfrm>
            <a:prstGeom prst="rect">
              <a:avLst/>
            </a:prstGeom>
          </p:spPr>
        </p:pic>
      </p:grpSp>
    </p:spTree>
    <p:extLst>
      <p:ext uri="{BB962C8B-B14F-4D97-AF65-F5344CB8AC3E}">
        <p14:creationId xmlns:p14="http://schemas.microsoft.com/office/powerpoint/2010/main" val="30915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grpSp>
        <p:nvGrpSpPr>
          <p:cNvPr id="5" name="组合 4"/>
          <p:cNvGrpSpPr/>
          <p:nvPr/>
        </p:nvGrpSpPr>
        <p:grpSpPr>
          <a:xfrm>
            <a:off x="166944" y="1607176"/>
            <a:ext cx="2079740" cy="1745561"/>
            <a:chOff x="166944" y="1607176"/>
            <a:chExt cx="2079740" cy="1745561"/>
          </a:xfrm>
        </p:grpSpPr>
        <p:sp>
          <p:nvSpPr>
            <p:cNvPr id="4" name="流程图: 过程 3"/>
            <p:cNvSpPr/>
            <p:nvPr/>
          </p:nvSpPr>
          <p:spPr>
            <a:xfrm>
              <a:off x="166944" y="1688653"/>
              <a:ext cx="207992" cy="261610"/>
            </a:xfrm>
            <a:prstGeom prst="flowChartProcess">
              <a:avLst/>
            </a:prstGeom>
            <a:solidFill>
              <a:schemeClr val="accent2"/>
            </a:solidFill>
            <a:ln w="25400">
              <a:solidFill>
                <a:srgbClr val="FFC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b="1" dirty="0">
                  <a:solidFill>
                    <a:srgbClr val="FF0000"/>
                  </a:solidFill>
                </a:rPr>
                <a:t>×</a:t>
              </a:r>
              <a:endParaRPr lang="zh-CN" altLang="en-US" b="1" dirty="0">
                <a:solidFill>
                  <a:srgbClr val="FF0000"/>
                </a:solidFill>
              </a:endParaRPr>
            </a:p>
          </p:txBody>
        </p:sp>
        <p:sp>
          <p:nvSpPr>
            <p:cNvPr id="47" name="流程图: 过程 46"/>
            <p:cNvSpPr/>
            <p:nvPr/>
          </p:nvSpPr>
          <p:spPr>
            <a:xfrm>
              <a:off x="166944" y="2278355"/>
              <a:ext cx="207992" cy="261610"/>
            </a:xfrm>
            <a:prstGeom prst="flowChartProcess">
              <a:avLst/>
            </a:prstGeom>
            <a:solidFill>
              <a:schemeClr val="accent2"/>
            </a:solidFill>
            <a:ln w="25400">
              <a:solidFill>
                <a:srgbClr val="FFC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b="1" dirty="0">
                  <a:solidFill>
                    <a:srgbClr val="FF0000"/>
                  </a:solidFill>
                </a:rPr>
                <a:t>√</a:t>
              </a:r>
            </a:p>
          </p:txBody>
        </p:sp>
        <p:sp>
          <p:nvSpPr>
            <p:cNvPr id="49" name="流程图: 过程 48"/>
            <p:cNvSpPr/>
            <p:nvPr/>
          </p:nvSpPr>
          <p:spPr>
            <a:xfrm>
              <a:off x="166944" y="2998447"/>
              <a:ext cx="207992" cy="261610"/>
            </a:xfrm>
            <a:prstGeom prst="flowChartProcess">
              <a:avLst/>
            </a:prstGeom>
            <a:solidFill>
              <a:schemeClr val="accent2"/>
            </a:solidFill>
            <a:ln w="25400">
              <a:solidFill>
                <a:srgbClr val="FFC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b="1" dirty="0">
                  <a:solidFill>
                    <a:srgbClr val="FF0000"/>
                  </a:solidFill>
                </a:rPr>
                <a:t>√</a:t>
              </a:r>
            </a:p>
          </p:txBody>
        </p:sp>
        <p:sp>
          <p:nvSpPr>
            <p:cNvPr id="3" name="矩形 2"/>
            <p:cNvSpPr/>
            <p:nvPr/>
          </p:nvSpPr>
          <p:spPr>
            <a:xfrm>
              <a:off x="355498" y="1607176"/>
              <a:ext cx="1891186" cy="430887"/>
            </a:xfrm>
            <a:prstGeom prst="rect">
              <a:avLst/>
            </a:prstGeom>
          </p:spPr>
          <p:txBody>
            <a:bodyPr wrap="square">
              <a:spAutoFit/>
            </a:bodyPr>
            <a:lstStyle/>
            <a:p>
              <a:r>
                <a:rPr lang="zh-CN" altLang="en-US" sz="1100" dirty="0">
                  <a:solidFill>
                    <a:srgbClr val="51597B"/>
                  </a:solidFill>
                  <a:latin typeface="+mn-ea"/>
                  <a:cs typeface="+mn-ea"/>
                  <a:sym typeface="+mn-lt"/>
                </a:rPr>
                <a:t>论文、期刊、电子书等传统类型数据库</a:t>
              </a:r>
              <a:endParaRPr lang="zh-CN" altLang="en-US" sz="1100" dirty="0"/>
            </a:p>
          </p:txBody>
        </p:sp>
        <p:sp>
          <p:nvSpPr>
            <p:cNvPr id="48" name="矩形 47"/>
            <p:cNvSpPr/>
            <p:nvPr/>
          </p:nvSpPr>
          <p:spPr>
            <a:xfrm>
              <a:off x="355498" y="2178273"/>
              <a:ext cx="1891186" cy="600164"/>
            </a:xfrm>
            <a:prstGeom prst="rect">
              <a:avLst/>
            </a:prstGeom>
          </p:spPr>
          <p:txBody>
            <a:bodyPr wrap="square">
              <a:spAutoFit/>
            </a:bodyPr>
            <a:lstStyle/>
            <a:p>
              <a:r>
                <a:rPr lang="zh-CN" altLang="en-US" sz="1100" dirty="0">
                  <a:solidFill>
                    <a:srgbClr val="51597B"/>
                  </a:solidFill>
                  <a:latin typeface="+mn-ea"/>
                  <a:cs typeface="+mn-ea"/>
                  <a:sym typeface="+mn-lt"/>
                </a:rPr>
                <a:t>知识碎片化、单元化的新型电子资源平台，具有功能性和应用性</a:t>
              </a:r>
              <a:endParaRPr lang="zh-CN" altLang="en-US" sz="1100" dirty="0"/>
            </a:p>
          </p:txBody>
        </p:sp>
        <p:sp>
          <p:nvSpPr>
            <p:cNvPr id="50" name="矩形 49"/>
            <p:cNvSpPr/>
            <p:nvPr/>
          </p:nvSpPr>
          <p:spPr>
            <a:xfrm>
              <a:off x="338724" y="2921850"/>
              <a:ext cx="1891186" cy="430887"/>
            </a:xfrm>
            <a:prstGeom prst="rect">
              <a:avLst/>
            </a:prstGeom>
          </p:spPr>
          <p:txBody>
            <a:bodyPr wrap="square">
              <a:spAutoFit/>
            </a:bodyPr>
            <a:lstStyle/>
            <a:p>
              <a:r>
                <a:rPr lang="zh-CN" altLang="en-US" sz="1100" dirty="0">
                  <a:solidFill>
                    <a:srgbClr val="51597B"/>
                  </a:solidFill>
                  <a:latin typeface="+mn-ea"/>
                  <a:cs typeface="+mn-ea"/>
                  <a:sym typeface="+mn-lt"/>
                </a:rPr>
                <a:t>工具书的一员，电脑和手机上的制造业电子工具平台</a:t>
              </a:r>
              <a:endParaRPr lang="zh-CN" altLang="en-US" sz="1100" dirty="0"/>
            </a:p>
          </p:txBody>
        </p:sp>
      </p:grpSp>
      <p:sp>
        <p:nvSpPr>
          <p:cNvPr id="53" name="矩形 52"/>
          <p:cNvSpPr/>
          <p:nvPr/>
        </p:nvSpPr>
        <p:spPr>
          <a:xfrm>
            <a:off x="6454087" y="152862"/>
            <a:ext cx="2031325" cy="369332"/>
          </a:xfrm>
          <a:prstGeom prst="rect">
            <a:avLst/>
          </a:prstGeom>
        </p:spPr>
        <p:txBody>
          <a:bodyPr wrap="none">
            <a:spAutoFit/>
          </a:bodyPr>
          <a:lstStyle/>
          <a:p>
            <a:r>
              <a:rPr lang="zh-CN" altLang="en-US" b="1" dirty="0">
                <a:solidFill>
                  <a:schemeClr val="accent2">
                    <a:lumMod val="75000"/>
                  </a:schemeClr>
                </a:solidFill>
              </a:rPr>
              <a:t>系统、科学、专业</a:t>
            </a:r>
          </a:p>
        </p:txBody>
      </p:sp>
      <p:grpSp>
        <p:nvGrpSpPr>
          <p:cNvPr id="77" name="组合 76">
            <a:extLst>
              <a:ext uri="{FF2B5EF4-FFF2-40B4-BE49-F238E27FC236}">
                <a16:creationId xmlns:a16="http://schemas.microsoft.com/office/drawing/2014/main" id="{B7FBFF93-B9A5-B41F-FC33-BD920893256A}"/>
              </a:ext>
            </a:extLst>
          </p:cNvPr>
          <p:cNvGrpSpPr/>
          <p:nvPr/>
        </p:nvGrpSpPr>
        <p:grpSpPr>
          <a:xfrm>
            <a:off x="2897692" y="1042291"/>
            <a:ext cx="5858292" cy="3535310"/>
            <a:chOff x="2897692" y="1042291"/>
            <a:chExt cx="5858292" cy="3535310"/>
          </a:xfrm>
        </p:grpSpPr>
        <p:grpSp>
          <p:nvGrpSpPr>
            <p:cNvPr id="78" name="组合 77">
              <a:extLst>
                <a:ext uri="{FF2B5EF4-FFF2-40B4-BE49-F238E27FC236}">
                  <a16:creationId xmlns:a16="http://schemas.microsoft.com/office/drawing/2014/main" id="{E330C936-7564-5E4B-7F42-E74417E984AF}"/>
                </a:ext>
              </a:extLst>
            </p:cNvPr>
            <p:cNvGrpSpPr/>
            <p:nvPr/>
          </p:nvGrpSpPr>
          <p:grpSpPr>
            <a:xfrm>
              <a:off x="4769520" y="1700872"/>
              <a:ext cx="1800000" cy="1800000"/>
              <a:chOff x="1122660" y="2159610"/>
              <a:chExt cx="3863753" cy="3280166"/>
            </a:xfrm>
          </p:grpSpPr>
          <p:sp>
            <p:nvSpPr>
              <p:cNvPr id="97" name="椭圆 96">
                <a:extLst>
                  <a:ext uri="{FF2B5EF4-FFF2-40B4-BE49-F238E27FC236}">
                    <a16:creationId xmlns:a16="http://schemas.microsoft.com/office/drawing/2014/main" id="{CA35C2CA-0377-AD64-236D-51082AB9739B}"/>
                  </a:ext>
                </a:extLst>
              </p:cNvPr>
              <p:cNvSpPr/>
              <p:nvPr/>
            </p:nvSpPr>
            <p:spPr>
              <a:xfrm>
                <a:off x="1122660" y="2159610"/>
                <a:ext cx="3863753" cy="3280166"/>
              </a:xfrm>
              <a:prstGeom prst="ellipse">
                <a:avLst/>
              </a:prstGeom>
              <a:blipFill dpi="0" rotWithShape="1">
                <a:blip r:embed="rId3">
                  <a:extLst>
                    <a:ext uri="{28A0092B-C50C-407E-A947-70E740481C1C}">
                      <a14:useLocalDpi xmlns:a14="http://schemas.microsoft.com/office/drawing/2010/main" val="0"/>
                    </a:ext>
                  </a:extLst>
                </a:blip>
                <a:srcRect/>
                <a:stretch>
                  <a:fillRect l="-24745" r="-24745"/>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8" name="椭圆 97">
                <a:extLst>
                  <a:ext uri="{FF2B5EF4-FFF2-40B4-BE49-F238E27FC236}">
                    <a16:creationId xmlns:a16="http://schemas.microsoft.com/office/drawing/2014/main" id="{7B429DA6-A1C5-C005-4E94-B727FA50EB48}"/>
                  </a:ext>
                </a:extLst>
              </p:cNvPr>
              <p:cNvSpPr/>
              <p:nvPr/>
            </p:nvSpPr>
            <p:spPr>
              <a:xfrm>
                <a:off x="1701306" y="2743201"/>
                <a:ext cx="2704627" cy="2296116"/>
              </a:xfrm>
              <a:prstGeom prst="ellipse">
                <a:avLst/>
              </a:prstGeom>
              <a:gradFill>
                <a:gsLst>
                  <a:gs pos="0">
                    <a:srgbClr val="92BFB5">
                      <a:alpha val="70000"/>
                    </a:srgbClr>
                  </a:gs>
                  <a:gs pos="100000">
                    <a:srgbClr val="52A4AE">
                      <a:alpha val="73000"/>
                    </a:srgbClr>
                  </a:gs>
                </a:gsLs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9" name="矩形 98">
                <a:extLst>
                  <a:ext uri="{FF2B5EF4-FFF2-40B4-BE49-F238E27FC236}">
                    <a16:creationId xmlns:a16="http://schemas.microsoft.com/office/drawing/2014/main" id="{7BFB18A7-7D5B-0E92-C7BF-0651CE251925}"/>
                  </a:ext>
                </a:extLst>
              </p:cNvPr>
              <p:cNvSpPr>
                <a:spLocks noChangeArrowheads="1"/>
              </p:cNvSpPr>
              <p:nvPr/>
            </p:nvSpPr>
            <p:spPr bwMode="auto">
              <a:xfrm>
                <a:off x="2333425" y="3197161"/>
                <a:ext cx="1717582" cy="141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txBody>
              <a:bodyPr wrap="none" lIns="91414" tIns="45709" rIns="91414" bIns="45709">
                <a:spAutoFit/>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algn="ctr" defTabSz="1218804" fontAlgn="auto">
                  <a:lnSpc>
                    <a:spcPct val="130000"/>
                  </a:lnSpc>
                  <a:spcBef>
                    <a:spcPts val="0"/>
                  </a:spcBef>
                  <a:spcAft>
                    <a:spcPts val="0"/>
                  </a:spcAft>
                  <a:defRPr/>
                </a:pPr>
                <a:r>
                  <a:rPr lang="zh-CN" altLang="en-US" b="1" kern="0" spc="600" dirty="0">
                    <a:solidFill>
                      <a:schemeClr val="bg1"/>
                    </a:solidFill>
                    <a:latin typeface="+mn-lt"/>
                    <a:ea typeface="+mn-ea"/>
                    <a:cs typeface="+mn-ea"/>
                    <a:sym typeface="+mn-lt"/>
                  </a:rPr>
                  <a:t>核心</a:t>
                </a:r>
                <a:endParaRPr lang="en-US" altLang="zh-CN" b="1" kern="0" spc="600" dirty="0">
                  <a:solidFill>
                    <a:schemeClr val="bg1"/>
                  </a:solidFill>
                  <a:latin typeface="+mn-lt"/>
                  <a:ea typeface="+mn-ea"/>
                  <a:cs typeface="+mn-ea"/>
                  <a:sym typeface="+mn-lt"/>
                </a:endParaRPr>
              </a:p>
              <a:p>
                <a:pPr algn="ctr" defTabSz="1218804" fontAlgn="auto">
                  <a:lnSpc>
                    <a:spcPct val="130000"/>
                  </a:lnSpc>
                  <a:spcBef>
                    <a:spcPts val="0"/>
                  </a:spcBef>
                  <a:spcAft>
                    <a:spcPts val="0"/>
                  </a:spcAft>
                  <a:defRPr/>
                </a:pPr>
                <a:r>
                  <a:rPr lang="zh-CN" altLang="en-US" b="1" kern="0" spc="600" dirty="0">
                    <a:solidFill>
                      <a:schemeClr val="bg1"/>
                    </a:solidFill>
                    <a:latin typeface="+mn-lt"/>
                    <a:ea typeface="+mn-ea"/>
                    <a:cs typeface="+mn-ea"/>
                    <a:sym typeface="+mn-lt"/>
                  </a:rPr>
                  <a:t>板块</a:t>
                </a:r>
              </a:p>
            </p:txBody>
          </p:sp>
        </p:grpSp>
        <p:grpSp>
          <p:nvGrpSpPr>
            <p:cNvPr id="79" name="组 14">
              <a:extLst>
                <a:ext uri="{FF2B5EF4-FFF2-40B4-BE49-F238E27FC236}">
                  <a16:creationId xmlns:a16="http://schemas.microsoft.com/office/drawing/2014/main" id="{93809001-3C6A-2CAE-1E01-2C66BF63352C}"/>
                </a:ext>
              </a:extLst>
            </p:cNvPr>
            <p:cNvGrpSpPr/>
            <p:nvPr/>
          </p:nvGrpSpPr>
          <p:grpSpPr>
            <a:xfrm>
              <a:off x="3130650" y="1042291"/>
              <a:ext cx="1878771" cy="1014632"/>
              <a:chOff x="210269" y="568171"/>
              <a:chExt cx="2291697" cy="1127367"/>
            </a:xfrm>
          </p:grpSpPr>
          <p:sp>
            <p:nvSpPr>
              <p:cNvPr id="95" name="文本框 8">
                <a:extLst>
                  <a:ext uri="{FF2B5EF4-FFF2-40B4-BE49-F238E27FC236}">
                    <a16:creationId xmlns:a16="http://schemas.microsoft.com/office/drawing/2014/main" id="{F1F2C953-8268-C873-1CB0-0E679E7DD004}"/>
                  </a:ext>
                </a:extLst>
              </p:cNvPr>
              <p:cNvSpPr txBox="1"/>
              <p:nvPr/>
            </p:nvSpPr>
            <p:spPr>
              <a:xfrm>
                <a:off x="210269" y="977394"/>
                <a:ext cx="2202897" cy="71814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000" dirty="0"/>
                  <a:t>碎片化单元化的知识体系。准确快速获取相关知识点。</a:t>
                </a:r>
                <a:r>
                  <a:rPr lang="zh-CN" altLang="en-US" sz="1000" dirty="0">
                    <a:solidFill>
                      <a:schemeClr val="bg1"/>
                    </a:solidFill>
                  </a:rPr>
                  <a:t>。</a:t>
                </a:r>
              </a:p>
            </p:txBody>
          </p:sp>
          <p:sp>
            <p:nvSpPr>
              <p:cNvPr id="96" name="矩形 95">
                <a:extLst>
                  <a:ext uri="{FF2B5EF4-FFF2-40B4-BE49-F238E27FC236}">
                    <a16:creationId xmlns:a16="http://schemas.microsoft.com/office/drawing/2014/main" id="{1D8331F7-A7E4-7870-A74F-473637487827}"/>
                  </a:ext>
                </a:extLst>
              </p:cNvPr>
              <p:cNvSpPr/>
              <p:nvPr/>
            </p:nvSpPr>
            <p:spPr>
              <a:xfrm>
                <a:off x="1257718" y="568171"/>
                <a:ext cx="1244248" cy="342686"/>
              </a:xfrm>
              <a:prstGeom prst="rect">
                <a:avLst/>
              </a:prstGeom>
              <a:solidFill>
                <a:schemeClr val="accent2">
                  <a:lumMod val="40000"/>
                  <a:lumOff val="60000"/>
                </a:schemeClr>
              </a:solidFill>
              <a:ln/>
            </p:spPr>
            <p:style>
              <a:lnRef idx="2">
                <a:schemeClr val="accent1"/>
              </a:lnRef>
              <a:fillRef idx="1">
                <a:schemeClr val="lt1"/>
              </a:fillRef>
              <a:effectRef idx="0">
                <a:schemeClr val="accent1"/>
              </a:effectRef>
              <a:fontRef idx="minor">
                <a:schemeClr val="dk1"/>
              </a:fontRef>
            </p:style>
            <p:txBody>
              <a:bodyPr wrap="none">
                <a:spAutoFit/>
              </a:bodyPr>
              <a:lstStyle/>
              <a:p>
                <a:pPr lvl="0">
                  <a:lnSpc>
                    <a:spcPct val="130000"/>
                  </a:lnSpc>
                </a:pPr>
                <a:r>
                  <a:rPr lang="en-US" altLang="zh-CN" sz="1200" b="1" dirty="0"/>
                  <a:t>1.</a:t>
                </a:r>
                <a:r>
                  <a:rPr lang="zh-CN" altLang="en-US" sz="1200" b="1" dirty="0"/>
                  <a:t>知识单元</a:t>
                </a:r>
                <a:endParaRPr lang="en-US" altLang="zh-CN" sz="1200" b="1" dirty="0"/>
              </a:p>
            </p:txBody>
          </p:sp>
        </p:grpSp>
        <p:grpSp>
          <p:nvGrpSpPr>
            <p:cNvPr id="80" name="组 14">
              <a:extLst>
                <a:ext uri="{FF2B5EF4-FFF2-40B4-BE49-F238E27FC236}">
                  <a16:creationId xmlns:a16="http://schemas.microsoft.com/office/drawing/2014/main" id="{DB6C958A-93FF-004B-A23D-32F5D7CB7114}"/>
                </a:ext>
              </a:extLst>
            </p:cNvPr>
            <p:cNvGrpSpPr/>
            <p:nvPr/>
          </p:nvGrpSpPr>
          <p:grpSpPr>
            <a:xfrm>
              <a:off x="2897692" y="2116022"/>
              <a:ext cx="1713021" cy="1383964"/>
              <a:chOff x="357516" y="160361"/>
              <a:chExt cx="2291698" cy="1537735"/>
            </a:xfrm>
          </p:grpSpPr>
          <p:sp>
            <p:nvSpPr>
              <p:cNvPr id="93" name="文本框 8">
                <a:extLst>
                  <a:ext uri="{FF2B5EF4-FFF2-40B4-BE49-F238E27FC236}">
                    <a16:creationId xmlns:a16="http://schemas.microsoft.com/office/drawing/2014/main" id="{357C2C1B-DA79-653D-61B1-6A8643EB6C75}"/>
                  </a:ext>
                </a:extLst>
              </p:cNvPr>
              <p:cNvSpPr txBox="1"/>
              <p:nvPr/>
            </p:nvSpPr>
            <p:spPr>
              <a:xfrm>
                <a:off x="357516" y="569584"/>
                <a:ext cx="2202898" cy="112851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000" dirty="0"/>
                  <a:t>从任意角度通过</a:t>
                </a:r>
                <a:r>
                  <a:rPr lang="en-US" altLang="zh-CN" sz="1000" dirty="0"/>
                  <a:t>3D+</a:t>
                </a:r>
                <a:r>
                  <a:rPr lang="zh-CN" altLang="en-US" sz="1000" dirty="0"/>
                  <a:t>直观理解装备零件的构造。更能直接下载时下流行的不同软件格式的三维模型以供使用。</a:t>
                </a:r>
              </a:p>
            </p:txBody>
          </p:sp>
          <p:sp>
            <p:nvSpPr>
              <p:cNvPr id="94" name="矩形 93">
                <a:extLst>
                  <a:ext uri="{FF2B5EF4-FFF2-40B4-BE49-F238E27FC236}">
                    <a16:creationId xmlns:a16="http://schemas.microsoft.com/office/drawing/2014/main" id="{B6901824-F63D-BE02-1938-31EFFFDCAE7E}"/>
                  </a:ext>
                </a:extLst>
              </p:cNvPr>
              <p:cNvSpPr/>
              <p:nvPr/>
            </p:nvSpPr>
            <p:spPr>
              <a:xfrm>
                <a:off x="1404966" y="160361"/>
                <a:ext cx="1244248" cy="342686"/>
              </a:xfrm>
              <a:prstGeom prst="rect">
                <a:avLst/>
              </a:prstGeom>
              <a:solidFill>
                <a:schemeClr val="accent2">
                  <a:lumMod val="40000"/>
                  <a:lumOff val="60000"/>
                </a:schemeClr>
              </a:solidFill>
              <a:ln>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none">
                <a:spAutoFit/>
              </a:bodyPr>
              <a:lstStyle/>
              <a:p>
                <a:pPr lvl="0">
                  <a:lnSpc>
                    <a:spcPct val="130000"/>
                  </a:lnSpc>
                </a:pPr>
                <a:r>
                  <a:rPr lang="en-US" altLang="zh-CN" sz="1200" b="1" dirty="0"/>
                  <a:t>2.</a:t>
                </a:r>
                <a:r>
                  <a:rPr lang="zh-CN" altLang="en-US" sz="1200" b="1" dirty="0"/>
                  <a:t>三维模型</a:t>
                </a:r>
                <a:endParaRPr lang="en-US" altLang="zh-CN" sz="1200" b="1" dirty="0"/>
              </a:p>
            </p:txBody>
          </p:sp>
        </p:grpSp>
        <p:grpSp>
          <p:nvGrpSpPr>
            <p:cNvPr id="81" name="组 14">
              <a:extLst>
                <a:ext uri="{FF2B5EF4-FFF2-40B4-BE49-F238E27FC236}">
                  <a16:creationId xmlns:a16="http://schemas.microsoft.com/office/drawing/2014/main" id="{E31A2147-F153-2F47-D696-4201CA6CE310}"/>
                </a:ext>
              </a:extLst>
            </p:cNvPr>
            <p:cNvGrpSpPr/>
            <p:nvPr/>
          </p:nvGrpSpPr>
          <p:grpSpPr>
            <a:xfrm>
              <a:off x="3200472" y="3439217"/>
              <a:ext cx="1935730" cy="998603"/>
              <a:chOff x="-148445" y="54142"/>
              <a:chExt cx="2291696" cy="1109557"/>
            </a:xfrm>
          </p:grpSpPr>
          <p:sp>
            <p:nvSpPr>
              <p:cNvPr id="91" name="文本框 8">
                <a:extLst>
                  <a:ext uri="{FF2B5EF4-FFF2-40B4-BE49-F238E27FC236}">
                    <a16:creationId xmlns:a16="http://schemas.microsoft.com/office/drawing/2014/main" id="{B6942044-51FF-FE6C-ACA3-A90F22623E1B}"/>
                  </a:ext>
                </a:extLst>
              </p:cNvPr>
              <p:cNvSpPr txBox="1"/>
              <p:nvPr/>
            </p:nvSpPr>
            <p:spPr>
              <a:xfrm>
                <a:off x="-148445" y="463365"/>
                <a:ext cx="2202897" cy="70033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000" dirty="0"/>
                  <a:t>专业课程资料，另附教辅资源专栏，随时在线学习课程。</a:t>
                </a:r>
                <a:r>
                  <a:rPr lang="zh-CN" altLang="en-US" sz="1000" dirty="0">
                    <a:solidFill>
                      <a:schemeClr val="bg1"/>
                    </a:solidFill>
                  </a:rPr>
                  <a:t>。</a:t>
                </a:r>
              </a:p>
            </p:txBody>
          </p:sp>
          <p:sp>
            <p:nvSpPr>
              <p:cNvPr id="92" name="矩形 91">
                <a:extLst>
                  <a:ext uri="{FF2B5EF4-FFF2-40B4-BE49-F238E27FC236}">
                    <a16:creationId xmlns:a16="http://schemas.microsoft.com/office/drawing/2014/main" id="{F107C049-FC10-CBBF-CF8F-E7C5D32C12A3}"/>
                  </a:ext>
                </a:extLst>
              </p:cNvPr>
              <p:cNvSpPr/>
              <p:nvPr/>
            </p:nvSpPr>
            <p:spPr>
              <a:xfrm>
                <a:off x="899003" y="54142"/>
                <a:ext cx="1244248" cy="342686"/>
              </a:xfrm>
              <a:prstGeom prst="rect">
                <a:avLst/>
              </a:prstGeom>
              <a:solidFill>
                <a:schemeClr val="accent2">
                  <a:lumMod val="40000"/>
                  <a:lumOff val="60000"/>
                </a:schemeClr>
              </a:solidFill>
              <a:ln/>
            </p:spPr>
            <p:style>
              <a:lnRef idx="2">
                <a:schemeClr val="accent1"/>
              </a:lnRef>
              <a:fillRef idx="1">
                <a:schemeClr val="lt1"/>
              </a:fillRef>
              <a:effectRef idx="0">
                <a:schemeClr val="accent1"/>
              </a:effectRef>
              <a:fontRef idx="minor">
                <a:schemeClr val="dk1"/>
              </a:fontRef>
            </p:style>
            <p:txBody>
              <a:bodyPr wrap="none">
                <a:spAutoFit/>
              </a:bodyPr>
              <a:lstStyle/>
              <a:p>
                <a:pPr lvl="0">
                  <a:lnSpc>
                    <a:spcPct val="130000"/>
                  </a:lnSpc>
                </a:pPr>
                <a:r>
                  <a:rPr lang="en-US" altLang="zh-CN" sz="1200" b="1" dirty="0"/>
                  <a:t>3.</a:t>
                </a:r>
                <a:r>
                  <a:rPr lang="zh-CN" altLang="en-US" sz="1200" b="1" dirty="0"/>
                  <a:t>工程教学</a:t>
                </a:r>
                <a:endParaRPr lang="en-US" altLang="zh-CN" sz="1200" b="1" dirty="0"/>
              </a:p>
            </p:txBody>
          </p:sp>
        </p:grpSp>
        <p:grpSp>
          <p:nvGrpSpPr>
            <p:cNvPr id="82" name="组 14">
              <a:extLst>
                <a:ext uri="{FF2B5EF4-FFF2-40B4-BE49-F238E27FC236}">
                  <a16:creationId xmlns:a16="http://schemas.microsoft.com/office/drawing/2014/main" id="{45979B13-E163-5956-641B-C7FCFFBD8A95}"/>
                </a:ext>
              </a:extLst>
            </p:cNvPr>
            <p:cNvGrpSpPr/>
            <p:nvPr/>
          </p:nvGrpSpPr>
          <p:grpSpPr>
            <a:xfrm>
              <a:off x="5387040" y="3747635"/>
              <a:ext cx="2186464" cy="829966"/>
              <a:chOff x="-798560" y="361385"/>
              <a:chExt cx="2202898" cy="922183"/>
            </a:xfrm>
          </p:grpSpPr>
          <p:sp>
            <p:nvSpPr>
              <p:cNvPr id="89" name="文本框 8">
                <a:extLst>
                  <a:ext uri="{FF2B5EF4-FFF2-40B4-BE49-F238E27FC236}">
                    <a16:creationId xmlns:a16="http://schemas.microsoft.com/office/drawing/2014/main" id="{DE0A7012-F797-CD51-056A-996B0A2D7A7E}"/>
                  </a:ext>
                </a:extLst>
              </p:cNvPr>
              <p:cNvSpPr txBox="1"/>
              <p:nvPr/>
            </p:nvSpPr>
            <p:spPr>
              <a:xfrm>
                <a:off x="-471065" y="770608"/>
                <a:ext cx="1875403" cy="5129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000" dirty="0"/>
                  <a:t>主流制造业设计软件视频教程大集合。</a:t>
                </a:r>
                <a:r>
                  <a:rPr lang="zh-CN" altLang="en-US" sz="1000" dirty="0">
                    <a:solidFill>
                      <a:schemeClr val="bg1"/>
                    </a:solidFill>
                  </a:rPr>
                  <a:t>。</a:t>
                </a:r>
              </a:p>
            </p:txBody>
          </p:sp>
          <p:sp>
            <p:nvSpPr>
              <p:cNvPr id="90" name="矩形 89">
                <a:extLst>
                  <a:ext uri="{FF2B5EF4-FFF2-40B4-BE49-F238E27FC236}">
                    <a16:creationId xmlns:a16="http://schemas.microsoft.com/office/drawing/2014/main" id="{AD123616-9F34-8B23-A3FF-6B8603BFBF23}"/>
                  </a:ext>
                </a:extLst>
              </p:cNvPr>
              <p:cNvSpPr/>
              <p:nvPr/>
            </p:nvSpPr>
            <p:spPr>
              <a:xfrm>
                <a:off x="-798560" y="361385"/>
                <a:ext cx="918908" cy="342686"/>
              </a:xfrm>
              <a:prstGeom prst="rect">
                <a:avLst/>
              </a:prstGeom>
              <a:solidFill>
                <a:schemeClr val="accent2">
                  <a:lumMod val="40000"/>
                  <a:lumOff val="60000"/>
                </a:schemeClr>
              </a:solidFill>
              <a:ln/>
            </p:spPr>
            <p:style>
              <a:lnRef idx="2">
                <a:schemeClr val="accent1"/>
              </a:lnRef>
              <a:fillRef idx="1">
                <a:schemeClr val="lt1"/>
              </a:fillRef>
              <a:effectRef idx="0">
                <a:schemeClr val="accent1"/>
              </a:effectRef>
              <a:fontRef idx="minor">
                <a:schemeClr val="dk1"/>
              </a:fontRef>
            </p:style>
            <p:txBody>
              <a:bodyPr wrap="none">
                <a:spAutoFit/>
              </a:bodyPr>
              <a:lstStyle/>
              <a:p>
                <a:pPr lvl="0">
                  <a:lnSpc>
                    <a:spcPct val="130000"/>
                  </a:lnSpc>
                </a:pPr>
                <a:r>
                  <a:rPr lang="en-US" altLang="zh-CN" sz="1200" b="1" dirty="0"/>
                  <a:t>4.</a:t>
                </a:r>
                <a:r>
                  <a:rPr lang="zh-CN" altLang="en-US" sz="1200" b="1" dirty="0"/>
                  <a:t>多媒体</a:t>
                </a:r>
                <a:endParaRPr lang="en-US" altLang="zh-CN" sz="1200" b="1" dirty="0"/>
              </a:p>
            </p:txBody>
          </p:sp>
        </p:grpSp>
        <p:grpSp>
          <p:nvGrpSpPr>
            <p:cNvPr id="83" name="组 14">
              <a:extLst>
                <a:ext uri="{FF2B5EF4-FFF2-40B4-BE49-F238E27FC236}">
                  <a16:creationId xmlns:a16="http://schemas.microsoft.com/office/drawing/2014/main" id="{EC66603F-CF27-6102-8E40-3684AA262701}"/>
                </a:ext>
              </a:extLst>
            </p:cNvPr>
            <p:cNvGrpSpPr/>
            <p:nvPr/>
          </p:nvGrpSpPr>
          <p:grpSpPr>
            <a:xfrm>
              <a:off x="6454087" y="3242119"/>
              <a:ext cx="2186464" cy="813935"/>
              <a:chOff x="-174029" y="1376130"/>
              <a:chExt cx="2202898" cy="904369"/>
            </a:xfrm>
          </p:grpSpPr>
          <p:sp>
            <p:nvSpPr>
              <p:cNvPr id="87" name="文本框 8">
                <a:extLst>
                  <a:ext uri="{FF2B5EF4-FFF2-40B4-BE49-F238E27FC236}">
                    <a16:creationId xmlns:a16="http://schemas.microsoft.com/office/drawing/2014/main" id="{AC2B98CA-D3CA-1A78-244A-1328F77F7934}"/>
                  </a:ext>
                </a:extLst>
              </p:cNvPr>
              <p:cNvSpPr txBox="1"/>
              <p:nvPr/>
            </p:nvSpPr>
            <p:spPr>
              <a:xfrm>
                <a:off x="153466" y="1785351"/>
                <a:ext cx="1875403" cy="4951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000" dirty="0"/>
                  <a:t>简化设计难度，为你的项目进度加速。</a:t>
                </a:r>
                <a:r>
                  <a:rPr lang="zh-CN" altLang="en-US" sz="1000" dirty="0">
                    <a:solidFill>
                      <a:schemeClr val="bg1"/>
                    </a:solidFill>
                  </a:rPr>
                  <a:t>。</a:t>
                </a:r>
              </a:p>
            </p:txBody>
          </p:sp>
          <p:sp>
            <p:nvSpPr>
              <p:cNvPr id="88" name="矩形 87">
                <a:extLst>
                  <a:ext uri="{FF2B5EF4-FFF2-40B4-BE49-F238E27FC236}">
                    <a16:creationId xmlns:a16="http://schemas.microsoft.com/office/drawing/2014/main" id="{FA208CA1-BF75-24EF-774B-3B2067402F89}"/>
                  </a:ext>
                </a:extLst>
              </p:cNvPr>
              <p:cNvSpPr/>
              <p:nvPr/>
            </p:nvSpPr>
            <p:spPr>
              <a:xfrm>
                <a:off x="-174029" y="1376130"/>
                <a:ext cx="937054" cy="342686"/>
              </a:xfrm>
              <a:prstGeom prst="rect">
                <a:avLst/>
              </a:prstGeom>
              <a:solidFill>
                <a:schemeClr val="accent2">
                  <a:lumMod val="40000"/>
                  <a:lumOff val="60000"/>
                </a:schemeClr>
              </a:solidFill>
              <a:ln/>
            </p:spPr>
            <p:style>
              <a:lnRef idx="2">
                <a:schemeClr val="accent1"/>
              </a:lnRef>
              <a:fillRef idx="1">
                <a:schemeClr val="lt1"/>
              </a:fillRef>
              <a:effectRef idx="0">
                <a:schemeClr val="accent1"/>
              </a:effectRef>
              <a:fontRef idx="minor">
                <a:schemeClr val="dk1"/>
              </a:fontRef>
            </p:style>
            <p:txBody>
              <a:bodyPr wrap="none">
                <a:spAutoFit/>
              </a:bodyPr>
              <a:lstStyle/>
              <a:p>
                <a:pPr lvl="0">
                  <a:lnSpc>
                    <a:spcPct val="130000"/>
                  </a:lnSpc>
                </a:pPr>
                <a:r>
                  <a:rPr lang="en-US" altLang="zh-CN" sz="1200" b="1" dirty="0"/>
                  <a:t>5.</a:t>
                </a:r>
                <a:r>
                  <a:rPr lang="zh-CN" altLang="en-US" sz="1200" b="1" dirty="0"/>
                  <a:t>设计计算</a:t>
                </a:r>
                <a:endParaRPr lang="en-US" altLang="zh-CN" sz="1200" b="1" dirty="0"/>
              </a:p>
            </p:txBody>
          </p:sp>
        </p:grpSp>
        <p:grpSp>
          <p:nvGrpSpPr>
            <p:cNvPr id="84" name="组 14">
              <a:extLst>
                <a:ext uri="{FF2B5EF4-FFF2-40B4-BE49-F238E27FC236}">
                  <a16:creationId xmlns:a16="http://schemas.microsoft.com/office/drawing/2014/main" id="{4E7EA5BD-C170-BD47-FF27-536780092BEA}"/>
                </a:ext>
              </a:extLst>
            </p:cNvPr>
            <p:cNvGrpSpPr/>
            <p:nvPr/>
          </p:nvGrpSpPr>
          <p:grpSpPr>
            <a:xfrm>
              <a:off x="6569520" y="2156592"/>
              <a:ext cx="2186464" cy="1014631"/>
              <a:chOff x="654064" y="1818087"/>
              <a:chExt cx="2202898" cy="1127364"/>
            </a:xfrm>
          </p:grpSpPr>
          <p:sp>
            <p:nvSpPr>
              <p:cNvPr id="85" name="文本框 8">
                <a:extLst>
                  <a:ext uri="{FF2B5EF4-FFF2-40B4-BE49-F238E27FC236}">
                    <a16:creationId xmlns:a16="http://schemas.microsoft.com/office/drawing/2014/main" id="{692C6B71-D6B8-9A22-A4E3-FEDB25B8D52D}"/>
                  </a:ext>
                </a:extLst>
              </p:cNvPr>
              <p:cNvSpPr txBox="1"/>
              <p:nvPr/>
            </p:nvSpPr>
            <p:spPr>
              <a:xfrm>
                <a:off x="981559" y="2227308"/>
                <a:ext cx="1875403" cy="71814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000" dirty="0"/>
                  <a:t>制造业电子图书馆，原版图书</a:t>
                </a:r>
                <a:r>
                  <a:rPr lang="en-US" altLang="zh-CN" sz="1000" dirty="0"/>
                  <a:t>+</a:t>
                </a:r>
                <a:r>
                  <a:rPr lang="zh-CN" altLang="en-US" sz="1000" dirty="0"/>
                  <a:t>目录分级</a:t>
                </a:r>
                <a:r>
                  <a:rPr lang="en-US" altLang="zh-CN" sz="1000" dirty="0"/>
                  <a:t>+</a:t>
                </a:r>
                <a:r>
                  <a:rPr lang="zh-CN" altLang="en-US" sz="1000" dirty="0"/>
                  <a:t>全文检索。藏书丰富，查找内容快速便捷。</a:t>
                </a:r>
                <a:r>
                  <a:rPr lang="zh-CN" altLang="en-US" sz="1000" dirty="0">
                    <a:solidFill>
                      <a:schemeClr val="bg1"/>
                    </a:solidFill>
                  </a:rPr>
                  <a:t>。</a:t>
                </a:r>
              </a:p>
            </p:txBody>
          </p:sp>
          <p:sp>
            <p:nvSpPr>
              <p:cNvPr id="86" name="矩形 85">
                <a:extLst>
                  <a:ext uri="{FF2B5EF4-FFF2-40B4-BE49-F238E27FC236}">
                    <a16:creationId xmlns:a16="http://schemas.microsoft.com/office/drawing/2014/main" id="{38AC8A96-6F96-9038-1675-D8F7A46CA0C0}"/>
                  </a:ext>
                </a:extLst>
              </p:cNvPr>
              <p:cNvSpPr/>
              <p:nvPr/>
            </p:nvSpPr>
            <p:spPr>
              <a:xfrm>
                <a:off x="654064" y="1818087"/>
                <a:ext cx="937054" cy="342686"/>
              </a:xfrm>
              <a:prstGeom prst="rect">
                <a:avLst/>
              </a:prstGeom>
              <a:solidFill>
                <a:schemeClr val="accent2">
                  <a:lumMod val="40000"/>
                  <a:lumOff val="60000"/>
                </a:schemeClr>
              </a:solidFill>
              <a:ln/>
            </p:spPr>
            <p:style>
              <a:lnRef idx="2">
                <a:schemeClr val="accent1"/>
              </a:lnRef>
              <a:fillRef idx="1">
                <a:schemeClr val="lt1"/>
              </a:fillRef>
              <a:effectRef idx="0">
                <a:schemeClr val="accent1"/>
              </a:effectRef>
              <a:fontRef idx="minor">
                <a:schemeClr val="dk1"/>
              </a:fontRef>
            </p:style>
            <p:txBody>
              <a:bodyPr wrap="none">
                <a:spAutoFit/>
              </a:bodyPr>
              <a:lstStyle/>
              <a:p>
                <a:pPr lvl="0">
                  <a:lnSpc>
                    <a:spcPct val="130000"/>
                  </a:lnSpc>
                </a:pPr>
                <a:r>
                  <a:rPr lang="en-US" altLang="zh-CN" sz="1200" b="1" dirty="0"/>
                  <a:t>6.</a:t>
                </a:r>
                <a:r>
                  <a:rPr lang="zh-CN" altLang="en-US" sz="1200" b="1" dirty="0"/>
                  <a:t>电子图书</a:t>
                </a:r>
                <a:endParaRPr lang="en-US" altLang="zh-CN" sz="1200" b="1" dirty="0"/>
              </a:p>
            </p:txBody>
          </p:sp>
        </p:grpSp>
      </p:grpSp>
      <p:sp>
        <p:nvSpPr>
          <p:cNvPr id="100" name="文本框 8">
            <a:extLst>
              <a:ext uri="{FF2B5EF4-FFF2-40B4-BE49-F238E27FC236}">
                <a16:creationId xmlns:a16="http://schemas.microsoft.com/office/drawing/2014/main" id="{D788C5AF-8F54-93B2-A602-95960B2D65EE}"/>
              </a:ext>
            </a:extLst>
          </p:cNvPr>
          <p:cNvSpPr txBox="1"/>
          <p:nvPr/>
        </p:nvSpPr>
        <p:spPr>
          <a:xfrm>
            <a:off x="6314107" y="1410592"/>
            <a:ext cx="1861412"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000" dirty="0"/>
              <a:t>提供了机械通用零部件、工程材料、电动机等分类的实体与属性的知识图谱。</a:t>
            </a:r>
            <a:endParaRPr lang="zh-CN" altLang="en-US" sz="1000" dirty="0">
              <a:solidFill>
                <a:schemeClr val="bg1"/>
              </a:solidFill>
            </a:endParaRPr>
          </a:p>
        </p:txBody>
      </p:sp>
      <p:sp>
        <p:nvSpPr>
          <p:cNvPr id="101" name="矩形 41">
            <a:extLst>
              <a:ext uri="{FF2B5EF4-FFF2-40B4-BE49-F238E27FC236}">
                <a16:creationId xmlns:a16="http://schemas.microsoft.com/office/drawing/2014/main" id="{34F930E0-F098-0B11-AF8B-76E5C7C7B69D}"/>
              </a:ext>
            </a:extLst>
          </p:cNvPr>
          <p:cNvSpPr/>
          <p:nvPr/>
        </p:nvSpPr>
        <p:spPr>
          <a:xfrm>
            <a:off x="5989055" y="1042291"/>
            <a:ext cx="930063" cy="332399"/>
          </a:xfrm>
          <a:prstGeom prst="rect">
            <a:avLst/>
          </a:prstGeom>
          <a:solidFill>
            <a:schemeClr val="accent2">
              <a:lumMod val="40000"/>
              <a:lumOff val="60000"/>
            </a:schemeClr>
          </a:solidFill>
          <a:ln/>
        </p:spPr>
        <p:style>
          <a:lnRef idx="2">
            <a:schemeClr val="accent1"/>
          </a:lnRef>
          <a:fillRef idx="1">
            <a:schemeClr val="lt1"/>
          </a:fillRef>
          <a:effectRef idx="0">
            <a:schemeClr val="accent1"/>
          </a:effectRef>
          <a:fontRef idx="minor">
            <a:schemeClr val="dk1"/>
          </a:fontRef>
        </p:style>
        <p:txBody>
          <a:bodyPr wrap="none">
            <a:spAutoFit/>
          </a:bodyPr>
          <a:lstStyle/>
          <a:p>
            <a:pPr lvl="0">
              <a:lnSpc>
                <a:spcPct val="130000"/>
              </a:lnSpc>
            </a:pPr>
            <a:r>
              <a:rPr lang="en-US" altLang="zh-CN" sz="1200" b="1" dirty="0"/>
              <a:t>7.</a:t>
            </a:r>
            <a:r>
              <a:rPr lang="zh-CN" altLang="en-US" sz="1200" b="1" dirty="0"/>
              <a:t>知识图谱</a:t>
            </a:r>
            <a:endParaRPr lang="en-US" altLang="zh-CN" sz="1200" b="1" dirty="0"/>
          </a:p>
        </p:txBody>
      </p:sp>
    </p:spTree>
    <p:extLst>
      <p:ext uri="{BB962C8B-B14F-4D97-AF65-F5344CB8AC3E}">
        <p14:creationId xmlns:p14="http://schemas.microsoft.com/office/powerpoint/2010/main" val="160479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flipH="1">
            <a:off x="0" y="3909204"/>
            <a:ext cx="9144000" cy="1234297"/>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9" name="矩形 28"/>
          <p:cNvSpPr/>
          <p:nvPr/>
        </p:nvSpPr>
        <p:spPr>
          <a:xfrm>
            <a:off x="793067" y="2225204"/>
            <a:ext cx="1323048" cy="1565909"/>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2" name="矩形 21"/>
          <p:cNvSpPr/>
          <p:nvPr/>
        </p:nvSpPr>
        <p:spPr>
          <a:xfrm>
            <a:off x="0" y="5034064"/>
            <a:ext cx="9144000" cy="109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23" name="矩形 22"/>
          <p:cNvSpPr/>
          <p:nvPr/>
        </p:nvSpPr>
        <p:spPr>
          <a:xfrm>
            <a:off x="3" y="4803632"/>
            <a:ext cx="1082348" cy="246221"/>
          </a:xfrm>
          <a:prstGeom prst="rect">
            <a:avLst/>
          </a:prstGeom>
        </p:spPr>
        <p:txBody>
          <a:bodyPr wrap="none">
            <a:spAutoFit/>
          </a:bodyPr>
          <a:lstStyle/>
          <a:p>
            <a:pPr lvl="0"/>
            <a:r>
              <a:rPr lang="zh-CN" altLang="en-US" sz="1000" dirty="0">
                <a:solidFill>
                  <a:schemeClr val="bg1"/>
                </a:solidFill>
              </a:rPr>
              <a:t>化学工业出版社</a:t>
            </a:r>
          </a:p>
        </p:txBody>
      </p:sp>
      <p:sp>
        <p:nvSpPr>
          <p:cNvPr id="26" name="文本框 25"/>
          <p:cNvSpPr txBox="1"/>
          <p:nvPr/>
        </p:nvSpPr>
        <p:spPr>
          <a:xfrm>
            <a:off x="2197187" y="2703990"/>
            <a:ext cx="3619200" cy="830997"/>
          </a:xfrm>
          <a:prstGeom prst="rect">
            <a:avLst/>
          </a:prstGeom>
          <a:noFill/>
        </p:spPr>
        <p:txBody>
          <a:bodyPr wrap="none" rtlCol="0">
            <a:spAutoFit/>
          </a:bodyPr>
          <a:lstStyle/>
          <a:p>
            <a:r>
              <a:rPr kumimoji="1" lang="en-US" altLang="zh-CN" sz="4800" b="1" dirty="0">
                <a:solidFill>
                  <a:srgbClr val="51597B"/>
                </a:solidFill>
              </a:rPr>
              <a:t>THANK YOU</a:t>
            </a:r>
            <a:endParaRPr kumimoji="1" lang="zh-CN" altLang="en-US" sz="4800" b="1" dirty="0">
              <a:solidFill>
                <a:srgbClr val="51597B"/>
              </a:solidFill>
            </a:endParaRPr>
          </a:p>
        </p:txBody>
      </p:sp>
      <p:sp>
        <p:nvSpPr>
          <p:cNvPr id="27" name="文本框 26"/>
          <p:cNvSpPr txBox="1"/>
          <p:nvPr/>
        </p:nvSpPr>
        <p:spPr>
          <a:xfrm>
            <a:off x="2197187" y="3196476"/>
            <a:ext cx="4837382" cy="830997"/>
          </a:xfrm>
          <a:prstGeom prst="rect">
            <a:avLst/>
          </a:prstGeom>
          <a:noFill/>
        </p:spPr>
        <p:txBody>
          <a:bodyPr wrap="none" rtlCol="0">
            <a:spAutoFit/>
          </a:bodyPr>
          <a:lstStyle/>
          <a:p>
            <a:r>
              <a:rPr kumimoji="1" lang="en-US" altLang="zh-CN" sz="4800" b="1" dirty="0">
                <a:solidFill>
                  <a:srgbClr val="51597B"/>
                </a:solidFill>
              </a:rPr>
              <a:t>FOR</a:t>
            </a:r>
            <a:r>
              <a:rPr kumimoji="1" lang="zh-CN" altLang="en-US" sz="4800" b="1" dirty="0">
                <a:solidFill>
                  <a:srgbClr val="51597B"/>
                </a:solidFill>
              </a:rPr>
              <a:t> </a:t>
            </a:r>
            <a:r>
              <a:rPr kumimoji="1" lang="en-US" altLang="zh-CN" sz="4800" b="1" dirty="0">
                <a:solidFill>
                  <a:srgbClr val="51597B"/>
                </a:solidFill>
              </a:rPr>
              <a:t>WATCHING</a:t>
            </a:r>
            <a:endParaRPr kumimoji="1" lang="zh-CN" altLang="en-US" sz="4800" b="1" dirty="0">
              <a:solidFill>
                <a:srgbClr val="51597B"/>
              </a:solidFill>
            </a:endParaRPr>
          </a:p>
        </p:txBody>
      </p:sp>
      <p:sp>
        <p:nvSpPr>
          <p:cNvPr id="28" name="文本框 27"/>
          <p:cNvSpPr txBox="1"/>
          <p:nvPr/>
        </p:nvSpPr>
        <p:spPr>
          <a:xfrm>
            <a:off x="2197187" y="2115533"/>
            <a:ext cx="2646878" cy="830997"/>
          </a:xfrm>
          <a:prstGeom prst="rect">
            <a:avLst/>
          </a:prstGeom>
          <a:noFill/>
        </p:spPr>
        <p:txBody>
          <a:bodyPr wrap="none" rtlCol="0">
            <a:spAutoFit/>
          </a:bodyPr>
          <a:lstStyle/>
          <a:p>
            <a:r>
              <a:rPr kumimoji="1" lang="zh-CN" altLang="en-US" sz="4800" b="1" dirty="0">
                <a:solidFill>
                  <a:srgbClr val="51597B"/>
                </a:solidFill>
              </a:rPr>
              <a:t>感谢观看</a:t>
            </a:r>
          </a:p>
        </p:txBody>
      </p:sp>
      <p:sp>
        <p:nvSpPr>
          <p:cNvPr id="30" name="矩形 29"/>
          <p:cNvSpPr/>
          <p:nvPr/>
        </p:nvSpPr>
        <p:spPr>
          <a:xfrm flipH="1">
            <a:off x="751404" y="2225204"/>
            <a:ext cx="87380" cy="1565909"/>
          </a:xfrm>
          <a:prstGeom prst="rect">
            <a:avLst/>
          </a:prstGeom>
          <a:solidFill>
            <a:srgbClr val="ECBF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1" name="矩形 30"/>
          <p:cNvSpPr/>
          <p:nvPr/>
        </p:nvSpPr>
        <p:spPr>
          <a:xfrm flipH="1">
            <a:off x="664024" y="2225204"/>
            <a:ext cx="87380" cy="1565909"/>
          </a:xfrm>
          <a:prstGeom prst="rect">
            <a:avLst/>
          </a:prstGeom>
          <a:solidFill>
            <a:srgbClr val="67B2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2" name="矩形 31"/>
          <p:cNvSpPr/>
          <p:nvPr/>
        </p:nvSpPr>
        <p:spPr>
          <a:xfrm flipH="1">
            <a:off x="576056" y="2225204"/>
            <a:ext cx="87380" cy="1565909"/>
          </a:xfrm>
          <a:prstGeom prst="rect">
            <a:avLst/>
          </a:prstGeom>
          <a:solidFill>
            <a:srgbClr val="EE4B4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3" name="矩形 32"/>
          <p:cNvSpPr/>
          <p:nvPr/>
        </p:nvSpPr>
        <p:spPr>
          <a:xfrm flipH="1">
            <a:off x="488676" y="2225204"/>
            <a:ext cx="87380" cy="1565909"/>
          </a:xfrm>
          <a:prstGeom prst="rect">
            <a:avLst/>
          </a:prstGeom>
          <a:solidFill>
            <a:srgbClr val="6BAF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4" name="矩形 33"/>
          <p:cNvSpPr/>
          <p:nvPr/>
        </p:nvSpPr>
        <p:spPr>
          <a:xfrm flipH="1">
            <a:off x="0" y="1"/>
            <a:ext cx="9144000" cy="2115531"/>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8775885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7333" y="471433"/>
            <a:ext cx="5684054" cy="3172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pic>
        <p:nvPicPr>
          <p:cNvPr id="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1266" y="468296"/>
            <a:ext cx="1341937" cy="335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9228" y="471433"/>
            <a:ext cx="1319279" cy="4279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0121" y="463749"/>
            <a:ext cx="1371933" cy="3315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558527" y="850444"/>
            <a:ext cx="388307" cy="2031325"/>
          </a:xfrm>
          <a:prstGeom prst="rect">
            <a:avLst/>
          </a:prstGeom>
        </p:spPr>
        <p:txBody>
          <a:bodyPr wrap="square">
            <a:spAutoFit/>
          </a:bodyPr>
          <a:lstStyle/>
          <a:p>
            <a:pPr algn="ctr"/>
            <a:r>
              <a:rPr lang="zh-CN" altLang="en-US" dirty="0">
                <a:solidFill>
                  <a:srgbClr val="51597B"/>
                </a:solidFill>
              </a:rPr>
              <a:t>分类</a:t>
            </a:r>
            <a:r>
              <a:rPr lang="zh-CN" altLang="zh-CN" dirty="0">
                <a:solidFill>
                  <a:srgbClr val="51597B"/>
                </a:solidFill>
              </a:rPr>
              <a:t>专业</a:t>
            </a:r>
            <a:r>
              <a:rPr lang="zh-CN" altLang="en-US" dirty="0">
                <a:solidFill>
                  <a:srgbClr val="51597B"/>
                </a:solidFill>
              </a:rPr>
              <a:t>、</a:t>
            </a:r>
            <a:r>
              <a:rPr lang="zh-CN" altLang="zh-CN" dirty="0">
                <a:solidFill>
                  <a:srgbClr val="51597B"/>
                </a:solidFill>
              </a:rPr>
              <a:t>精细</a:t>
            </a:r>
            <a:endParaRPr lang="zh-CN" altLang="en-US" dirty="0">
              <a:solidFill>
                <a:srgbClr val="51597B"/>
              </a:solidFill>
            </a:endParaRPr>
          </a:p>
        </p:txBody>
      </p:sp>
      <p:sp>
        <p:nvSpPr>
          <p:cNvPr id="56" name="矩形 55"/>
          <p:cNvSpPr/>
          <p:nvPr/>
        </p:nvSpPr>
        <p:spPr>
          <a:xfrm>
            <a:off x="1021028" y="1979373"/>
            <a:ext cx="383880" cy="2031325"/>
          </a:xfrm>
          <a:prstGeom prst="rect">
            <a:avLst/>
          </a:prstGeom>
        </p:spPr>
        <p:txBody>
          <a:bodyPr wrap="square">
            <a:spAutoFit/>
          </a:bodyPr>
          <a:lstStyle/>
          <a:p>
            <a:r>
              <a:rPr lang="zh-CN" altLang="en-US" dirty="0">
                <a:solidFill>
                  <a:srgbClr val="51597B"/>
                </a:solidFill>
              </a:rPr>
              <a:t>目录树分级清晰</a:t>
            </a:r>
          </a:p>
        </p:txBody>
      </p:sp>
      <p:pic>
        <p:nvPicPr>
          <p:cNvPr id="3993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0307" y="471433"/>
            <a:ext cx="1343117" cy="3935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133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9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cxnSp>
        <p:nvCxnSpPr>
          <p:cNvPr id="8" name="直接连接符 51"/>
          <p:cNvCxnSpPr/>
          <p:nvPr/>
        </p:nvCxnSpPr>
        <p:spPr>
          <a:xfrm>
            <a:off x="4176710" y="4730883"/>
            <a:ext cx="0" cy="86533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a:off x="3660301" y="919466"/>
            <a:ext cx="1053158" cy="947843"/>
          </a:xfrm>
          <a:prstGeom prst="ellipse">
            <a:avLst/>
          </a:prstGeom>
          <a:solidFill>
            <a:srgbClr val="ECB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2855400" y="1614984"/>
            <a:ext cx="924165" cy="831749"/>
          </a:xfrm>
          <a:prstGeom prst="ellipse">
            <a:avLst/>
          </a:prstGeom>
          <a:solidFill>
            <a:srgbClr val="67B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1735699" y="708156"/>
            <a:ext cx="1360285" cy="1224257"/>
          </a:xfrm>
          <a:prstGeom prst="ellipse">
            <a:avLst/>
          </a:prstGeom>
          <a:solidFill>
            <a:srgbClr val="EE4B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Freeform 339"/>
          <p:cNvSpPr/>
          <p:nvPr/>
        </p:nvSpPr>
        <p:spPr bwMode="auto">
          <a:xfrm rot="2700000">
            <a:off x="2202219" y="882693"/>
            <a:ext cx="427243" cy="458264"/>
          </a:xfrm>
          <a:custGeom>
            <a:avLst/>
            <a:gdLst>
              <a:gd name="T0" fmla="*/ 26 w 91"/>
              <a:gd name="T1" fmla="*/ 25 h 88"/>
              <a:gd name="T2" fmla="*/ 51 w 91"/>
              <a:gd name="T3" fmla="*/ 25 h 88"/>
              <a:gd name="T4" fmla="*/ 53 w 91"/>
              <a:gd name="T5" fmla="*/ 21 h 88"/>
              <a:gd name="T6" fmla="*/ 49 w 91"/>
              <a:gd name="T7" fmla="*/ 15 h 88"/>
              <a:gd name="T8" fmla="*/ 50 w 91"/>
              <a:gd name="T9" fmla="*/ 3 h 88"/>
              <a:gd name="T10" fmla="*/ 58 w 91"/>
              <a:gd name="T11" fmla="*/ 0 h 88"/>
              <a:gd name="T12" fmla="*/ 67 w 91"/>
              <a:gd name="T13" fmla="*/ 3 h 88"/>
              <a:gd name="T14" fmla="*/ 68 w 91"/>
              <a:gd name="T15" fmla="*/ 15 h 88"/>
              <a:gd name="T16" fmla="*/ 64 w 91"/>
              <a:gd name="T17" fmla="*/ 21 h 88"/>
              <a:gd name="T18" fmla="*/ 65 w 91"/>
              <a:gd name="T19" fmla="*/ 25 h 88"/>
              <a:gd name="T20" fmla="*/ 91 w 91"/>
              <a:gd name="T21" fmla="*/ 25 h 88"/>
              <a:gd name="T22" fmla="*/ 91 w 91"/>
              <a:gd name="T23" fmla="*/ 49 h 88"/>
              <a:gd name="T24" fmla="*/ 87 w 91"/>
              <a:gd name="T25" fmla="*/ 51 h 88"/>
              <a:gd name="T26" fmla="*/ 81 w 91"/>
              <a:gd name="T27" fmla="*/ 47 h 88"/>
              <a:gd name="T28" fmla="*/ 70 w 91"/>
              <a:gd name="T29" fmla="*/ 48 h 88"/>
              <a:gd name="T30" fmla="*/ 67 w 91"/>
              <a:gd name="T31" fmla="*/ 56 h 88"/>
              <a:gd name="T32" fmla="*/ 70 w 91"/>
              <a:gd name="T33" fmla="*/ 64 h 88"/>
              <a:gd name="T34" fmla="*/ 81 w 91"/>
              <a:gd name="T35" fmla="*/ 65 h 88"/>
              <a:gd name="T36" fmla="*/ 87 w 91"/>
              <a:gd name="T37" fmla="*/ 61 h 88"/>
              <a:gd name="T38" fmla="*/ 91 w 91"/>
              <a:gd name="T39" fmla="*/ 62 h 88"/>
              <a:gd name="T40" fmla="*/ 91 w 91"/>
              <a:gd name="T41" fmla="*/ 88 h 88"/>
              <a:gd name="T42" fmla="*/ 64 w 91"/>
              <a:gd name="T43" fmla="*/ 88 h 88"/>
              <a:gd name="T44" fmla="*/ 63 w 91"/>
              <a:gd name="T45" fmla="*/ 85 h 88"/>
              <a:gd name="T46" fmla="*/ 67 w 91"/>
              <a:gd name="T47" fmla="*/ 79 h 88"/>
              <a:gd name="T48" fmla="*/ 66 w 91"/>
              <a:gd name="T49" fmla="*/ 68 h 88"/>
              <a:gd name="T50" fmla="*/ 58 w 91"/>
              <a:gd name="T51" fmla="*/ 66 h 88"/>
              <a:gd name="T52" fmla="*/ 50 w 91"/>
              <a:gd name="T53" fmla="*/ 68 h 88"/>
              <a:gd name="T54" fmla="*/ 49 w 91"/>
              <a:gd name="T55" fmla="*/ 79 h 88"/>
              <a:gd name="T56" fmla="*/ 53 w 91"/>
              <a:gd name="T57" fmla="*/ 85 h 88"/>
              <a:gd name="T58" fmla="*/ 51 w 91"/>
              <a:gd name="T59" fmla="*/ 88 h 88"/>
              <a:gd name="T60" fmla="*/ 26 w 91"/>
              <a:gd name="T61" fmla="*/ 88 h 88"/>
              <a:gd name="T62" fmla="*/ 26 w 91"/>
              <a:gd name="T63" fmla="*/ 64 h 88"/>
              <a:gd name="T64" fmla="*/ 22 w 91"/>
              <a:gd name="T65" fmla="*/ 62 h 88"/>
              <a:gd name="T66" fmla="*/ 16 w 91"/>
              <a:gd name="T67" fmla="*/ 67 h 88"/>
              <a:gd name="T68" fmla="*/ 4 w 91"/>
              <a:gd name="T69" fmla="*/ 65 h 88"/>
              <a:gd name="T70" fmla="*/ 1 w 91"/>
              <a:gd name="T71" fmla="*/ 57 h 88"/>
              <a:gd name="T72" fmla="*/ 4 w 91"/>
              <a:gd name="T73" fmla="*/ 48 h 88"/>
              <a:gd name="T74" fmla="*/ 16 w 91"/>
              <a:gd name="T75" fmla="*/ 47 h 88"/>
              <a:gd name="T76" fmla="*/ 22 w 91"/>
              <a:gd name="T77" fmla="*/ 51 h 88"/>
              <a:gd name="T78" fmla="*/ 26 w 91"/>
              <a:gd name="T79" fmla="*/ 49 h 88"/>
              <a:gd name="T80" fmla="*/ 26 w 91"/>
              <a:gd name="T81" fmla="*/ 2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1" h="88">
                <a:moveTo>
                  <a:pt x="26" y="25"/>
                </a:moveTo>
                <a:cubicBezTo>
                  <a:pt x="51" y="25"/>
                  <a:pt x="51" y="25"/>
                  <a:pt x="51" y="25"/>
                </a:cubicBezTo>
                <a:cubicBezTo>
                  <a:pt x="52" y="24"/>
                  <a:pt x="54" y="23"/>
                  <a:pt x="53" y="21"/>
                </a:cubicBezTo>
                <a:cubicBezTo>
                  <a:pt x="52" y="19"/>
                  <a:pt x="50" y="17"/>
                  <a:pt x="49" y="15"/>
                </a:cubicBezTo>
                <a:cubicBezTo>
                  <a:pt x="46" y="12"/>
                  <a:pt x="47" y="6"/>
                  <a:pt x="50" y="3"/>
                </a:cubicBezTo>
                <a:cubicBezTo>
                  <a:pt x="53" y="0"/>
                  <a:pt x="58" y="0"/>
                  <a:pt x="58" y="0"/>
                </a:cubicBezTo>
                <a:cubicBezTo>
                  <a:pt x="58" y="0"/>
                  <a:pt x="64" y="0"/>
                  <a:pt x="67" y="3"/>
                </a:cubicBezTo>
                <a:cubicBezTo>
                  <a:pt x="70" y="6"/>
                  <a:pt x="70" y="12"/>
                  <a:pt x="68" y="15"/>
                </a:cubicBezTo>
                <a:cubicBezTo>
                  <a:pt x="67" y="17"/>
                  <a:pt x="65" y="19"/>
                  <a:pt x="64" y="21"/>
                </a:cubicBezTo>
                <a:cubicBezTo>
                  <a:pt x="63" y="23"/>
                  <a:pt x="64" y="24"/>
                  <a:pt x="65" y="25"/>
                </a:cubicBezTo>
                <a:cubicBezTo>
                  <a:pt x="91" y="25"/>
                  <a:pt x="91" y="25"/>
                  <a:pt x="91" y="25"/>
                </a:cubicBezTo>
                <a:cubicBezTo>
                  <a:pt x="91" y="49"/>
                  <a:pt x="91" y="49"/>
                  <a:pt x="91" y="49"/>
                </a:cubicBezTo>
                <a:cubicBezTo>
                  <a:pt x="90" y="50"/>
                  <a:pt x="89" y="51"/>
                  <a:pt x="87" y="51"/>
                </a:cubicBezTo>
                <a:cubicBezTo>
                  <a:pt x="85" y="50"/>
                  <a:pt x="83" y="48"/>
                  <a:pt x="81" y="47"/>
                </a:cubicBezTo>
                <a:cubicBezTo>
                  <a:pt x="78" y="44"/>
                  <a:pt x="73" y="45"/>
                  <a:pt x="70" y="48"/>
                </a:cubicBezTo>
                <a:cubicBezTo>
                  <a:pt x="67" y="51"/>
                  <a:pt x="67" y="56"/>
                  <a:pt x="67" y="56"/>
                </a:cubicBezTo>
                <a:cubicBezTo>
                  <a:pt x="67" y="56"/>
                  <a:pt x="67" y="61"/>
                  <a:pt x="70" y="64"/>
                </a:cubicBezTo>
                <a:cubicBezTo>
                  <a:pt x="73" y="67"/>
                  <a:pt x="78" y="67"/>
                  <a:pt x="81" y="65"/>
                </a:cubicBezTo>
                <a:cubicBezTo>
                  <a:pt x="83" y="64"/>
                  <a:pt x="85" y="62"/>
                  <a:pt x="87" y="61"/>
                </a:cubicBezTo>
                <a:cubicBezTo>
                  <a:pt x="89" y="60"/>
                  <a:pt x="90" y="61"/>
                  <a:pt x="91" y="62"/>
                </a:cubicBezTo>
                <a:cubicBezTo>
                  <a:pt x="91" y="88"/>
                  <a:pt x="91" y="88"/>
                  <a:pt x="91" y="88"/>
                </a:cubicBezTo>
                <a:cubicBezTo>
                  <a:pt x="64" y="88"/>
                  <a:pt x="64" y="88"/>
                  <a:pt x="64" y="88"/>
                </a:cubicBezTo>
                <a:cubicBezTo>
                  <a:pt x="63" y="88"/>
                  <a:pt x="62" y="86"/>
                  <a:pt x="63" y="85"/>
                </a:cubicBezTo>
                <a:cubicBezTo>
                  <a:pt x="63" y="83"/>
                  <a:pt x="65" y="81"/>
                  <a:pt x="67" y="79"/>
                </a:cubicBezTo>
                <a:cubicBezTo>
                  <a:pt x="69" y="76"/>
                  <a:pt x="68" y="71"/>
                  <a:pt x="66" y="68"/>
                </a:cubicBezTo>
                <a:cubicBezTo>
                  <a:pt x="63" y="65"/>
                  <a:pt x="58" y="66"/>
                  <a:pt x="58" y="66"/>
                </a:cubicBezTo>
                <a:cubicBezTo>
                  <a:pt x="58" y="66"/>
                  <a:pt x="53" y="65"/>
                  <a:pt x="50" y="68"/>
                </a:cubicBezTo>
                <a:cubicBezTo>
                  <a:pt x="47" y="71"/>
                  <a:pt x="46" y="76"/>
                  <a:pt x="49" y="79"/>
                </a:cubicBezTo>
                <a:cubicBezTo>
                  <a:pt x="50" y="81"/>
                  <a:pt x="52" y="83"/>
                  <a:pt x="53" y="85"/>
                </a:cubicBezTo>
                <a:cubicBezTo>
                  <a:pt x="53" y="86"/>
                  <a:pt x="52" y="88"/>
                  <a:pt x="51" y="88"/>
                </a:cubicBezTo>
                <a:cubicBezTo>
                  <a:pt x="26" y="88"/>
                  <a:pt x="26" y="88"/>
                  <a:pt x="26" y="88"/>
                </a:cubicBezTo>
                <a:cubicBezTo>
                  <a:pt x="26" y="64"/>
                  <a:pt x="26" y="64"/>
                  <a:pt x="26" y="64"/>
                </a:cubicBezTo>
                <a:cubicBezTo>
                  <a:pt x="26" y="63"/>
                  <a:pt x="24" y="61"/>
                  <a:pt x="22" y="62"/>
                </a:cubicBezTo>
                <a:cubicBezTo>
                  <a:pt x="20" y="63"/>
                  <a:pt x="18" y="65"/>
                  <a:pt x="16" y="67"/>
                </a:cubicBezTo>
                <a:cubicBezTo>
                  <a:pt x="12" y="69"/>
                  <a:pt x="7" y="69"/>
                  <a:pt x="4" y="65"/>
                </a:cubicBezTo>
                <a:cubicBezTo>
                  <a:pt x="0" y="62"/>
                  <a:pt x="1" y="57"/>
                  <a:pt x="1" y="57"/>
                </a:cubicBezTo>
                <a:cubicBezTo>
                  <a:pt x="1" y="57"/>
                  <a:pt x="0" y="51"/>
                  <a:pt x="4" y="48"/>
                </a:cubicBezTo>
                <a:cubicBezTo>
                  <a:pt x="7" y="45"/>
                  <a:pt x="12" y="44"/>
                  <a:pt x="16" y="47"/>
                </a:cubicBezTo>
                <a:cubicBezTo>
                  <a:pt x="18" y="48"/>
                  <a:pt x="20" y="50"/>
                  <a:pt x="22" y="51"/>
                </a:cubicBezTo>
                <a:cubicBezTo>
                  <a:pt x="24" y="52"/>
                  <a:pt x="26" y="51"/>
                  <a:pt x="26" y="49"/>
                </a:cubicBezTo>
                <a:lnTo>
                  <a:pt x="26" y="25"/>
                </a:ln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21" name="文本框 20"/>
          <p:cNvSpPr txBox="1"/>
          <p:nvPr/>
        </p:nvSpPr>
        <p:spPr>
          <a:xfrm>
            <a:off x="1889258" y="1467497"/>
            <a:ext cx="1127579" cy="240066"/>
          </a:xfrm>
          <a:prstGeom prst="rect">
            <a:avLst/>
          </a:prstGeom>
          <a:noFill/>
        </p:spPr>
        <p:txBody>
          <a:bodyPr wrap="square" rtlCol="0">
            <a:spAutoFit/>
          </a:bodyPr>
          <a:lstStyle/>
          <a:p>
            <a:pPr algn="ctr">
              <a:lnSpc>
                <a:spcPct val="80000"/>
              </a:lnSpc>
            </a:pPr>
            <a:r>
              <a:rPr lang="zh-CN" altLang="en-US" sz="1200" dirty="0">
                <a:solidFill>
                  <a:schemeClr val="bg1"/>
                </a:solidFill>
              </a:rPr>
              <a:t>设计计算程序</a:t>
            </a:r>
            <a:endParaRPr lang="zh-TW" altLang="en-US" sz="1200" dirty="0">
              <a:solidFill>
                <a:schemeClr val="bg1"/>
              </a:solidFill>
            </a:endParaRPr>
          </a:p>
        </p:txBody>
      </p:sp>
      <p:sp>
        <p:nvSpPr>
          <p:cNvPr id="23" name="椭圆 22"/>
          <p:cNvSpPr/>
          <p:nvPr/>
        </p:nvSpPr>
        <p:spPr>
          <a:xfrm>
            <a:off x="4330403" y="1826654"/>
            <a:ext cx="885156" cy="796640"/>
          </a:xfrm>
          <a:prstGeom prst="ellipse">
            <a:avLst/>
          </a:prstGeom>
          <a:solidFill>
            <a:srgbClr val="6BA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4251641" y="2052913"/>
            <a:ext cx="1053158" cy="338554"/>
          </a:xfrm>
          <a:prstGeom prst="rect">
            <a:avLst/>
          </a:prstGeom>
          <a:noFill/>
        </p:spPr>
        <p:txBody>
          <a:bodyPr wrap="square" rtlCol="0">
            <a:spAutoFit/>
          </a:bodyPr>
          <a:lstStyle/>
          <a:p>
            <a:pPr algn="ctr">
              <a:lnSpc>
                <a:spcPct val="80000"/>
              </a:lnSpc>
            </a:pPr>
            <a:r>
              <a:rPr lang="zh-TW" altLang="en-US" sz="1000" b="1" dirty="0">
                <a:solidFill>
                  <a:schemeClr val="bg1"/>
                </a:solidFill>
              </a:rPr>
              <a:t>教学</a:t>
            </a:r>
          </a:p>
          <a:p>
            <a:pPr algn="ctr">
              <a:lnSpc>
                <a:spcPct val="80000"/>
              </a:lnSpc>
            </a:pPr>
            <a:r>
              <a:rPr lang="zh-CN" altLang="en-US" sz="1000" b="1" dirty="0">
                <a:solidFill>
                  <a:schemeClr val="bg1"/>
                </a:solidFill>
              </a:rPr>
              <a:t>资</a:t>
            </a:r>
            <a:r>
              <a:rPr lang="zh-TW" altLang="en-US" sz="1000" b="1" dirty="0">
                <a:solidFill>
                  <a:schemeClr val="bg1"/>
                </a:solidFill>
              </a:rPr>
              <a:t>料</a:t>
            </a:r>
          </a:p>
        </p:txBody>
      </p:sp>
      <p:sp>
        <p:nvSpPr>
          <p:cNvPr id="30" name="椭圆 29"/>
          <p:cNvSpPr/>
          <p:nvPr/>
        </p:nvSpPr>
        <p:spPr>
          <a:xfrm>
            <a:off x="5183163" y="991611"/>
            <a:ext cx="1296435" cy="1166792"/>
          </a:xfrm>
          <a:prstGeom prst="ellipse">
            <a:avLst/>
          </a:prstGeom>
          <a:solidFill>
            <a:srgbClr val="EE4B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Freeform 331"/>
          <p:cNvSpPr>
            <a:spLocks noEditPoints="1"/>
          </p:cNvSpPr>
          <p:nvPr/>
        </p:nvSpPr>
        <p:spPr bwMode="auto">
          <a:xfrm>
            <a:off x="5539969" y="1219724"/>
            <a:ext cx="582818" cy="361677"/>
          </a:xfrm>
          <a:custGeom>
            <a:avLst/>
            <a:gdLst>
              <a:gd name="T0" fmla="*/ 56 w 112"/>
              <a:gd name="T1" fmla="*/ 20 h 77"/>
              <a:gd name="T2" fmla="*/ 15 w 112"/>
              <a:gd name="T3" fmla="*/ 49 h 77"/>
              <a:gd name="T4" fmla="*/ 10 w 112"/>
              <a:gd name="T5" fmla="*/ 52 h 77"/>
              <a:gd name="T6" fmla="*/ 4 w 112"/>
              <a:gd name="T7" fmla="*/ 66 h 77"/>
              <a:gd name="T8" fmla="*/ 4 w 112"/>
              <a:gd name="T9" fmla="*/ 37 h 77"/>
              <a:gd name="T10" fmla="*/ 0 w 112"/>
              <a:gd name="T11" fmla="*/ 46 h 77"/>
              <a:gd name="T12" fmla="*/ 13 w 112"/>
              <a:gd name="T13" fmla="*/ 29 h 77"/>
              <a:gd name="T14" fmla="*/ 15 w 112"/>
              <a:gd name="T15" fmla="*/ 49 h 77"/>
              <a:gd name="T16" fmla="*/ 15 w 112"/>
              <a:gd name="T17" fmla="*/ 25 h 77"/>
              <a:gd name="T18" fmla="*/ 3 w 112"/>
              <a:gd name="T19" fmla="*/ 22 h 77"/>
              <a:gd name="T20" fmla="*/ 96 w 112"/>
              <a:gd name="T21" fmla="*/ 66 h 77"/>
              <a:gd name="T22" fmla="*/ 102 w 112"/>
              <a:gd name="T23" fmla="*/ 52 h 77"/>
              <a:gd name="T24" fmla="*/ 107 w 112"/>
              <a:gd name="T25" fmla="*/ 49 h 77"/>
              <a:gd name="T26" fmla="*/ 107 w 112"/>
              <a:gd name="T27" fmla="*/ 37 h 77"/>
              <a:gd name="T28" fmla="*/ 112 w 112"/>
              <a:gd name="T29" fmla="*/ 33 h 77"/>
              <a:gd name="T30" fmla="*/ 98 w 112"/>
              <a:gd name="T31" fmla="*/ 31 h 77"/>
              <a:gd name="T32" fmla="*/ 101 w 112"/>
              <a:gd name="T33" fmla="*/ 15 h 77"/>
              <a:gd name="T34" fmla="*/ 97 w 112"/>
              <a:gd name="T35" fmla="*/ 26 h 77"/>
              <a:gd name="T36" fmla="*/ 101 w 112"/>
              <a:gd name="T37" fmla="*/ 15 h 77"/>
              <a:gd name="T38" fmla="*/ 80 w 112"/>
              <a:gd name="T39" fmla="*/ 72 h 77"/>
              <a:gd name="T40" fmla="*/ 82 w 112"/>
              <a:gd name="T41" fmla="*/ 72 h 77"/>
              <a:gd name="T42" fmla="*/ 87 w 112"/>
              <a:gd name="T43" fmla="*/ 47 h 77"/>
              <a:gd name="T44" fmla="*/ 88 w 112"/>
              <a:gd name="T45" fmla="*/ 47 h 77"/>
              <a:gd name="T46" fmla="*/ 88 w 112"/>
              <a:gd name="T47" fmla="*/ 26 h 77"/>
              <a:gd name="T48" fmla="*/ 77 w 112"/>
              <a:gd name="T49" fmla="*/ 51 h 77"/>
              <a:gd name="T50" fmla="*/ 65 w 112"/>
              <a:gd name="T51" fmla="*/ 32 h 77"/>
              <a:gd name="T52" fmla="*/ 64 w 112"/>
              <a:gd name="T53" fmla="*/ 50 h 77"/>
              <a:gd name="T54" fmla="*/ 57 w 112"/>
              <a:gd name="T55" fmla="*/ 55 h 77"/>
              <a:gd name="T56" fmla="*/ 48 w 112"/>
              <a:gd name="T57" fmla="*/ 77 h 77"/>
              <a:gd name="T58" fmla="*/ 48 w 112"/>
              <a:gd name="T59" fmla="*/ 32 h 77"/>
              <a:gd name="T60" fmla="*/ 41 w 112"/>
              <a:gd name="T61" fmla="*/ 47 h 77"/>
              <a:gd name="T62" fmla="*/ 65 w 112"/>
              <a:gd name="T63" fmla="*/ 21 h 77"/>
              <a:gd name="T64" fmla="*/ 65 w 112"/>
              <a:gd name="T65" fmla="*/ 47 h 77"/>
              <a:gd name="T66" fmla="*/ 31 w 112"/>
              <a:gd name="T67" fmla="*/ 72 h 77"/>
              <a:gd name="T68" fmla="*/ 30 w 112"/>
              <a:gd name="T69" fmla="*/ 72 h 77"/>
              <a:gd name="T70" fmla="*/ 24 w 112"/>
              <a:gd name="T71" fmla="*/ 47 h 77"/>
              <a:gd name="T72" fmla="*/ 23 w 112"/>
              <a:gd name="T73" fmla="*/ 47 h 77"/>
              <a:gd name="T74" fmla="*/ 23 w 112"/>
              <a:gd name="T75" fmla="*/ 26 h 77"/>
              <a:gd name="T76" fmla="*/ 35 w 112"/>
              <a:gd name="T77" fmla="*/ 51 h 77"/>
              <a:gd name="T78" fmla="*/ 39 w 112"/>
              <a:gd name="T79" fmla="*/ 17 h 77"/>
              <a:gd name="T80" fmla="*/ 31 w 112"/>
              <a:gd name="T81" fmla="*/ 25 h 77"/>
              <a:gd name="T82" fmla="*/ 81 w 112"/>
              <a:gd name="T83" fmla="*/ 9 h 77"/>
              <a:gd name="T84" fmla="*/ 75 w 112"/>
              <a:gd name="T85" fmla="*/ 23 h 77"/>
              <a:gd name="T86" fmla="*/ 81 w 112"/>
              <a:gd name="T87" fmla="*/ 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32" name="文本框 31"/>
          <p:cNvSpPr txBox="1"/>
          <p:nvPr/>
        </p:nvSpPr>
        <p:spPr>
          <a:xfrm>
            <a:off x="5304799" y="1631028"/>
            <a:ext cx="1053158" cy="220573"/>
          </a:xfrm>
          <a:prstGeom prst="rect">
            <a:avLst/>
          </a:prstGeom>
          <a:noFill/>
        </p:spPr>
        <p:txBody>
          <a:bodyPr wrap="square" rtlCol="0">
            <a:spAutoFit/>
          </a:bodyPr>
          <a:lstStyle/>
          <a:p>
            <a:pPr algn="ctr">
              <a:lnSpc>
                <a:spcPct val="80000"/>
              </a:lnSpc>
            </a:pPr>
            <a:r>
              <a:rPr lang="zh-CN" altLang="en-US" sz="1000" b="1" dirty="0">
                <a:solidFill>
                  <a:schemeClr val="bg1"/>
                </a:solidFill>
              </a:rPr>
              <a:t>音视频</a:t>
            </a:r>
          </a:p>
        </p:txBody>
      </p:sp>
      <p:sp>
        <p:nvSpPr>
          <p:cNvPr id="34" name="椭圆 33"/>
          <p:cNvSpPr/>
          <p:nvPr/>
        </p:nvSpPr>
        <p:spPr>
          <a:xfrm>
            <a:off x="2127880" y="2026534"/>
            <a:ext cx="734293" cy="660864"/>
          </a:xfrm>
          <a:prstGeom prst="ellipse">
            <a:avLst/>
          </a:prstGeom>
          <a:solidFill>
            <a:srgbClr val="6BA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2102766" y="2183320"/>
            <a:ext cx="752634" cy="400110"/>
          </a:xfrm>
          <a:prstGeom prst="rect">
            <a:avLst/>
          </a:prstGeom>
          <a:noFill/>
        </p:spPr>
        <p:txBody>
          <a:bodyPr wrap="square" rtlCol="0">
            <a:spAutoFit/>
          </a:bodyPr>
          <a:lstStyle/>
          <a:p>
            <a:pPr algn="ctr"/>
            <a:r>
              <a:rPr lang="zh-CN" altLang="en-US" sz="1000" b="1" dirty="0">
                <a:solidFill>
                  <a:srgbClr val="FFFFFF"/>
                </a:solidFill>
              </a:rPr>
              <a:t>文字、表格、图片</a:t>
            </a:r>
            <a:endParaRPr lang="en-US" altLang="zh-CN" sz="1000" b="1" dirty="0">
              <a:solidFill>
                <a:srgbClr val="FFFFFF"/>
              </a:solidFill>
            </a:endParaRPr>
          </a:p>
        </p:txBody>
      </p:sp>
      <p:sp>
        <p:nvSpPr>
          <p:cNvPr id="36" name="文本框 35"/>
          <p:cNvSpPr txBox="1"/>
          <p:nvPr/>
        </p:nvSpPr>
        <p:spPr>
          <a:xfrm>
            <a:off x="5539969" y="3424462"/>
            <a:ext cx="3669594" cy="461665"/>
          </a:xfrm>
          <a:prstGeom prst="rect">
            <a:avLst/>
          </a:prstGeom>
          <a:noFill/>
        </p:spPr>
        <p:txBody>
          <a:bodyPr wrap="none" rtlCol="0">
            <a:spAutoFit/>
          </a:bodyPr>
          <a:lstStyle/>
          <a:p>
            <a:r>
              <a:rPr lang="en-US" altLang="zh-CN" sz="2400" b="1" dirty="0">
                <a:solidFill>
                  <a:srgbClr val="51597B"/>
                </a:solidFill>
              </a:rPr>
              <a:t>CIDP</a:t>
            </a:r>
            <a:r>
              <a:rPr lang="zh-CN" altLang="en-US" sz="2400" b="1" dirty="0">
                <a:solidFill>
                  <a:srgbClr val="51597B"/>
                </a:solidFill>
              </a:rPr>
              <a:t>制造业数字资源平台</a:t>
            </a:r>
          </a:p>
        </p:txBody>
      </p:sp>
      <p:sp>
        <p:nvSpPr>
          <p:cNvPr id="37" name="矩形 36"/>
          <p:cNvSpPr/>
          <p:nvPr/>
        </p:nvSpPr>
        <p:spPr>
          <a:xfrm>
            <a:off x="5539972" y="3879062"/>
            <a:ext cx="3477419" cy="292388"/>
          </a:xfrm>
          <a:prstGeom prst="rect">
            <a:avLst/>
          </a:prstGeom>
        </p:spPr>
        <p:txBody>
          <a:bodyPr wrap="square">
            <a:spAutoFit/>
          </a:bodyPr>
          <a:lstStyle/>
          <a:p>
            <a:pPr lvl="0" defTabSz="457200">
              <a:lnSpc>
                <a:spcPct val="130000"/>
              </a:lnSpc>
            </a:pPr>
            <a:r>
              <a:rPr lang="zh-CN" altLang="en-US" sz="1000" dirty="0">
                <a:solidFill>
                  <a:srgbClr val="51597B"/>
                </a:solidFill>
                <a:latin typeface="Century Gothic" panose="020B0502020202020204"/>
                <a:ea typeface="微软雅黑" panose="020B0503020204020204" charset="-122"/>
              </a:rPr>
              <a:t>由多类型的应用型资源结合而成，并进行跨形态知识关联。</a:t>
            </a:r>
            <a:endParaRPr lang="en-US" altLang="zh-CN" sz="1000" dirty="0">
              <a:solidFill>
                <a:srgbClr val="51597B"/>
              </a:solidFill>
              <a:latin typeface="Century Gothic" panose="020B0502020202020204"/>
              <a:ea typeface="微软雅黑" panose="020B0503020204020204" charset="-122"/>
            </a:endParaRPr>
          </a:p>
        </p:txBody>
      </p:sp>
      <p:sp>
        <p:nvSpPr>
          <p:cNvPr id="41" name="直角三角形 40"/>
          <p:cNvSpPr/>
          <p:nvPr/>
        </p:nvSpPr>
        <p:spPr>
          <a:xfrm rot="13500000" flipV="1">
            <a:off x="2963026" y="1353915"/>
            <a:ext cx="2390627" cy="2656251"/>
          </a:xfrm>
          <a:prstGeom prst="rtTriangle">
            <a:avLst/>
          </a:prstGeom>
          <a:solidFill>
            <a:srgbClr val="515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3778056" y="3480011"/>
            <a:ext cx="760562" cy="1284168"/>
          </a:xfrm>
          <a:prstGeom prst="rect">
            <a:avLst/>
          </a:prstGeom>
          <a:solidFill>
            <a:srgbClr val="515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nvSpPr>
        <p:spPr>
          <a:xfrm>
            <a:off x="3424806" y="2880324"/>
            <a:ext cx="1467068" cy="707886"/>
          </a:xfrm>
          <a:prstGeom prst="rect">
            <a:avLst/>
          </a:prstGeom>
          <a:noFill/>
        </p:spPr>
        <p:txBody>
          <a:bodyPr wrap="none" rtlCol="0">
            <a:spAutoFit/>
          </a:bodyPr>
          <a:lstStyle/>
          <a:p>
            <a:pPr algn="ctr"/>
            <a:r>
              <a:rPr lang="zh-CN" altLang="en-US" sz="2000" b="1" dirty="0">
                <a:solidFill>
                  <a:schemeClr val="bg1"/>
                </a:solidFill>
              </a:rPr>
              <a:t>富媒体</a:t>
            </a:r>
            <a:endParaRPr lang="en-US" altLang="zh-CN" sz="2000" b="1" dirty="0">
              <a:solidFill>
                <a:schemeClr val="bg1"/>
              </a:solidFill>
            </a:endParaRPr>
          </a:p>
          <a:p>
            <a:pPr algn="ctr"/>
            <a:r>
              <a:rPr lang="zh-CN" altLang="en-US" sz="2000" b="1" dirty="0">
                <a:solidFill>
                  <a:schemeClr val="bg1"/>
                </a:solidFill>
              </a:rPr>
              <a:t>制造业知识</a:t>
            </a:r>
          </a:p>
        </p:txBody>
      </p:sp>
      <p:sp>
        <p:nvSpPr>
          <p:cNvPr id="39" name="文本框 38"/>
          <p:cNvSpPr txBox="1"/>
          <p:nvPr/>
        </p:nvSpPr>
        <p:spPr>
          <a:xfrm>
            <a:off x="2790903" y="1951920"/>
            <a:ext cx="1053158" cy="338554"/>
          </a:xfrm>
          <a:prstGeom prst="rect">
            <a:avLst/>
          </a:prstGeom>
          <a:noFill/>
        </p:spPr>
        <p:txBody>
          <a:bodyPr wrap="square" rtlCol="0">
            <a:spAutoFit/>
          </a:bodyPr>
          <a:lstStyle/>
          <a:p>
            <a:pPr algn="ctr">
              <a:lnSpc>
                <a:spcPct val="80000"/>
              </a:lnSpc>
            </a:pPr>
            <a:r>
              <a:rPr lang="en-US" altLang="zh-TW" sz="1000" b="1" dirty="0">
                <a:solidFill>
                  <a:srgbClr val="FFFFFF"/>
                </a:solidFill>
              </a:rPr>
              <a:t>2D</a:t>
            </a:r>
            <a:r>
              <a:rPr lang="zh-TW" altLang="en-US" sz="1000" b="1" dirty="0">
                <a:solidFill>
                  <a:srgbClr val="FFFFFF"/>
                </a:solidFill>
              </a:rPr>
              <a:t>，</a:t>
            </a:r>
            <a:r>
              <a:rPr lang="en-US" altLang="zh-TW" sz="1000" b="1" dirty="0">
                <a:solidFill>
                  <a:srgbClr val="FFFFFF"/>
                </a:solidFill>
              </a:rPr>
              <a:t>3D</a:t>
            </a:r>
            <a:r>
              <a:rPr lang="zh-TW" altLang="en-US" sz="1000" b="1" dirty="0">
                <a:solidFill>
                  <a:srgbClr val="FFFFFF"/>
                </a:solidFill>
              </a:rPr>
              <a:t>，</a:t>
            </a:r>
            <a:r>
              <a:rPr lang="en-US" altLang="zh-TW" sz="1000" b="1" dirty="0">
                <a:solidFill>
                  <a:srgbClr val="FFFFFF"/>
                </a:solidFill>
              </a:rPr>
              <a:t>3D+</a:t>
            </a:r>
            <a:r>
              <a:rPr lang="zh-TW" altLang="en-US" sz="1000" b="1" dirty="0">
                <a:solidFill>
                  <a:srgbClr val="FFFFFF"/>
                </a:solidFill>
              </a:rPr>
              <a:t>模型</a:t>
            </a:r>
          </a:p>
        </p:txBody>
      </p:sp>
      <p:sp>
        <p:nvSpPr>
          <p:cNvPr id="43" name="文本框 42"/>
          <p:cNvSpPr txBox="1"/>
          <p:nvPr/>
        </p:nvSpPr>
        <p:spPr>
          <a:xfrm>
            <a:off x="3660301" y="1467497"/>
            <a:ext cx="1053158" cy="215444"/>
          </a:xfrm>
          <a:prstGeom prst="rect">
            <a:avLst/>
          </a:prstGeom>
          <a:noFill/>
        </p:spPr>
        <p:txBody>
          <a:bodyPr wrap="square" rtlCol="0">
            <a:spAutoFit/>
          </a:bodyPr>
          <a:lstStyle/>
          <a:p>
            <a:pPr algn="ctr">
              <a:lnSpc>
                <a:spcPct val="80000"/>
              </a:lnSpc>
            </a:pPr>
            <a:r>
              <a:rPr lang="zh-CN" altLang="en-US" sz="1000" b="1" dirty="0">
                <a:solidFill>
                  <a:schemeClr val="bg1"/>
                </a:solidFill>
              </a:rPr>
              <a:t>电子图书</a:t>
            </a:r>
            <a:endParaRPr lang="zh-TW" altLang="en-US" sz="1000" b="1" dirty="0">
              <a:solidFill>
                <a:schemeClr val="bg1"/>
              </a:solidFill>
            </a:endParaRPr>
          </a:p>
        </p:txBody>
      </p:sp>
      <p:sp>
        <p:nvSpPr>
          <p:cNvPr id="44" name="Freeform 269"/>
          <p:cNvSpPr>
            <a:spLocks noEditPoints="1"/>
          </p:cNvSpPr>
          <p:nvPr/>
        </p:nvSpPr>
        <p:spPr bwMode="auto">
          <a:xfrm>
            <a:off x="3973349" y="1009432"/>
            <a:ext cx="427062" cy="393870"/>
          </a:xfrm>
          <a:custGeom>
            <a:avLst/>
            <a:gdLst>
              <a:gd name="T0" fmla="*/ 81 w 91"/>
              <a:gd name="T1" fmla="*/ 44 h 93"/>
              <a:gd name="T2" fmla="*/ 88 w 91"/>
              <a:gd name="T3" fmla="*/ 37 h 93"/>
              <a:gd name="T4" fmla="*/ 88 w 91"/>
              <a:gd name="T5" fmla="*/ 23 h 93"/>
              <a:gd name="T6" fmla="*/ 68 w 91"/>
              <a:gd name="T7" fmla="*/ 4 h 93"/>
              <a:gd name="T8" fmla="*/ 54 w 91"/>
              <a:gd name="T9" fmla="*/ 4 h 93"/>
              <a:gd name="T10" fmla="*/ 47 w 91"/>
              <a:gd name="T11" fmla="*/ 10 h 93"/>
              <a:gd name="T12" fmla="*/ 81 w 91"/>
              <a:gd name="T13" fmla="*/ 44 h 93"/>
              <a:gd name="T14" fmla="*/ 52 w 91"/>
              <a:gd name="T15" fmla="*/ 23 h 93"/>
              <a:gd name="T16" fmla="*/ 68 w 91"/>
              <a:gd name="T17" fmla="*/ 39 h 93"/>
              <a:gd name="T18" fmla="*/ 77 w 91"/>
              <a:gd name="T19" fmla="*/ 47 h 93"/>
              <a:gd name="T20" fmla="*/ 43 w 91"/>
              <a:gd name="T21" fmla="*/ 81 h 93"/>
              <a:gd name="T22" fmla="*/ 35 w 91"/>
              <a:gd name="T23" fmla="*/ 72 h 93"/>
              <a:gd name="T24" fmla="*/ 19 w 91"/>
              <a:gd name="T25" fmla="*/ 58 h 93"/>
              <a:gd name="T26" fmla="*/ 42 w 91"/>
              <a:gd name="T27" fmla="*/ 36 h 93"/>
              <a:gd name="T28" fmla="*/ 40 w 91"/>
              <a:gd name="T29" fmla="*/ 34 h 93"/>
              <a:gd name="T30" fmla="*/ 16 w 91"/>
              <a:gd name="T31" fmla="*/ 57 h 93"/>
              <a:gd name="T32" fmla="*/ 10 w 91"/>
              <a:gd name="T33" fmla="*/ 48 h 93"/>
              <a:gd name="T34" fmla="*/ 44 w 91"/>
              <a:gd name="T35" fmla="*/ 14 h 93"/>
              <a:gd name="T36" fmla="*/ 52 w 91"/>
              <a:gd name="T37" fmla="*/ 23 h 93"/>
              <a:gd name="T38" fmla="*/ 4 w 91"/>
              <a:gd name="T39" fmla="*/ 68 h 93"/>
              <a:gd name="T40" fmla="*/ 0 w 91"/>
              <a:gd name="T41" fmla="*/ 86 h 93"/>
              <a:gd name="T42" fmla="*/ 7 w 91"/>
              <a:gd name="T43" fmla="*/ 93 h 93"/>
              <a:gd name="T44" fmla="*/ 25 w 91"/>
              <a:gd name="T45" fmla="*/ 89 h 93"/>
              <a:gd name="T46" fmla="*/ 4 w 91"/>
              <a:gd name="T47" fmla="*/ 6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1" y="44"/>
                </a:moveTo>
                <a:cubicBezTo>
                  <a:pt x="88" y="37"/>
                  <a:pt x="88" y="37"/>
                  <a:pt x="88" y="37"/>
                </a:cubicBezTo>
                <a:cubicBezTo>
                  <a:pt x="91" y="33"/>
                  <a:pt x="91" y="27"/>
                  <a:pt x="88" y="23"/>
                </a:cubicBezTo>
                <a:cubicBezTo>
                  <a:pt x="68" y="4"/>
                  <a:pt x="68" y="4"/>
                  <a:pt x="68" y="4"/>
                </a:cubicBezTo>
                <a:cubicBezTo>
                  <a:pt x="64" y="0"/>
                  <a:pt x="58" y="0"/>
                  <a:pt x="54" y="4"/>
                </a:cubicBezTo>
                <a:cubicBezTo>
                  <a:pt x="47" y="10"/>
                  <a:pt x="47" y="10"/>
                  <a:pt x="47" y="10"/>
                </a:cubicBezTo>
                <a:cubicBezTo>
                  <a:pt x="81" y="44"/>
                  <a:pt x="81" y="44"/>
                  <a:pt x="81" y="44"/>
                </a:cubicBezTo>
                <a:close/>
                <a:moveTo>
                  <a:pt x="52" y="23"/>
                </a:moveTo>
                <a:cubicBezTo>
                  <a:pt x="68" y="39"/>
                  <a:pt x="68" y="39"/>
                  <a:pt x="68" y="39"/>
                </a:cubicBezTo>
                <a:cubicBezTo>
                  <a:pt x="77" y="47"/>
                  <a:pt x="77" y="47"/>
                  <a:pt x="77" y="47"/>
                </a:cubicBezTo>
                <a:cubicBezTo>
                  <a:pt x="43" y="81"/>
                  <a:pt x="43" y="81"/>
                  <a:pt x="43" y="81"/>
                </a:cubicBezTo>
                <a:cubicBezTo>
                  <a:pt x="35" y="83"/>
                  <a:pt x="33" y="79"/>
                  <a:pt x="35" y="72"/>
                </a:cubicBezTo>
                <a:cubicBezTo>
                  <a:pt x="26" y="71"/>
                  <a:pt x="20" y="68"/>
                  <a:pt x="19" y="58"/>
                </a:cubicBezTo>
                <a:cubicBezTo>
                  <a:pt x="42" y="36"/>
                  <a:pt x="42" y="36"/>
                  <a:pt x="42" y="36"/>
                </a:cubicBezTo>
                <a:cubicBezTo>
                  <a:pt x="40" y="34"/>
                  <a:pt x="40" y="34"/>
                  <a:pt x="40" y="34"/>
                </a:cubicBezTo>
                <a:cubicBezTo>
                  <a:pt x="16" y="57"/>
                  <a:pt x="16" y="57"/>
                  <a:pt x="16" y="57"/>
                </a:cubicBezTo>
                <a:cubicBezTo>
                  <a:pt x="10" y="57"/>
                  <a:pt x="9" y="54"/>
                  <a:pt x="10" y="48"/>
                </a:cubicBezTo>
                <a:cubicBezTo>
                  <a:pt x="21" y="37"/>
                  <a:pt x="33" y="25"/>
                  <a:pt x="44" y="14"/>
                </a:cubicBezTo>
                <a:cubicBezTo>
                  <a:pt x="52" y="23"/>
                  <a:pt x="52" y="23"/>
                  <a:pt x="52" y="23"/>
                </a:cubicBezTo>
                <a:close/>
                <a:moveTo>
                  <a:pt x="4" y="68"/>
                </a:moveTo>
                <a:cubicBezTo>
                  <a:pt x="0" y="86"/>
                  <a:pt x="0" y="86"/>
                  <a:pt x="0" y="86"/>
                </a:cubicBezTo>
                <a:cubicBezTo>
                  <a:pt x="7" y="93"/>
                  <a:pt x="7" y="93"/>
                  <a:pt x="7" y="93"/>
                </a:cubicBezTo>
                <a:cubicBezTo>
                  <a:pt x="25" y="89"/>
                  <a:pt x="25" y="89"/>
                  <a:pt x="25" y="89"/>
                </a:cubicBezTo>
                <a:lnTo>
                  <a:pt x="4" y="68"/>
                </a:lnTo>
                <a:close/>
              </a:path>
            </a:pathLst>
          </a:custGeom>
          <a:solidFill>
            <a:schemeClr val="bg1"/>
          </a:solidFill>
          <a:ln>
            <a:noFill/>
          </a:ln>
        </p:spPr>
        <p:txBody>
          <a:bodyPr vert="horz" wrap="square" lIns="91440" tIns="45720" rIns="91440" bIns="45720" numCol="1" anchor="t" anchorCtr="0" compatLnSpc="1"/>
          <a:lstStyle/>
          <a:p>
            <a:endParaRPr lang="zh-CN" altLang="en-US" dirty="0">
              <a:solidFill>
                <a:prstClr val="black"/>
              </a:solidFill>
            </a:endParaRPr>
          </a:p>
        </p:txBody>
      </p:sp>
    </p:spTree>
    <p:extLst>
      <p:ext uri="{BB962C8B-B14F-4D97-AF65-F5344CB8AC3E}">
        <p14:creationId xmlns:p14="http://schemas.microsoft.com/office/powerpoint/2010/main" val="288121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连接符: 肘形 22">
            <a:extLst>
              <a:ext uri="{FF2B5EF4-FFF2-40B4-BE49-F238E27FC236}">
                <a16:creationId xmlns:a16="http://schemas.microsoft.com/office/drawing/2014/main" id="{AF049687-1303-4A91-9318-3953D91D8B89}"/>
              </a:ext>
            </a:extLst>
          </p:cNvPr>
          <p:cNvCxnSpPr>
            <a:stCxn id="4" idx="4"/>
          </p:cNvCxnSpPr>
          <p:nvPr/>
        </p:nvCxnSpPr>
        <p:spPr>
          <a:xfrm rot="10800000" flipH="1" flipV="1">
            <a:off x="1600118" y="3761993"/>
            <a:ext cx="2838938" cy="293782"/>
          </a:xfrm>
          <a:prstGeom prst="bentConnector3">
            <a:avLst>
              <a:gd name="adj1" fmla="val -55"/>
            </a:avLst>
          </a:prstGeom>
        </p:spPr>
        <p:style>
          <a:lnRef idx="2">
            <a:schemeClr val="accent1"/>
          </a:lnRef>
          <a:fillRef idx="0">
            <a:schemeClr val="accent1"/>
          </a:fillRef>
          <a:effectRef idx="1">
            <a:schemeClr val="accent1"/>
          </a:effectRef>
          <a:fontRef idx="minor">
            <a:schemeClr val="tx1"/>
          </a:fontRef>
        </p:style>
      </p:cxnSp>
      <p:cxnSp>
        <p:nvCxnSpPr>
          <p:cNvPr id="20" name="连接符: 肘形 19">
            <a:extLst>
              <a:ext uri="{FF2B5EF4-FFF2-40B4-BE49-F238E27FC236}">
                <a16:creationId xmlns:a16="http://schemas.microsoft.com/office/drawing/2014/main" id="{B1A2A252-1DB7-430F-BC8A-B4CA741DEE10}"/>
              </a:ext>
            </a:extLst>
          </p:cNvPr>
          <p:cNvCxnSpPr>
            <a:stCxn id="4" idx="0"/>
            <a:endCxn id="16" idx="1"/>
          </p:cNvCxnSpPr>
          <p:nvPr/>
        </p:nvCxnSpPr>
        <p:spPr>
          <a:xfrm flipV="1">
            <a:off x="3859536" y="2451530"/>
            <a:ext cx="515723" cy="1"/>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6" name="连接符: 肘形 5">
            <a:extLst>
              <a:ext uri="{FF2B5EF4-FFF2-40B4-BE49-F238E27FC236}">
                <a16:creationId xmlns:a16="http://schemas.microsoft.com/office/drawing/2014/main" id="{E0BBECD1-7C99-42D5-A8D5-D821C8AA8E81}"/>
              </a:ext>
            </a:extLst>
          </p:cNvPr>
          <p:cNvCxnSpPr>
            <a:cxnSpLocks/>
            <a:stCxn id="4" idx="2"/>
            <a:endCxn id="14" idx="1"/>
          </p:cNvCxnSpPr>
          <p:nvPr/>
        </p:nvCxnSpPr>
        <p:spPr>
          <a:xfrm rot="10800000" flipH="1">
            <a:off x="1600117" y="596434"/>
            <a:ext cx="2775141" cy="544635"/>
          </a:xfrm>
          <a:prstGeom prst="bentConnector3">
            <a:avLst>
              <a:gd name="adj1" fmla="val -14751"/>
            </a:avLst>
          </a:prstGeom>
        </p:spPr>
        <p:style>
          <a:lnRef idx="2">
            <a:schemeClr val="accent1"/>
          </a:lnRef>
          <a:fillRef idx="0">
            <a:schemeClr val="accent1"/>
          </a:fillRef>
          <a:effectRef idx="1">
            <a:schemeClr val="accent1"/>
          </a:effectRef>
          <a:fontRef idx="minor">
            <a:schemeClr val="tx1"/>
          </a:fontRef>
        </p:style>
      </p:cxnSp>
      <p:sp>
        <p:nvSpPr>
          <p:cNvPr id="2" name="矩形 1"/>
          <p:cNvSpPr/>
          <p:nvPr/>
        </p:nvSpPr>
        <p:spPr>
          <a:xfrm>
            <a:off x="0" y="5034064"/>
            <a:ext cx="9144000" cy="109436"/>
          </a:xfrm>
          <a:prstGeom prst="rect">
            <a:avLst/>
          </a:prstGeom>
          <a:solidFill>
            <a:srgbClr val="5159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bg1"/>
              </a:solidFill>
            </a:endParaRPr>
          </a:p>
        </p:txBody>
      </p:sp>
      <p:sp>
        <p:nvSpPr>
          <p:cNvPr id="3" name="矩形 2"/>
          <p:cNvSpPr/>
          <p:nvPr/>
        </p:nvSpPr>
        <p:spPr>
          <a:xfrm>
            <a:off x="3" y="4803632"/>
            <a:ext cx="1082348" cy="246221"/>
          </a:xfrm>
          <a:prstGeom prst="rect">
            <a:avLst/>
          </a:prstGeom>
        </p:spPr>
        <p:txBody>
          <a:bodyPr wrap="none">
            <a:spAutoFit/>
          </a:bodyPr>
          <a:lstStyle/>
          <a:p>
            <a:pPr lvl="0"/>
            <a:r>
              <a:rPr lang="zh-CN" altLang="en-US" sz="1000" dirty="0">
                <a:solidFill>
                  <a:srgbClr val="51597B"/>
                </a:solidFill>
              </a:rPr>
              <a:t>化学工业出版社</a:t>
            </a:r>
          </a:p>
        </p:txBody>
      </p:sp>
      <p:sp>
        <p:nvSpPr>
          <p:cNvPr id="4" name="等腰三角形 3">
            <a:extLst>
              <a:ext uri="{FF2B5EF4-FFF2-40B4-BE49-F238E27FC236}">
                <a16:creationId xmlns:a16="http://schemas.microsoft.com/office/drawing/2014/main" id="{E9B0306E-5EE7-4384-8A9D-180918E902FD}"/>
              </a:ext>
            </a:extLst>
          </p:cNvPr>
          <p:cNvSpPr/>
          <p:nvPr/>
        </p:nvSpPr>
        <p:spPr>
          <a:xfrm rot="5400000">
            <a:off x="1419364" y="1321821"/>
            <a:ext cx="2620925" cy="2259418"/>
          </a:xfrm>
          <a:prstGeom prst="triangle">
            <a:avLst/>
          </a:prstGeom>
          <a:solidFill>
            <a:schemeClr val="accent2">
              <a:lumMod val="60000"/>
              <a:lumOff val="40000"/>
            </a:schemeClr>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ln w="38100">
                <a:solidFill>
                  <a:schemeClr val="tx1"/>
                </a:solidFill>
              </a:ln>
            </a:endParaRPr>
          </a:p>
        </p:txBody>
      </p:sp>
      <p:sp>
        <p:nvSpPr>
          <p:cNvPr id="11" name="矩形 10">
            <a:extLst>
              <a:ext uri="{FF2B5EF4-FFF2-40B4-BE49-F238E27FC236}">
                <a16:creationId xmlns:a16="http://schemas.microsoft.com/office/drawing/2014/main" id="{B682EFA0-7F8C-4179-9BDD-869DB7CB972E}"/>
              </a:ext>
            </a:extLst>
          </p:cNvPr>
          <p:cNvSpPr/>
          <p:nvPr/>
        </p:nvSpPr>
        <p:spPr>
          <a:xfrm>
            <a:off x="4439056" y="765710"/>
            <a:ext cx="4086870" cy="1292662"/>
          </a:xfrm>
          <a:prstGeom prst="rect">
            <a:avLst/>
          </a:prstGeom>
        </p:spPr>
        <p:txBody>
          <a:bodyPr wrap="square">
            <a:spAutoFit/>
          </a:bodyPr>
          <a:lstStyle/>
          <a:p>
            <a:pPr lvl="0" algn="just">
              <a:lnSpc>
                <a:spcPct val="130000"/>
              </a:lnSpc>
            </a:pPr>
            <a:r>
              <a:rPr lang="zh-CN" altLang="en-US" sz="1200" dirty="0">
                <a:solidFill>
                  <a:srgbClr val="51597B"/>
                </a:solidFill>
              </a:rPr>
              <a:t>院士领衔，汇聚近千名签约专业作者，几十家高等院校（如清华大学、华中科技大学、西北工业大学、西安交通大学、四川大学等）、科研院所（如中国一重设计院、西安重型机械研究所、航天科工二院等）以及大型国有企业（如中国二重、东方电机等）共同参与创作。</a:t>
            </a:r>
          </a:p>
        </p:txBody>
      </p:sp>
      <p:sp>
        <p:nvSpPr>
          <p:cNvPr id="14" name="文本框 13">
            <a:extLst>
              <a:ext uri="{FF2B5EF4-FFF2-40B4-BE49-F238E27FC236}">
                <a16:creationId xmlns:a16="http://schemas.microsoft.com/office/drawing/2014/main" id="{79F194E9-FF42-4DDD-80A7-CEB28D371802}"/>
              </a:ext>
            </a:extLst>
          </p:cNvPr>
          <p:cNvSpPr txBox="1"/>
          <p:nvPr/>
        </p:nvSpPr>
        <p:spPr>
          <a:xfrm>
            <a:off x="4375259" y="427156"/>
            <a:ext cx="1335997"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rgbClr val="51597B"/>
                </a:solidFill>
                <a:effectLst/>
                <a:uLnTx/>
                <a:uFillTx/>
                <a:cs typeface="Arial" panose="020B0604020202020204" pitchFamily="34" charset="0"/>
              </a:rPr>
              <a:t>权威、专业</a:t>
            </a:r>
            <a:endParaRPr kumimoji="0" lang="en-US" altLang="zh-CN" sz="1600" b="1" i="0" u="none" strike="noStrike" kern="0" cap="none" spc="0" normalizeH="0" baseline="0" noProof="0" dirty="0">
              <a:ln>
                <a:noFill/>
              </a:ln>
              <a:solidFill>
                <a:srgbClr val="51597B"/>
              </a:solidFill>
              <a:effectLst/>
              <a:uLnTx/>
              <a:uFillTx/>
            </a:endParaRPr>
          </a:p>
        </p:txBody>
      </p:sp>
      <p:sp>
        <p:nvSpPr>
          <p:cNvPr id="15" name="矩形 14">
            <a:extLst>
              <a:ext uri="{FF2B5EF4-FFF2-40B4-BE49-F238E27FC236}">
                <a16:creationId xmlns:a16="http://schemas.microsoft.com/office/drawing/2014/main" id="{0FD56294-40F7-4D47-8B15-AA6289AA3C45}"/>
              </a:ext>
            </a:extLst>
          </p:cNvPr>
          <p:cNvSpPr/>
          <p:nvPr/>
        </p:nvSpPr>
        <p:spPr>
          <a:xfrm>
            <a:off x="4439056" y="2620807"/>
            <a:ext cx="4086870" cy="812530"/>
          </a:xfrm>
          <a:prstGeom prst="rect">
            <a:avLst/>
          </a:prstGeom>
        </p:spPr>
        <p:txBody>
          <a:bodyPr wrap="square">
            <a:spAutoFit/>
          </a:bodyPr>
          <a:lstStyle/>
          <a:p>
            <a:pPr lvl="0" algn="just">
              <a:lnSpc>
                <a:spcPct val="130000"/>
              </a:lnSpc>
            </a:pPr>
            <a:r>
              <a:rPr lang="zh-CN" altLang="en-US" sz="1200" dirty="0">
                <a:solidFill>
                  <a:srgbClr val="51597B"/>
                </a:solidFill>
              </a:rPr>
              <a:t>平台中所有的内容资源全部经过出版社编辑的“</a:t>
            </a:r>
            <a:r>
              <a:rPr lang="zh-CN" altLang="en-US" sz="1200" b="1" dirty="0">
                <a:solidFill>
                  <a:srgbClr val="51597B"/>
                </a:solidFill>
              </a:rPr>
              <a:t>三审三校</a:t>
            </a:r>
            <a:r>
              <a:rPr lang="zh-CN" altLang="en-US" sz="1200" dirty="0">
                <a:solidFill>
                  <a:srgbClr val="51597B"/>
                </a:solidFill>
              </a:rPr>
              <a:t>”制度，确保达到国家规定的出版要求（即差错率小于万分之一）。</a:t>
            </a:r>
          </a:p>
        </p:txBody>
      </p:sp>
      <p:sp>
        <p:nvSpPr>
          <p:cNvPr id="16" name="文本框 15">
            <a:extLst>
              <a:ext uri="{FF2B5EF4-FFF2-40B4-BE49-F238E27FC236}">
                <a16:creationId xmlns:a16="http://schemas.microsoft.com/office/drawing/2014/main" id="{6BB85366-1BD2-49B3-ADFC-36A32D45E50D}"/>
              </a:ext>
            </a:extLst>
          </p:cNvPr>
          <p:cNvSpPr txBox="1"/>
          <p:nvPr/>
        </p:nvSpPr>
        <p:spPr>
          <a:xfrm>
            <a:off x="4375259" y="2282253"/>
            <a:ext cx="1335997"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rgbClr val="51597B"/>
                </a:solidFill>
                <a:effectLst/>
                <a:uLnTx/>
                <a:uFillTx/>
                <a:cs typeface="Arial" panose="020B0604020202020204" pitchFamily="34" charset="0"/>
              </a:rPr>
              <a:t>准确、可信</a:t>
            </a:r>
            <a:endParaRPr kumimoji="0" lang="en-US" altLang="zh-CN" sz="1600" b="1" i="0" u="none" strike="noStrike" kern="0" cap="none" spc="0" normalizeH="0" baseline="0" noProof="0" dirty="0">
              <a:ln>
                <a:noFill/>
              </a:ln>
              <a:solidFill>
                <a:srgbClr val="51597B"/>
              </a:solidFill>
              <a:effectLst/>
              <a:uLnTx/>
              <a:uFillTx/>
            </a:endParaRPr>
          </a:p>
        </p:txBody>
      </p:sp>
      <p:sp>
        <p:nvSpPr>
          <p:cNvPr id="17" name="矩形 16">
            <a:extLst>
              <a:ext uri="{FF2B5EF4-FFF2-40B4-BE49-F238E27FC236}">
                <a16:creationId xmlns:a16="http://schemas.microsoft.com/office/drawing/2014/main" id="{2D3139DA-FF63-449A-A3A7-F82511F8F983}"/>
              </a:ext>
            </a:extLst>
          </p:cNvPr>
          <p:cNvSpPr/>
          <p:nvPr/>
        </p:nvSpPr>
        <p:spPr>
          <a:xfrm>
            <a:off x="4439056" y="3855935"/>
            <a:ext cx="4086870" cy="1052596"/>
          </a:xfrm>
          <a:prstGeom prst="rect">
            <a:avLst/>
          </a:prstGeom>
        </p:spPr>
        <p:txBody>
          <a:bodyPr wrap="square">
            <a:spAutoFit/>
          </a:bodyPr>
          <a:lstStyle/>
          <a:p>
            <a:pPr lvl="0" algn="just">
              <a:lnSpc>
                <a:spcPct val="130000"/>
              </a:lnSpc>
            </a:pPr>
            <a:r>
              <a:rPr lang="zh-CN" altLang="en-US" sz="1200" dirty="0">
                <a:solidFill>
                  <a:srgbClr val="51597B"/>
                </a:solidFill>
              </a:rPr>
              <a:t>知识单元</a:t>
            </a:r>
            <a:r>
              <a:rPr lang="en-US" altLang="zh-CN" sz="1200" dirty="0">
                <a:solidFill>
                  <a:srgbClr val="51597B"/>
                </a:solidFill>
              </a:rPr>
              <a:t>60000</a:t>
            </a:r>
            <a:r>
              <a:rPr lang="zh-CN" altLang="en-US" sz="1200" dirty="0">
                <a:solidFill>
                  <a:srgbClr val="51597B"/>
                </a:solidFill>
              </a:rPr>
              <a:t>余个，三维模型超过</a:t>
            </a:r>
            <a:r>
              <a:rPr lang="en-US" altLang="zh-CN" sz="1200" dirty="0">
                <a:solidFill>
                  <a:srgbClr val="51597B"/>
                </a:solidFill>
              </a:rPr>
              <a:t>82</a:t>
            </a:r>
            <a:r>
              <a:rPr lang="zh-CN" altLang="en-US" sz="1200" dirty="0">
                <a:solidFill>
                  <a:srgbClr val="51597B"/>
                </a:solidFill>
              </a:rPr>
              <a:t>万个，工程教学资源</a:t>
            </a:r>
            <a:r>
              <a:rPr lang="en-US" altLang="zh-CN" sz="1200" dirty="0">
                <a:solidFill>
                  <a:srgbClr val="51597B"/>
                </a:solidFill>
              </a:rPr>
              <a:t>50000</a:t>
            </a:r>
            <a:r>
              <a:rPr lang="zh-CN" altLang="en-US" sz="1200" dirty="0">
                <a:solidFill>
                  <a:srgbClr val="51597B"/>
                </a:solidFill>
              </a:rPr>
              <a:t>余个，多媒体</a:t>
            </a:r>
            <a:r>
              <a:rPr lang="en-US" altLang="zh-CN" sz="1200" dirty="0">
                <a:solidFill>
                  <a:srgbClr val="51597B"/>
                </a:solidFill>
              </a:rPr>
              <a:t>10000</a:t>
            </a:r>
            <a:r>
              <a:rPr lang="zh-CN" altLang="en-US" sz="1200" dirty="0">
                <a:solidFill>
                  <a:srgbClr val="51597B"/>
                </a:solidFill>
              </a:rPr>
              <a:t>多个（时长</a:t>
            </a:r>
            <a:r>
              <a:rPr lang="en-US" altLang="zh-CN" sz="1200" dirty="0">
                <a:solidFill>
                  <a:srgbClr val="51597B"/>
                </a:solidFill>
              </a:rPr>
              <a:t>67000</a:t>
            </a:r>
            <a:r>
              <a:rPr lang="zh-CN" altLang="en-US" sz="1200" dirty="0">
                <a:solidFill>
                  <a:srgbClr val="51597B"/>
                </a:solidFill>
              </a:rPr>
              <a:t>多分钟），设计计算程序（可下载</a:t>
            </a:r>
            <a:r>
              <a:rPr lang="en-US" altLang="zh-CN" sz="1200" dirty="0">
                <a:solidFill>
                  <a:srgbClr val="51597B"/>
                </a:solidFill>
              </a:rPr>
              <a:t>15</a:t>
            </a:r>
            <a:r>
              <a:rPr lang="zh-CN" altLang="en-US" sz="1200" dirty="0">
                <a:solidFill>
                  <a:srgbClr val="51597B"/>
                </a:solidFill>
              </a:rPr>
              <a:t>个</a:t>
            </a:r>
            <a:r>
              <a:rPr lang="en-US" altLang="zh-CN" sz="1200" dirty="0">
                <a:solidFill>
                  <a:srgbClr val="51597B"/>
                </a:solidFill>
              </a:rPr>
              <a:t>+</a:t>
            </a:r>
            <a:r>
              <a:rPr lang="zh-CN" altLang="en-US" sz="1200" dirty="0">
                <a:solidFill>
                  <a:srgbClr val="51597B"/>
                </a:solidFill>
              </a:rPr>
              <a:t>在线版</a:t>
            </a:r>
            <a:r>
              <a:rPr lang="en-US" altLang="zh-CN" sz="1200" dirty="0">
                <a:solidFill>
                  <a:srgbClr val="51597B"/>
                </a:solidFill>
              </a:rPr>
              <a:t>700</a:t>
            </a:r>
            <a:r>
              <a:rPr lang="zh-CN" altLang="en-US" sz="1200" dirty="0">
                <a:solidFill>
                  <a:srgbClr val="51597B"/>
                </a:solidFill>
              </a:rPr>
              <a:t>多个），电子图书</a:t>
            </a:r>
            <a:r>
              <a:rPr lang="en-US" altLang="zh-CN" sz="1200" dirty="0">
                <a:solidFill>
                  <a:srgbClr val="51597B"/>
                </a:solidFill>
              </a:rPr>
              <a:t>5000</a:t>
            </a:r>
            <a:r>
              <a:rPr lang="zh-CN" altLang="en-US" sz="1200" dirty="0">
                <a:solidFill>
                  <a:srgbClr val="51597B"/>
                </a:solidFill>
              </a:rPr>
              <a:t>余种。</a:t>
            </a:r>
          </a:p>
        </p:txBody>
      </p:sp>
      <p:sp>
        <p:nvSpPr>
          <p:cNvPr id="18" name="文本框 17">
            <a:extLst>
              <a:ext uri="{FF2B5EF4-FFF2-40B4-BE49-F238E27FC236}">
                <a16:creationId xmlns:a16="http://schemas.microsoft.com/office/drawing/2014/main" id="{4BBF500B-D67F-4D1C-B308-AD2F734EBB88}"/>
              </a:ext>
            </a:extLst>
          </p:cNvPr>
          <p:cNvSpPr txBox="1"/>
          <p:nvPr/>
        </p:nvSpPr>
        <p:spPr>
          <a:xfrm>
            <a:off x="4377512" y="3517381"/>
            <a:ext cx="2351673"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1" i="0" u="none" strike="noStrike" kern="0" cap="none" spc="0" normalizeH="0" baseline="0" noProof="0" dirty="0">
                <a:ln>
                  <a:noFill/>
                </a:ln>
                <a:solidFill>
                  <a:srgbClr val="51597B"/>
                </a:solidFill>
                <a:effectLst/>
                <a:uLnTx/>
                <a:uFillTx/>
                <a:cs typeface="Arial" panose="020B0604020202020204" pitchFamily="34" charset="0"/>
              </a:rPr>
              <a:t>丰富、实用</a:t>
            </a:r>
          </a:p>
        </p:txBody>
      </p:sp>
      <p:sp>
        <p:nvSpPr>
          <p:cNvPr id="25" name="矩形 24"/>
          <p:cNvSpPr/>
          <p:nvPr/>
        </p:nvSpPr>
        <p:spPr>
          <a:xfrm>
            <a:off x="569216" y="1679011"/>
            <a:ext cx="383880" cy="1754326"/>
          </a:xfrm>
          <a:prstGeom prst="rect">
            <a:avLst/>
          </a:prstGeom>
        </p:spPr>
        <p:txBody>
          <a:bodyPr wrap="square">
            <a:spAutoFit/>
          </a:bodyPr>
          <a:lstStyle/>
          <a:p>
            <a:r>
              <a:rPr lang="zh-CN" altLang="en-US" dirty="0">
                <a:solidFill>
                  <a:srgbClr val="51597B"/>
                </a:solidFill>
              </a:rPr>
              <a:t>内容动态更新</a:t>
            </a:r>
            <a:endParaRPr lang="zh-CN" altLang="en-US" dirty="0"/>
          </a:p>
        </p:txBody>
      </p:sp>
    </p:spTree>
    <p:extLst>
      <p:ext uri="{BB962C8B-B14F-4D97-AF65-F5344CB8AC3E}">
        <p14:creationId xmlns:p14="http://schemas.microsoft.com/office/powerpoint/2010/main" val="314821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Shihan">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奥斯汀">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a:solidFill>
            <a:srgbClr val="FF0000"/>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Shihan">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奥斯汀">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purl.org/dc/elements/1.1/"/>
    <ds:schemaRef ds:uri="http://schemas.microsoft.com/office/infopath/2007/PartnerControls"/>
    <ds:schemaRef ds:uri="http://schemas.microsoft.com/office/2006/metadata/properties"/>
    <ds:schemaRef ds:uri="http://schemas.microsoft.com/office/2006/documentManagement/types"/>
    <ds:schemaRef ds:uri="http://purl.org/dc/dcmitype/"/>
    <ds:schemaRef ds:uri="http://www.w3.org/XML/1998/namespace"/>
    <ds:schemaRef ds:uri="http://purl.org/dc/terms/"/>
    <ds:schemaRef ds:uri="http://schemas.microsoft.com/sharepoint/v3/fields"/>
    <ds:schemaRef ds:uri="http://schemas.openxmlformats.org/package/2006/metadata/core-propertie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101369</TotalTime>
  <Words>4242</Words>
  <Application>Microsoft Office PowerPoint</Application>
  <PresentationFormat>全屏显示(16:9)</PresentationFormat>
  <Paragraphs>515</Paragraphs>
  <Slides>60</Slides>
  <Notes>53</Notes>
  <HiddenSlides>0</HiddenSlides>
  <MMClips>1</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60</vt:i4>
      </vt:variant>
    </vt:vector>
  </HeadingPairs>
  <TitlesOfParts>
    <vt:vector size="72" baseType="lpstr">
      <vt:lpstr>楷体</vt:lpstr>
      <vt:lpstr>宋体</vt:lpstr>
      <vt:lpstr>微软雅黑</vt:lpstr>
      <vt:lpstr>微软雅黑 (正文)</vt:lpstr>
      <vt:lpstr>Arial</vt:lpstr>
      <vt:lpstr>Calibri</vt:lpstr>
      <vt:lpstr>Century Gothic</vt:lpstr>
      <vt:lpstr>Levenim MT</vt:lpstr>
      <vt:lpstr>Times New Roman</vt:lpstr>
      <vt:lpstr>Wingdings</vt:lpstr>
      <vt:lpstr>Shihan</vt:lpstr>
      <vt:lpstr>1_Shihan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产品宣传</dc:title>
  <dc:creator>张诗涵</dc:creator>
  <cp:keywords>shihan</cp:keywords>
  <cp:lastModifiedBy>Shulin You</cp:lastModifiedBy>
  <cp:revision>613</cp:revision>
  <dcterms:created xsi:type="dcterms:W3CDTF">2010-04-12T23:12:02Z</dcterms:created>
  <dcterms:modified xsi:type="dcterms:W3CDTF">2024-10-12T06:41:16Z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