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50"/>
  </p:notesMasterIdLst>
  <p:sldIdLst>
    <p:sldId id="319" r:id="rId2"/>
    <p:sldId id="315" r:id="rId3"/>
    <p:sldId id="316" r:id="rId4"/>
    <p:sldId id="257" r:id="rId5"/>
    <p:sldId id="321" r:id="rId6"/>
    <p:sldId id="322" r:id="rId7"/>
    <p:sldId id="323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5" r:id="rId34"/>
    <p:sldId id="294" r:id="rId35"/>
    <p:sldId id="296" r:id="rId36"/>
    <p:sldId id="298" r:id="rId37"/>
    <p:sldId id="301" r:id="rId38"/>
    <p:sldId id="302" r:id="rId39"/>
    <p:sldId id="303" r:id="rId40"/>
    <p:sldId id="314" r:id="rId41"/>
    <p:sldId id="300" r:id="rId42"/>
    <p:sldId id="305" r:id="rId43"/>
    <p:sldId id="309" r:id="rId44"/>
    <p:sldId id="308" r:id="rId45"/>
    <p:sldId id="311" r:id="rId46"/>
    <p:sldId id="312" r:id="rId47"/>
    <p:sldId id="310" r:id="rId48"/>
    <p:sldId id="320" r:id="rId4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993366"/>
    <a:srgbClr val="FFCC00"/>
    <a:srgbClr val="339966"/>
    <a:srgbClr val="3BC3A9"/>
    <a:srgbClr val="D0BB3C"/>
    <a:srgbClr val="E3D689"/>
    <a:srgbClr val="7A4A78"/>
    <a:srgbClr val="506874"/>
    <a:srgbClr val="E3D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92" autoAdjust="0"/>
  </p:normalViewPr>
  <p:slideViewPr>
    <p:cSldViewPr>
      <p:cViewPr>
        <p:scale>
          <a:sx n="74" d="100"/>
          <a:sy n="74" d="100"/>
        </p:scale>
        <p:origin x="-1036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C3465-0DE0-4184-B1B1-9FA2EFC5818B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CCD0C-762F-453C-A5E4-3494A66DE0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44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CCD0C-762F-453C-A5E4-3494A66DE02F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6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83568" y="705470"/>
            <a:ext cx="7776864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309320"/>
            <a:ext cx="1192709" cy="27956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21954CE-A02F-4670-8BDF-F9E8DF690C7E}" type="datetimeFigureOut">
              <a:rPr lang="zh-TW" altLang="en-US" smtClean="0"/>
              <a:t>2023/10/26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E98F276-FF9A-4E0F-B94B-F01AA3C4E51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4192" y="905967"/>
            <a:ext cx="81153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48115" y="2683328"/>
            <a:ext cx="5310085" cy="20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7000" dirty="0">
                <a:solidFill>
                  <a:srgbClr val="FFFF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月旦知识库</a:t>
            </a:r>
          </a:p>
          <a:p>
            <a:pPr algn="r">
              <a:lnSpc>
                <a:spcPts val="2913"/>
              </a:lnSpc>
            </a:pPr>
            <a:r>
              <a:rPr lang="en-US" sz="2900" dirty="0">
                <a:solidFill>
                  <a:srgbClr val="FFFF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学术精品典藏数字中心</a:t>
            </a:r>
          </a:p>
          <a:p>
            <a:pPr algn="r">
              <a:lnSpc>
                <a:spcPts val="7000"/>
              </a:lnSpc>
            </a:pPr>
            <a:endParaRPr lang="en-US" sz="2900" dirty="0">
              <a:solidFill>
                <a:srgbClr val="FFFFFF"/>
              </a:solidFill>
              <a:ea typeface="DM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239000" y="914400"/>
            <a:ext cx="1886732" cy="1363167"/>
          </a:xfrm>
          <a:custGeom>
            <a:avLst/>
            <a:gdLst/>
            <a:ahLst/>
            <a:cxnLst/>
            <a:rect l="l" t="t" r="r" b="b"/>
            <a:pathLst>
              <a:path w="3148125" h="2404023">
                <a:moveTo>
                  <a:pt x="0" y="0"/>
                </a:moveTo>
                <a:lnTo>
                  <a:pt x="3148125" y="0"/>
                </a:lnTo>
                <a:lnTo>
                  <a:pt x="3148125" y="2404023"/>
                </a:lnTo>
                <a:lnTo>
                  <a:pt x="0" y="240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3910" y="315867"/>
            <a:ext cx="1847850" cy="1744981"/>
          </a:xfrm>
          <a:custGeom>
            <a:avLst/>
            <a:gdLst/>
            <a:ahLst/>
            <a:cxnLst/>
            <a:rect l="l" t="t" r="r" b="b"/>
            <a:pathLst>
              <a:path w="2940311" h="2940311">
                <a:moveTo>
                  <a:pt x="0" y="0"/>
                </a:moveTo>
                <a:lnTo>
                  <a:pt x="2940311" y="0"/>
                </a:lnTo>
                <a:lnTo>
                  <a:pt x="2940311" y="2940311"/>
                </a:lnTo>
                <a:lnTo>
                  <a:pt x="0" y="2940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67000" y="1875601"/>
            <a:ext cx="1066800" cy="1096199"/>
          </a:xfrm>
          <a:custGeom>
            <a:avLst/>
            <a:gdLst/>
            <a:ahLst/>
            <a:cxnLst/>
            <a:rect l="l" t="t" r="r" b="b"/>
            <a:pathLst>
              <a:path w="1556368" h="1644298">
                <a:moveTo>
                  <a:pt x="0" y="0"/>
                </a:moveTo>
                <a:lnTo>
                  <a:pt x="1556367" y="0"/>
                </a:lnTo>
                <a:lnTo>
                  <a:pt x="1556367" y="1644298"/>
                </a:lnTo>
                <a:lnTo>
                  <a:pt x="0" y="1644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39942" y="3982095"/>
            <a:ext cx="286105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79"/>
              </a:lnSpc>
            </a:pPr>
            <a:r>
              <a:rPr lang="en-US" sz="2100" dirty="0">
                <a:solidFill>
                  <a:srgbClr val="FFFF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www.lawdata01.com.cn.</a:t>
            </a:r>
          </a:p>
        </p:txBody>
      </p:sp>
      <p:pic>
        <p:nvPicPr>
          <p:cNvPr id="10" name="图片 2" descr="图片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1302" y="3741250"/>
            <a:ext cx="1384298" cy="1364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" name="文字方塊 8"/>
          <p:cNvSpPr txBox="1"/>
          <p:nvPr/>
        </p:nvSpPr>
        <p:spPr>
          <a:xfrm>
            <a:off x="1371600" y="5105400"/>
            <a:ext cx="232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微信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公</a:t>
            </a: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众号</a:t>
            </a:r>
          </a:p>
        </p:txBody>
      </p:sp>
    </p:spTree>
    <p:extLst>
      <p:ext uri="{BB962C8B-B14F-4D97-AF65-F5344CB8AC3E}">
        <p14:creationId xmlns:p14="http://schemas.microsoft.com/office/powerpoint/2010/main" val="20653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2"/>
          <p:cNvSpPr txBox="1">
            <a:spLocks/>
          </p:cNvSpPr>
          <p:nvPr/>
        </p:nvSpPr>
        <p:spPr>
          <a:xfrm>
            <a:off x="659014" y="393260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TW" altLang="en-US" sz="4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论著库</a:t>
            </a:r>
            <a:endParaRPr lang="zh-TW" altLang="en-US" sz="44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4450239" y="1851624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18088" y="1844824"/>
            <a:ext cx="4589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收录两岸各大学出版中心、研究机构、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学／协会、基金会研究成果及报告，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包括作者个人出版。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01801" y="2972014"/>
            <a:ext cx="4839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独家收录智胜经管丛书、高等教育丛书、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元照法政丛书。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4450239" y="2924944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18088" y="3887923"/>
            <a:ext cx="5226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满足公职、证照、升学、语言、就业需求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收录高点、来胜大陆培训丛书。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 flipH="1">
            <a:off x="4450239" y="3833124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18088" y="4834904"/>
            <a:ext cx="4927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大陆重点出版社之学术专论。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 flipH="1">
            <a:off x="4449809" y="4726885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18241" y="2060848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519517" y="3140968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519517" y="4057978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521817" y="4941168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24" name="五邊形 23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51624"/>
            <a:ext cx="3960440" cy="425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2"/>
          <p:cNvSpPr txBox="1">
            <a:spLocks/>
          </p:cNvSpPr>
          <p:nvPr/>
        </p:nvSpPr>
        <p:spPr>
          <a:xfrm>
            <a:off x="659014" y="393260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TW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词典工具</a:t>
            </a:r>
            <a:r>
              <a:rPr lang="zh-TW" altLang="en-US" sz="4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书</a:t>
            </a:r>
            <a:endParaRPr lang="zh-TW" altLang="en-US" sz="40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1"/>
          <a:stretch/>
        </p:blipFill>
        <p:spPr bwMode="auto">
          <a:xfrm>
            <a:off x="368066" y="1725858"/>
            <a:ext cx="4491966" cy="40794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 flipH="1">
            <a:off x="5020236" y="1971773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83417" y="2134597"/>
            <a:ext cx="4522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全球集萃英美法术语最全备的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中文版数字化词典。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90179" y="3235916"/>
            <a:ext cx="45154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元照英美法词典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英汉法律词典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英汉法律用语大词典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英汉法律缩略语辞典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共约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159,150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余笔词条。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5021900" y="3068960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27850" y="2207851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131660" y="3305047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17" name="五邊形 16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3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 txBox="1">
            <a:spLocks/>
          </p:cNvSpPr>
          <p:nvPr/>
        </p:nvSpPr>
        <p:spPr>
          <a:xfrm>
            <a:off x="611560" y="283295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TW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精选裁判库</a:t>
            </a:r>
          </a:p>
        </p:txBody>
      </p:sp>
      <p:sp>
        <p:nvSpPr>
          <p:cNvPr id="14" name="矩形 13"/>
          <p:cNvSpPr/>
          <p:nvPr/>
        </p:nvSpPr>
        <p:spPr>
          <a:xfrm>
            <a:off x="5969402" y="1690390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5861788" y="1484784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28184" y="1623292"/>
            <a:ext cx="266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台湾地区宪法法庭（含大法官解释）、大法庭（刑事、民事、行政）、司法解释、最高法院决议、最高法院裁判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18" name="五邊形 17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9" y="1484784"/>
            <a:ext cx="5453122" cy="42484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>
          <a:xfrm flipH="1">
            <a:off x="5861788" y="3070701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69402" y="3315676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263749" y="326487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精选大</a:t>
            </a:r>
            <a:r>
              <a:rPr lang="zh-CN" altLang="en-US" dirty="0" smtClean="0"/>
              <a:t>陆实</a:t>
            </a:r>
            <a:r>
              <a:rPr lang="zh-CN" altLang="en-US" dirty="0"/>
              <a:t>用的裁判。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 flipH="1">
            <a:off x="5853513" y="3861048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961127" y="4106023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6255474" y="4055221"/>
            <a:ext cx="2954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SimSun (本文)"/>
              </a:rPr>
              <a:t>小提醒：</a:t>
            </a:r>
            <a:endParaRPr lang="en-US" altLang="zh-TW" dirty="0">
              <a:latin typeface="SimSun (本文)"/>
            </a:endParaRPr>
          </a:p>
          <a:p>
            <a:r>
              <a:rPr lang="zh-TW" altLang="en-US" dirty="0">
                <a:latin typeface="SimSun (本文)"/>
              </a:rPr>
              <a:t>日期查询请使用民国纪年。</a:t>
            </a:r>
            <a:endParaRPr lang="en-US" altLang="zh-TW" dirty="0">
              <a:latin typeface="SimSun (本文)"/>
            </a:endParaRPr>
          </a:p>
          <a:p>
            <a:r>
              <a:rPr lang="zh-TW" altLang="en-US" dirty="0">
                <a:latin typeface="SimSun (本文)"/>
              </a:rPr>
              <a:t>即：西元年减掉</a:t>
            </a:r>
            <a:r>
              <a:rPr lang="en-US" altLang="zh-TW" dirty="0">
                <a:latin typeface="SimSun (本文)"/>
              </a:rPr>
              <a:t>1911</a:t>
            </a:r>
            <a:r>
              <a:rPr lang="zh-TW" altLang="en-US" dirty="0">
                <a:latin typeface="SimSun (本文)"/>
              </a:rPr>
              <a:t>，</a:t>
            </a:r>
            <a:endParaRPr lang="en-US" altLang="zh-TW" dirty="0">
              <a:latin typeface="SimSun (本文)"/>
            </a:endParaRPr>
          </a:p>
          <a:p>
            <a:r>
              <a:rPr lang="zh-TW" altLang="en-US" dirty="0">
                <a:latin typeface="SimSun (本文)"/>
              </a:rPr>
              <a:t>并补足三码。</a:t>
            </a:r>
            <a:endParaRPr lang="en-US" altLang="zh-TW" dirty="0">
              <a:latin typeface="SimSun (本文)"/>
            </a:endParaRPr>
          </a:p>
          <a:p>
            <a:r>
              <a:rPr lang="zh-TW" altLang="en-US" dirty="0">
                <a:latin typeface="SimSun (本文)"/>
              </a:rPr>
              <a:t>举例：西元</a:t>
            </a:r>
            <a:r>
              <a:rPr lang="en-US" altLang="zh-TW" dirty="0">
                <a:latin typeface="SimSun (本文)"/>
              </a:rPr>
              <a:t>2007</a:t>
            </a:r>
            <a:r>
              <a:rPr lang="zh-TW" altLang="en-US" dirty="0">
                <a:latin typeface="SimSun (本文)"/>
              </a:rPr>
              <a:t>年</a:t>
            </a:r>
            <a:r>
              <a:rPr lang="en-US" altLang="zh-TW" dirty="0">
                <a:latin typeface="SimSun (本文)"/>
              </a:rPr>
              <a:t>1</a:t>
            </a:r>
            <a:r>
              <a:rPr lang="zh-TW" altLang="en-US" dirty="0">
                <a:latin typeface="SimSun (本文)"/>
              </a:rPr>
              <a:t>月</a:t>
            </a:r>
            <a:r>
              <a:rPr lang="en-US" altLang="zh-TW" dirty="0">
                <a:latin typeface="SimSun (本文)"/>
              </a:rPr>
              <a:t>1</a:t>
            </a:r>
            <a:r>
              <a:rPr lang="zh-TW" altLang="en-US" dirty="0">
                <a:latin typeface="SimSun (本文)"/>
              </a:rPr>
              <a:t>日</a:t>
            </a:r>
            <a:endParaRPr lang="en-US" altLang="zh-TW" dirty="0">
              <a:latin typeface="SimSun (本文)"/>
            </a:endParaRPr>
          </a:p>
          <a:p>
            <a:r>
              <a:rPr lang="zh-TW" altLang="en-US" dirty="0">
                <a:latin typeface="SimSun (本文)"/>
              </a:rPr>
              <a:t>即民国</a:t>
            </a:r>
            <a:r>
              <a:rPr lang="en-US" altLang="zh-TW" dirty="0">
                <a:latin typeface="SimSun (本文)"/>
              </a:rPr>
              <a:t>96</a:t>
            </a:r>
            <a:r>
              <a:rPr lang="zh-TW" altLang="en-US" dirty="0">
                <a:latin typeface="SimSun (本文)"/>
              </a:rPr>
              <a:t>年，日期栏位</a:t>
            </a:r>
            <a:endParaRPr lang="en-US" altLang="zh-TW" dirty="0">
              <a:latin typeface="SimSun (本文)"/>
            </a:endParaRPr>
          </a:p>
          <a:p>
            <a:r>
              <a:rPr lang="zh-TW" altLang="en-US" dirty="0">
                <a:latin typeface="SimSun (本文)"/>
              </a:rPr>
              <a:t>请输入</a:t>
            </a:r>
            <a:r>
              <a:rPr lang="en-US" altLang="zh-TW" dirty="0">
                <a:latin typeface="SimSun (本文)"/>
              </a:rPr>
              <a:t>0960101</a:t>
            </a:r>
            <a:endParaRPr lang="zh-TW" altLang="en-US" dirty="0">
              <a:latin typeface="SimSun (本文)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6813" y="2378284"/>
            <a:ext cx="1162991" cy="1309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3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21" grpId="0"/>
      <p:bldP spid="22" grpId="0" animBg="1"/>
      <p:bldP spid="3" grpId="0"/>
      <p:bldP spid="23" grpId="0"/>
      <p:bldP spid="24" grpId="0" animBg="1"/>
      <p:bldP spid="2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2"/>
          <p:cNvSpPr txBox="1">
            <a:spLocks/>
          </p:cNvSpPr>
          <p:nvPr/>
        </p:nvSpPr>
        <p:spPr>
          <a:xfrm>
            <a:off x="611560" y="283295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TW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解读裁判库</a:t>
            </a:r>
          </a:p>
        </p:txBody>
      </p:sp>
      <p:sp>
        <p:nvSpPr>
          <p:cNvPr id="7" name="矩形 6"/>
          <p:cNvSpPr/>
          <p:nvPr/>
        </p:nvSpPr>
        <p:spPr>
          <a:xfrm>
            <a:off x="5491687" y="2535805"/>
            <a:ext cx="207374" cy="24512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 flipH="1">
            <a:off x="5394167" y="2278613"/>
            <a:ext cx="617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24128" y="2444695"/>
            <a:ext cx="2916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zh-CN" altLang="zh-TW" kern="0" dirty="0">
                <a:latin typeface="微軟正黑體" pitchFamily="34" charset="-120"/>
                <a:ea typeface="微軟正黑體" pitchFamily="34" charset="-120"/>
              </a:rPr>
              <a:t>由资深法官、检察官、律师</a:t>
            </a:r>
            <a:r>
              <a:rPr lang="zh-CN" altLang="zh-TW" kern="0" dirty="0" smtClean="0">
                <a:latin typeface="微軟正黑體" pitchFamily="34" charset="-120"/>
                <a:ea typeface="微軟正黑體" pitchFamily="34" charset="-120"/>
              </a:rPr>
              <a:t>遴选</a:t>
            </a:r>
            <a:r>
              <a:rPr lang="zh-TW" altLang="en-US" kern="0" dirty="0" smtClean="0">
                <a:latin typeface="微軟正黑體" pitchFamily="34" charset="-120"/>
                <a:ea typeface="微軟正黑體" pitchFamily="34" charset="-120"/>
              </a:rPr>
              <a:t>台湾</a:t>
            </a:r>
            <a:r>
              <a:rPr lang="zh-CN" altLang="zh-TW" kern="0" dirty="0" smtClean="0">
                <a:latin typeface="微軟正黑體" pitchFamily="34" charset="-120"/>
                <a:ea typeface="微軟正黑體" pitchFamily="34" charset="-120"/>
              </a:rPr>
              <a:t>最高法院</a:t>
            </a:r>
            <a:r>
              <a:rPr lang="zh-CN" altLang="zh-TW" kern="0" dirty="0">
                <a:latin typeface="微軟正黑體" pitchFamily="34" charset="-120"/>
                <a:ea typeface="微軟正黑體" pitchFamily="34" charset="-120"/>
              </a:rPr>
              <a:t>重要裁判、争点说明、选录原因、相关实务见解、裁判评释，共超过千余笔。</a:t>
            </a:r>
            <a:endParaRPr lang="zh-TW" altLang="zh-TW" kern="1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12" name="五邊形 11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1505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30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2"/>
          <p:cNvSpPr txBox="1">
            <a:spLocks/>
          </p:cNvSpPr>
          <p:nvPr/>
        </p:nvSpPr>
        <p:spPr>
          <a:xfrm>
            <a:off x="611560" y="283295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TW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常用法规库</a:t>
            </a:r>
          </a:p>
        </p:txBody>
      </p:sp>
      <p:sp>
        <p:nvSpPr>
          <p:cNvPr id="9" name="矩形 8"/>
          <p:cNvSpPr/>
          <p:nvPr/>
        </p:nvSpPr>
        <p:spPr>
          <a:xfrm>
            <a:off x="6012160" y="2095688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收录台湾近万种法规：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沿革、条旨、立法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理由、草案对照、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新旧条文对照、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条文、相关实务见解等。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12160" y="4188606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收录大陆近千种之重要法规：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沿革、条旨、知识要点、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相关法条等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58459" y="4284419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 flipH="1">
            <a:off x="5652409" y="4078813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15" name="五邊形 14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539945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5759734" y="2194446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 flipH="1">
            <a:off x="5652120" y="1988840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2"/>
          <p:cNvSpPr txBox="1">
            <a:spLocks/>
          </p:cNvSpPr>
          <p:nvPr/>
        </p:nvSpPr>
        <p:spPr>
          <a:xfrm>
            <a:off x="611560" y="283295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CN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博硕论文／索引</a:t>
            </a:r>
            <a:r>
              <a:rPr lang="zh-CN" altLang="en-US" sz="4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库</a:t>
            </a:r>
            <a:endParaRPr lang="zh-CN" altLang="en-US" sz="40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80592" y="2338462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 flipH="1">
            <a:off x="6005804" y="2132856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44208" y="2204864"/>
            <a:ext cx="2460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精选法学、政治等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相关领域之博硕士论文索引及部分全文。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12" name="五邊形 11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4229"/>
            <a:ext cx="5575633" cy="445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6232992" y="3418582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flipH="1">
            <a:off x="6158204" y="3212976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96608" y="3284984"/>
            <a:ext cx="2460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部分博硕士论文全文为独家授权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32992" y="4354686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 flipH="1">
            <a:off x="6158204" y="4149080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96608" y="4221088"/>
            <a:ext cx="2460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台湾博硕士论文知识加值系统</a:t>
            </a:r>
            <a:r>
              <a:rPr lang="en-US" altLang="zh-CN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检索应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83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5" grpId="0" animBg="1"/>
      <p:bldP spid="16" grpId="0"/>
      <p:bldP spid="17" grpId="0"/>
      <p:bldP spid="18" grpId="0" animBg="1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2"/>
          <p:cNvSpPr txBox="1">
            <a:spLocks/>
          </p:cNvSpPr>
          <p:nvPr/>
        </p:nvSpPr>
        <p:spPr>
          <a:xfrm>
            <a:off x="611560" y="283295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CN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会议实录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60" y="2492896"/>
            <a:ext cx="676666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2342538" y="1702549"/>
            <a:ext cx="5037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学术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实务讲座内容以会议实录、文章、讲义等型态发表，可搭配月旦影音论坛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 flipH="1">
            <a:off x="1835696" y="1592192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50240" y="1797799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12" name="五邊形 11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14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540749" y="215195"/>
            <a:ext cx="1397437" cy="1125573"/>
            <a:chOff x="379936" y="2146279"/>
            <a:chExt cx="1858720" cy="1161365"/>
          </a:xfrm>
        </p:grpSpPr>
        <p:sp>
          <p:nvSpPr>
            <p:cNvPr id="3" name="五邊形 2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dirty="0" smtClean="0"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dirty="0" smtClean="0"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" name="標題 12"/>
          <p:cNvSpPr txBox="1">
            <a:spLocks/>
          </p:cNvSpPr>
          <p:nvPr/>
        </p:nvSpPr>
        <p:spPr>
          <a:xfrm>
            <a:off x="611560" y="283295"/>
            <a:ext cx="77562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CN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题库讲座</a:t>
            </a:r>
          </a:p>
        </p:txBody>
      </p:sp>
      <p:sp>
        <p:nvSpPr>
          <p:cNvPr id="8" name="矩形 7"/>
          <p:cNvSpPr/>
          <p:nvPr/>
        </p:nvSpPr>
        <p:spPr>
          <a:xfrm flipH="1">
            <a:off x="1249521" y="1569566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26309" y="1569566"/>
            <a:ext cx="6499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台湾试题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举凡法律人会参与的考试，如司法特考、专技高普考（律师）、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研究所、高普考、各类特考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等。 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26309" y="2710660"/>
            <a:ext cx="7273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大陆试题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收录大陆司法考试、法学硕士、法律硕士、自考试题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等。</a:t>
            </a:r>
          </a:p>
        </p:txBody>
      </p:sp>
      <p:sp>
        <p:nvSpPr>
          <p:cNvPr id="11" name="矩形 10"/>
          <p:cNvSpPr/>
          <p:nvPr/>
        </p:nvSpPr>
        <p:spPr>
          <a:xfrm flipH="1">
            <a:off x="1258030" y="2710661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08013" y="1796113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363248" y="2929339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90" y="3429000"/>
            <a:ext cx="6065237" cy="326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/>
          <p:nvPr/>
        </p:nvGrpSpPr>
        <p:grpSpPr>
          <a:xfrm>
            <a:off x="421270" y="349434"/>
            <a:ext cx="8327194" cy="6066040"/>
            <a:chOff x="0" y="-38100"/>
            <a:chExt cx="4274726" cy="2193434"/>
          </a:xfrm>
        </p:grpSpPr>
        <p:sp>
          <p:nvSpPr>
            <p:cNvPr id="12" name="Freeform 3"/>
            <p:cNvSpPr/>
            <p:nvPr/>
          </p:nvSpPr>
          <p:spPr>
            <a:xfrm>
              <a:off x="0" y="-12133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1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標題 1"/>
          <p:cNvSpPr txBox="1">
            <a:spLocks/>
          </p:cNvSpPr>
          <p:nvPr/>
        </p:nvSpPr>
        <p:spPr>
          <a:xfrm>
            <a:off x="395536" y="1052736"/>
            <a:ext cx="8424936" cy="1126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月旦知识库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大功能特色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3" descr="D:\angle\0-web\@設計原始檔\logo\元照logo去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1758"/>
            <a:ext cx="722095" cy="7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356467" y="2924944"/>
            <a:ext cx="4649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云端</a:t>
            </a:r>
            <a:r>
              <a:rPr lang="zh-TW" alt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大数据</a:t>
            </a:r>
          </a:p>
        </p:txBody>
      </p:sp>
      <p:sp>
        <p:nvSpPr>
          <p:cNvPr id="8" name="矩形 7"/>
          <p:cNvSpPr/>
          <p:nvPr/>
        </p:nvSpPr>
        <p:spPr>
          <a:xfrm>
            <a:off x="5364088" y="3759423"/>
            <a:ext cx="479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精准高效的搜寻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4088" y="4326195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提升</a:t>
            </a:r>
            <a:r>
              <a:rPr lang="zh-TW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学</a:t>
            </a:r>
            <a:r>
              <a:rPr lang="zh-TW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习的效率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</a:t>
            </a:r>
            <a:endParaRPr lang="en-US" altLang="zh-TW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工作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的能力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 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5976" y="908720"/>
            <a:ext cx="752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600" i="1" dirty="0">
                <a:solidFill>
                  <a:srgbClr val="C00000"/>
                </a:solidFill>
                <a:latin typeface="Source Sans Pro Black" pitchFamily="34" charset="0"/>
                <a:ea typeface="Source Sans Pro Black" pitchFamily="34" charset="0"/>
              </a:rPr>
              <a:t>4</a:t>
            </a:r>
            <a:endParaRPr lang="zh-TW" altLang="en-US" sz="9600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5" y="2390606"/>
            <a:ext cx="4694839" cy="39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0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12763" y="1173"/>
            <a:ext cx="1694941" cy="1339595"/>
            <a:chOff x="-30480" y="0"/>
            <a:chExt cx="1858720" cy="1676400"/>
          </a:xfrm>
          <a:solidFill>
            <a:schemeClr val="accent2"/>
          </a:solidFill>
        </p:grpSpPr>
        <p:sp>
          <p:nvSpPr>
            <p:cNvPr id="5" name="五邊形 4"/>
            <p:cNvSpPr/>
            <p:nvPr/>
          </p:nvSpPr>
          <p:spPr>
            <a:xfrm>
              <a:off x="-30480" y="0"/>
              <a:ext cx="1858720" cy="1676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79512" y="207468"/>
              <a:ext cx="1165728" cy="6932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功能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61509" y="779026"/>
              <a:ext cx="1046301" cy="6932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154580" y="-12856"/>
            <a:ext cx="847269" cy="1138773"/>
            <a:chOff x="1911337" y="55290"/>
            <a:chExt cx="847269" cy="1138773"/>
          </a:xfrm>
        </p:grpSpPr>
        <p:sp>
          <p:nvSpPr>
            <p:cNvPr id="9" name="矩形 8"/>
            <p:cNvSpPr/>
            <p:nvPr/>
          </p:nvSpPr>
          <p:spPr>
            <a:xfrm>
              <a:off x="1911337" y="545991"/>
              <a:ext cx="716447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042159" y="415497"/>
              <a:ext cx="716447" cy="6400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065984" y="55290"/>
              <a:ext cx="668773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6800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 Black" pitchFamily="34" charset="0"/>
                  <a:ea typeface="Source Sans Pro Black" pitchFamily="34" charset="0"/>
                </a:rPr>
                <a:t>1</a:t>
              </a:r>
              <a:endParaRPr lang="zh-TW" altLang="en-US" sz="6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087051" y="335570"/>
            <a:ext cx="5733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zh-TW" altLang="zh-TW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站式跨库整合</a:t>
            </a:r>
            <a:endParaRPr lang="zh-TW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17464" y="2348880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 flipH="1">
            <a:off x="1907704" y="2134597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73031" y="2278613"/>
            <a:ext cx="5788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一次查找期刊、论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著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、教学案例、词典、法规、裁判、题库资源。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685634" cy="104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6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251520" y="301748"/>
            <a:ext cx="8712968" cy="5957678"/>
            <a:chOff x="0" y="-38100"/>
            <a:chExt cx="4274726" cy="2205567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10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標題 1"/>
          <p:cNvSpPr txBox="1">
            <a:spLocks/>
          </p:cNvSpPr>
          <p:nvPr/>
        </p:nvSpPr>
        <p:spPr>
          <a:xfrm>
            <a:off x="582189" y="620688"/>
            <a:ext cx="820891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讲     纲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227687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     </a:t>
            </a:r>
            <a:endParaRPr lang="en-US" altLang="zh-TW" sz="4000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552" y="1753652"/>
            <a:ext cx="6263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1.</a:t>
            </a:r>
            <a:r>
              <a:rPr lang="zh-CN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月旦知识库收录特色介绍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17059" y="2649106"/>
            <a:ext cx="6263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2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.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月旦知识库检索技巧说明</a:t>
            </a:r>
            <a:endParaRPr lang="zh-CN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9672" y="3441194"/>
            <a:ext cx="575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3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.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月旦知识库操作与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演示</a:t>
            </a:r>
            <a:endParaRPr lang="zh-CN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5171" y="4265801"/>
            <a:ext cx="6776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4.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其他资源：月旦影音论坛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、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            台湾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博硕士论文加值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…</a:t>
            </a:r>
            <a:endParaRPr lang="zh-CN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4" name="Freeform 6"/>
          <p:cNvSpPr/>
          <p:nvPr/>
        </p:nvSpPr>
        <p:spPr>
          <a:xfrm rot="10800000">
            <a:off x="251520" y="4869160"/>
            <a:ext cx="1886732" cy="1363167"/>
          </a:xfrm>
          <a:custGeom>
            <a:avLst/>
            <a:gdLst/>
            <a:ahLst/>
            <a:cxnLst/>
            <a:rect l="l" t="t" r="r" b="b"/>
            <a:pathLst>
              <a:path w="3148125" h="2404023">
                <a:moveTo>
                  <a:pt x="0" y="0"/>
                </a:moveTo>
                <a:lnTo>
                  <a:pt x="3148125" y="0"/>
                </a:lnTo>
                <a:lnTo>
                  <a:pt x="3148125" y="2404023"/>
                </a:lnTo>
                <a:lnTo>
                  <a:pt x="0" y="2404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71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195736" y="-27384"/>
            <a:ext cx="847269" cy="1138773"/>
            <a:chOff x="1911337" y="55290"/>
            <a:chExt cx="847269" cy="1138773"/>
          </a:xfrm>
        </p:grpSpPr>
        <p:sp>
          <p:nvSpPr>
            <p:cNvPr id="9" name="矩形 8"/>
            <p:cNvSpPr/>
            <p:nvPr/>
          </p:nvSpPr>
          <p:spPr>
            <a:xfrm>
              <a:off x="1911337" y="545991"/>
              <a:ext cx="716447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042159" y="415497"/>
              <a:ext cx="716447" cy="6400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065984" y="55290"/>
              <a:ext cx="620683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68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zh-TW" altLang="en-US" sz="6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128207" y="321042"/>
            <a:ext cx="5733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多元检索方式</a:t>
            </a:r>
          </a:p>
        </p:txBody>
      </p:sp>
      <p:sp>
        <p:nvSpPr>
          <p:cNvPr id="13" name="矩形 12"/>
          <p:cNvSpPr/>
          <p:nvPr/>
        </p:nvSpPr>
        <p:spPr>
          <a:xfrm>
            <a:off x="3242068" y="2276872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flipH="1">
            <a:off x="3175351" y="2113692"/>
            <a:ext cx="573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2800" dirty="0">
              <a:solidFill>
                <a:srgbClr val="FF33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40679" y="2128926"/>
            <a:ext cx="4487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简易查询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（关键词检索）</a:t>
            </a:r>
            <a:endParaRPr lang="zh-TW" altLang="zh-TW" sz="24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28392" y="28204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进阶查询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（布林逻辑检</a:t>
            </a:r>
            <a:r>
              <a:rPr lang="zh-TW" altLang="en-US" sz="2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索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zh-TW" altLang="zh-TW" sz="24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3179161" y="2780928"/>
            <a:ext cx="573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2800" dirty="0">
              <a:solidFill>
                <a:srgbClr val="FF33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18866" y="3625860"/>
            <a:ext cx="5445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指令查询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zh-CN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布林</a:t>
            </a:r>
            <a:r>
              <a:rPr lang="zh-CN" altLang="en-US" sz="24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运算元字串检</a:t>
            </a:r>
            <a:r>
              <a:rPr lang="zh-CN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索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zh-TW" altLang="en-US" sz="24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 flipH="1">
            <a:off x="3169636" y="3609916"/>
            <a:ext cx="573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2800" dirty="0">
              <a:solidFill>
                <a:srgbClr val="FF33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253893" y="2925014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242068" y="3773096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212763" y="1173"/>
            <a:ext cx="1694941" cy="1339595"/>
            <a:chOff x="-30480" y="0"/>
            <a:chExt cx="1858720" cy="1676400"/>
          </a:xfrm>
          <a:solidFill>
            <a:schemeClr val="accent2"/>
          </a:solidFill>
        </p:grpSpPr>
        <p:sp>
          <p:nvSpPr>
            <p:cNvPr id="25" name="五邊形 24"/>
            <p:cNvSpPr/>
            <p:nvPr/>
          </p:nvSpPr>
          <p:spPr>
            <a:xfrm>
              <a:off x="-30480" y="0"/>
              <a:ext cx="1858720" cy="1676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179512" y="207468"/>
              <a:ext cx="1165728" cy="6932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功能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61509" y="779026"/>
              <a:ext cx="1046301" cy="6932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051720" y="-86037"/>
            <a:ext cx="847269" cy="1138773"/>
            <a:chOff x="1911337" y="55290"/>
            <a:chExt cx="847269" cy="1138773"/>
          </a:xfrm>
        </p:grpSpPr>
        <p:sp>
          <p:nvSpPr>
            <p:cNvPr id="9" name="矩形 8"/>
            <p:cNvSpPr/>
            <p:nvPr/>
          </p:nvSpPr>
          <p:spPr>
            <a:xfrm>
              <a:off x="1911337" y="545991"/>
              <a:ext cx="716447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042159" y="415497"/>
              <a:ext cx="716447" cy="6400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065984" y="55290"/>
              <a:ext cx="620683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68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zh-TW" altLang="en-US" sz="6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984191" y="262389"/>
            <a:ext cx="5733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高效精准的检索功能</a:t>
            </a:r>
          </a:p>
        </p:txBody>
      </p:sp>
      <p:sp>
        <p:nvSpPr>
          <p:cNvPr id="13" name="矩形 12"/>
          <p:cNvSpPr/>
          <p:nvPr/>
        </p:nvSpPr>
        <p:spPr>
          <a:xfrm>
            <a:off x="5682232" y="4340587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916832"/>
            <a:ext cx="5328592" cy="34008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5652120" y="2023223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flipH="1">
            <a:off x="5580112" y="1772816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45439" y="1920409"/>
            <a:ext cx="3395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支持中文繁／简体字同步检索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5586107" y="2492896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51434" y="2674468"/>
            <a:ext cx="2442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中／英文同义词检索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5581720" y="4077072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47047" y="4224665"/>
            <a:ext cx="42761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支持台湾、大陆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学科用语智慧判别，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如：智慧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财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产权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知识产权、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合约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合同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682232" y="2758257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212763" y="1173"/>
            <a:ext cx="1694941" cy="1339595"/>
            <a:chOff x="-30480" y="0"/>
            <a:chExt cx="1858720" cy="1676400"/>
          </a:xfrm>
          <a:solidFill>
            <a:schemeClr val="accent2"/>
          </a:solidFill>
        </p:grpSpPr>
        <p:sp>
          <p:nvSpPr>
            <p:cNvPr id="25" name="五邊形 24"/>
            <p:cNvSpPr/>
            <p:nvPr/>
          </p:nvSpPr>
          <p:spPr>
            <a:xfrm>
              <a:off x="-30480" y="0"/>
              <a:ext cx="1858720" cy="1676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179512" y="207468"/>
              <a:ext cx="1165728" cy="6932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功能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61509" y="779026"/>
              <a:ext cx="1046301" cy="6932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</p:grpSp>
      <p:sp>
        <p:nvSpPr>
          <p:cNvPr id="29" name="矩形 28"/>
          <p:cNvSpPr/>
          <p:nvPr/>
        </p:nvSpPr>
        <p:spPr>
          <a:xfrm flipH="1">
            <a:off x="5580112" y="3214717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45438" y="3396289"/>
            <a:ext cx="2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篇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名 </a:t>
            </a:r>
            <a:r>
              <a:rPr lang="en-US" altLang="zh-CN" dirty="0" smtClean="0"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关</a:t>
            </a:r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键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字 </a:t>
            </a:r>
            <a:r>
              <a:rPr lang="en-US" altLang="zh-CN" dirty="0" smtClean="0"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摘要 </a:t>
            </a:r>
            <a:r>
              <a:rPr lang="en-US" altLang="zh-CN" dirty="0" smtClean="0"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全文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CN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精</a:t>
            </a:r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>准检索</a:t>
            </a:r>
            <a:r>
              <a:rPr lang="zh-CN" altLang="en-US" dirty="0" smtClean="0">
                <a:latin typeface="微軟正黑體" pitchFamily="34" charset="-120"/>
                <a:ea typeface="微軟正黑體" pitchFamily="34" charset="-120"/>
              </a:rPr>
              <a:t>注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76237" y="3480078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8" grpId="0" animBg="1"/>
      <p:bldP spid="29" grpId="0"/>
      <p:bldP spid="30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82572" y="-99392"/>
            <a:ext cx="847269" cy="1138773"/>
            <a:chOff x="1911337" y="55290"/>
            <a:chExt cx="847269" cy="1138773"/>
          </a:xfrm>
        </p:grpSpPr>
        <p:sp>
          <p:nvSpPr>
            <p:cNvPr id="7" name="矩形 6"/>
            <p:cNvSpPr/>
            <p:nvPr/>
          </p:nvSpPr>
          <p:spPr>
            <a:xfrm>
              <a:off x="1911337" y="545991"/>
              <a:ext cx="716447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042159" y="415497"/>
              <a:ext cx="716447" cy="6400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065984" y="55290"/>
              <a:ext cx="620683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68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zh-TW" altLang="en-US" sz="6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015043" y="249034"/>
            <a:ext cx="5733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</a:t>
            </a:r>
            <a:r>
              <a:rPr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en-US" altLang="zh-TW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</a:t>
            </a:r>
            <a:r>
              <a:rPr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en-US" altLang="zh-TW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  <a:r>
              <a:rPr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en-US" altLang="zh-TW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</a:t>
            </a:r>
            <a:endParaRPr lang="zh-TW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20608" y="2437745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576175" y="2354966"/>
            <a:ext cx="5788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电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脑、手机平板皆可阅读，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符合现在阅读者的使用习惯</a:t>
            </a:r>
            <a:endParaRPr lang="zh-TW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437112"/>
            <a:ext cx="3540402" cy="17190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15"/>
          <p:cNvGrpSpPr/>
          <p:nvPr/>
        </p:nvGrpSpPr>
        <p:grpSpPr>
          <a:xfrm>
            <a:off x="212763" y="1173"/>
            <a:ext cx="1694941" cy="1339595"/>
            <a:chOff x="-30480" y="0"/>
            <a:chExt cx="1858720" cy="1676400"/>
          </a:xfrm>
          <a:solidFill>
            <a:schemeClr val="accent2"/>
          </a:solidFill>
        </p:grpSpPr>
        <p:sp>
          <p:nvSpPr>
            <p:cNvPr id="17" name="五邊形 16"/>
            <p:cNvSpPr/>
            <p:nvPr/>
          </p:nvSpPr>
          <p:spPr>
            <a:xfrm>
              <a:off x="-30480" y="0"/>
              <a:ext cx="1858720" cy="1676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79512" y="207468"/>
              <a:ext cx="1165728" cy="6932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功能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61509" y="779026"/>
              <a:ext cx="1046301" cy="6932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TW" altLang="en-US" sz="3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2321612" y="2437744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 flipH="1">
            <a:off x="2196739" y="2204864"/>
            <a:ext cx="50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421270" y="349434"/>
            <a:ext cx="8327194" cy="6066040"/>
            <a:chOff x="0" y="-38100"/>
            <a:chExt cx="4274726" cy="2193434"/>
          </a:xfrm>
        </p:grpSpPr>
        <p:sp>
          <p:nvSpPr>
            <p:cNvPr id="10" name="Freeform 3"/>
            <p:cNvSpPr/>
            <p:nvPr/>
          </p:nvSpPr>
          <p:spPr>
            <a:xfrm>
              <a:off x="0" y="-12133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11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標題 1"/>
          <p:cNvSpPr txBox="1">
            <a:spLocks/>
          </p:cNvSpPr>
          <p:nvPr/>
        </p:nvSpPr>
        <p:spPr>
          <a:xfrm>
            <a:off x="323528" y="1052736"/>
            <a:ext cx="8136904" cy="1126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月旦知识库      操作演示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3" descr="D:\angle\0-web\@設計原始檔\logo\元照logo去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1758"/>
            <a:ext cx="722095" cy="7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508104" y="2818195"/>
            <a:ext cx="4649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学习、科研</a:t>
            </a:r>
            <a:r>
              <a:rPr lang="zh-CN" altLang="en-US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CN" sz="3600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教</a:t>
            </a:r>
            <a:r>
              <a:rPr lang="zh-CN" alt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学、实务</a:t>
            </a:r>
          </a:p>
        </p:txBody>
      </p:sp>
      <p:sp>
        <p:nvSpPr>
          <p:cNvPr id="8" name="矩形 7"/>
          <p:cNvSpPr/>
          <p:nvPr/>
        </p:nvSpPr>
        <p:spPr>
          <a:xfrm>
            <a:off x="5724128" y="4293096"/>
            <a:ext cx="479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一站搞定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9" y="2348880"/>
            <a:ext cx="4694839" cy="39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0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邊形 2"/>
          <p:cNvSpPr/>
          <p:nvPr/>
        </p:nvSpPr>
        <p:spPr>
          <a:xfrm>
            <a:off x="-30480" y="0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79712" y="334397"/>
            <a:ext cx="6597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月旦知识库首页</a:t>
            </a:r>
            <a:endParaRPr lang="zh-CN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56792"/>
            <a:ext cx="845820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9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邊形 2"/>
          <p:cNvSpPr/>
          <p:nvPr/>
        </p:nvSpPr>
        <p:spPr>
          <a:xfrm>
            <a:off x="-30480" y="0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79712" y="406405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检索功能演示</a:t>
            </a:r>
            <a:r>
              <a:rPr lang="zh-CN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</a:t>
            </a:r>
            <a:endParaRPr lang="zh-CN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31640" y="155679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检索列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输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入关键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词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当得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利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」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5231"/>
            <a:ext cx="83248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835696" y="406405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各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子</a:t>
            </a:r>
            <a:r>
              <a:rPr lang="zh-CN" alt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库</a:t>
            </a:r>
            <a:r>
              <a:rPr lang="zh-TW" alt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出现</a:t>
            </a:r>
            <a:r>
              <a:rPr lang="zh-CN" alt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与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「不当得利」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相关内容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6664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77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763688" y="406405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各子库内容呈现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期刊库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85989" cy="470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0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763688" y="406405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点选借名登记契约与强制执行该篇文章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782290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1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763688" y="11663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下载版文档格式</a:t>
            </a:r>
            <a:r>
              <a:rPr lang="zh-CN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</a:t>
            </a:r>
          </a:p>
          <a:p>
            <a:r>
              <a:rPr lang="zh-CN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PDF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档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需要另存新档保存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2" y="1935336"/>
            <a:ext cx="3744415" cy="315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2"/>
          <p:cNvSpPr/>
          <p:nvPr/>
        </p:nvSpPr>
        <p:spPr>
          <a:xfrm>
            <a:off x="4357959" y="3356495"/>
            <a:ext cx="432048" cy="3136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06" y="1661274"/>
            <a:ext cx="3943474" cy="414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1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2107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106FD19D-AA2C-4938-A291-7B280B14219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3528" y="255728"/>
            <a:ext cx="6120675" cy="6300548"/>
            <a:chOff x="0" y="-1542731"/>
            <a:chExt cx="8775091" cy="8400731"/>
          </a:xfrm>
        </p:grpSpPr>
        <p:sp>
          <p:nvSpPr>
            <p:cNvPr id="14" name="îṣ1ïdê">
              <a:extLst>
                <a:ext uri="{FF2B5EF4-FFF2-40B4-BE49-F238E27FC236}">
                  <a16:creationId xmlns:a16="http://schemas.microsoft.com/office/drawing/2014/main" xmlns="" id="{0818F14E-3CBD-4308-B312-ED2445030CAF}"/>
                </a:ext>
              </a:extLst>
            </p:cNvPr>
            <p:cNvSpPr/>
            <p:nvPr/>
          </p:nvSpPr>
          <p:spPr bwMode="auto">
            <a:xfrm>
              <a:off x="0" y="0"/>
              <a:ext cx="6983896" cy="6858000"/>
            </a:xfrm>
            <a:custGeom>
              <a:avLst/>
              <a:gdLst>
                <a:gd name="T0" fmla="*/ 1167 w 1740"/>
                <a:gd name="T1" fmla="*/ 0 h 1204"/>
                <a:gd name="T2" fmla="*/ 1025 w 1740"/>
                <a:gd name="T3" fmla="*/ 643 h 1204"/>
                <a:gd name="T4" fmla="*/ 1025 w 1740"/>
                <a:gd name="T5" fmla="*/ 1204 h 1204"/>
                <a:gd name="T6" fmla="*/ 0 w 1740"/>
                <a:gd name="T7" fmla="*/ 1204 h 1204"/>
                <a:gd name="T8" fmla="*/ 0 w 1740"/>
                <a:gd name="T9" fmla="*/ 0 h 1204"/>
                <a:gd name="T10" fmla="*/ 1167 w 1740"/>
                <a:gd name="T11" fmla="*/ 0 h 1204"/>
                <a:gd name="connsiteX0" fmla="*/ 6707 w 7884"/>
                <a:gd name="connsiteY0" fmla="*/ 0 h 10000"/>
                <a:gd name="connsiteX1" fmla="*/ 5891 w 7884"/>
                <a:gd name="connsiteY1" fmla="*/ 5341 h 10000"/>
                <a:gd name="connsiteX2" fmla="*/ 5891 w 7884"/>
                <a:gd name="connsiteY2" fmla="*/ 10000 h 10000"/>
                <a:gd name="connsiteX3" fmla="*/ 0 w 7884"/>
                <a:gd name="connsiteY3" fmla="*/ 10000 h 10000"/>
                <a:gd name="connsiteX4" fmla="*/ 1255 w 7884"/>
                <a:gd name="connsiteY4" fmla="*/ 1069 h 10000"/>
                <a:gd name="connsiteX5" fmla="*/ 6707 w 7884"/>
                <a:gd name="connsiteY5" fmla="*/ 0 h 10000"/>
                <a:gd name="connsiteX0" fmla="*/ 8507 w 10000"/>
                <a:gd name="connsiteY0" fmla="*/ 0 h 10000"/>
                <a:gd name="connsiteX1" fmla="*/ 7472 w 10000"/>
                <a:gd name="connsiteY1" fmla="*/ 5341 h 10000"/>
                <a:gd name="connsiteX2" fmla="*/ 7472 w 10000"/>
                <a:gd name="connsiteY2" fmla="*/ 10000 h 10000"/>
                <a:gd name="connsiteX3" fmla="*/ 0 w 10000"/>
                <a:gd name="connsiteY3" fmla="*/ 10000 h 10000"/>
                <a:gd name="connsiteX4" fmla="*/ 1067 w 10000"/>
                <a:gd name="connsiteY4" fmla="*/ 0 h 10000"/>
                <a:gd name="connsiteX5" fmla="*/ 8507 w 10000"/>
                <a:gd name="connsiteY5" fmla="*/ 0 h 10000"/>
                <a:gd name="connsiteX0" fmla="*/ 7440 w 8933"/>
                <a:gd name="connsiteY0" fmla="*/ 0 h 10000"/>
                <a:gd name="connsiteX1" fmla="*/ 6405 w 8933"/>
                <a:gd name="connsiteY1" fmla="*/ 5341 h 10000"/>
                <a:gd name="connsiteX2" fmla="*/ 6405 w 8933"/>
                <a:gd name="connsiteY2" fmla="*/ 10000 h 10000"/>
                <a:gd name="connsiteX3" fmla="*/ 26 w 8933"/>
                <a:gd name="connsiteY3" fmla="*/ 10000 h 10000"/>
                <a:gd name="connsiteX4" fmla="*/ 0 w 8933"/>
                <a:gd name="connsiteY4" fmla="*/ 0 h 10000"/>
                <a:gd name="connsiteX5" fmla="*/ 7440 w 8933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33" h="10000">
                  <a:moveTo>
                    <a:pt x="7440" y="0"/>
                  </a:moveTo>
                  <a:cubicBezTo>
                    <a:pt x="7440" y="0"/>
                    <a:pt x="2410" y="2882"/>
                    <a:pt x="6405" y="5341"/>
                  </a:cubicBezTo>
                  <a:cubicBezTo>
                    <a:pt x="7302" y="5897"/>
                    <a:pt x="11617" y="8231"/>
                    <a:pt x="6405" y="10000"/>
                  </a:cubicBezTo>
                  <a:lnTo>
                    <a:pt x="26" y="10000"/>
                  </a:lnTo>
                  <a:cubicBezTo>
                    <a:pt x="26" y="0"/>
                    <a:pt x="0" y="0"/>
                    <a:pt x="0" y="0"/>
                  </a:cubicBezTo>
                  <a:lnTo>
                    <a:pt x="744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  <a:prstDash val="sysDash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100" b="1" dirty="0"/>
            </a:p>
          </p:txBody>
        </p:sp>
        <p:sp>
          <p:nvSpPr>
            <p:cNvPr id="15" name="iṧḻidè">
              <a:extLst>
                <a:ext uri="{FF2B5EF4-FFF2-40B4-BE49-F238E27FC236}">
                  <a16:creationId xmlns:a16="http://schemas.microsoft.com/office/drawing/2014/main" xmlns="" id="{5118D93F-930D-4798-8DA5-8E808DD147D6}"/>
                </a:ext>
              </a:extLst>
            </p:cNvPr>
            <p:cNvSpPr/>
            <p:nvPr/>
          </p:nvSpPr>
          <p:spPr bwMode="auto">
            <a:xfrm>
              <a:off x="0" y="0"/>
              <a:ext cx="6270772" cy="6858000"/>
            </a:xfrm>
            <a:custGeom>
              <a:avLst/>
              <a:gdLst>
                <a:gd name="T0" fmla="*/ 1167 w 1740"/>
                <a:gd name="T1" fmla="*/ 0 h 1204"/>
                <a:gd name="T2" fmla="*/ 1025 w 1740"/>
                <a:gd name="T3" fmla="*/ 643 h 1204"/>
                <a:gd name="T4" fmla="*/ 1025 w 1740"/>
                <a:gd name="T5" fmla="*/ 1204 h 1204"/>
                <a:gd name="T6" fmla="*/ 0 w 1740"/>
                <a:gd name="T7" fmla="*/ 1204 h 1204"/>
                <a:gd name="T8" fmla="*/ 0 w 1740"/>
                <a:gd name="T9" fmla="*/ 0 h 1204"/>
                <a:gd name="T10" fmla="*/ 1167 w 1740"/>
                <a:gd name="T11" fmla="*/ 0 h 1204"/>
                <a:gd name="connsiteX0" fmla="*/ 6707 w 7884"/>
                <a:gd name="connsiteY0" fmla="*/ 0 h 10000"/>
                <a:gd name="connsiteX1" fmla="*/ 5891 w 7884"/>
                <a:gd name="connsiteY1" fmla="*/ 5341 h 10000"/>
                <a:gd name="connsiteX2" fmla="*/ 5891 w 7884"/>
                <a:gd name="connsiteY2" fmla="*/ 10000 h 10000"/>
                <a:gd name="connsiteX3" fmla="*/ 0 w 7884"/>
                <a:gd name="connsiteY3" fmla="*/ 10000 h 10000"/>
                <a:gd name="connsiteX4" fmla="*/ 1255 w 7884"/>
                <a:gd name="connsiteY4" fmla="*/ 1069 h 10000"/>
                <a:gd name="connsiteX5" fmla="*/ 6707 w 7884"/>
                <a:gd name="connsiteY5" fmla="*/ 0 h 10000"/>
                <a:gd name="connsiteX0" fmla="*/ 8507 w 10000"/>
                <a:gd name="connsiteY0" fmla="*/ 0 h 10000"/>
                <a:gd name="connsiteX1" fmla="*/ 7472 w 10000"/>
                <a:gd name="connsiteY1" fmla="*/ 5341 h 10000"/>
                <a:gd name="connsiteX2" fmla="*/ 7472 w 10000"/>
                <a:gd name="connsiteY2" fmla="*/ 10000 h 10000"/>
                <a:gd name="connsiteX3" fmla="*/ 0 w 10000"/>
                <a:gd name="connsiteY3" fmla="*/ 10000 h 10000"/>
                <a:gd name="connsiteX4" fmla="*/ 1067 w 10000"/>
                <a:gd name="connsiteY4" fmla="*/ 0 h 10000"/>
                <a:gd name="connsiteX5" fmla="*/ 8507 w 10000"/>
                <a:gd name="connsiteY5" fmla="*/ 0 h 10000"/>
                <a:gd name="connsiteX0" fmla="*/ 7440 w 8933"/>
                <a:gd name="connsiteY0" fmla="*/ 0 h 10000"/>
                <a:gd name="connsiteX1" fmla="*/ 6405 w 8933"/>
                <a:gd name="connsiteY1" fmla="*/ 5341 h 10000"/>
                <a:gd name="connsiteX2" fmla="*/ 6405 w 8933"/>
                <a:gd name="connsiteY2" fmla="*/ 10000 h 10000"/>
                <a:gd name="connsiteX3" fmla="*/ 26 w 8933"/>
                <a:gd name="connsiteY3" fmla="*/ 10000 h 10000"/>
                <a:gd name="connsiteX4" fmla="*/ 0 w 8933"/>
                <a:gd name="connsiteY4" fmla="*/ 0 h 10000"/>
                <a:gd name="connsiteX5" fmla="*/ 7440 w 8933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33" h="10000">
                  <a:moveTo>
                    <a:pt x="7440" y="0"/>
                  </a:moveTo>
                  <a:cubicBezTo>
                    <a:pt x="7440" y="0"/>
                    <a:pt x="2410" y="2882"/>
                    <a:pt x="6405" y="5341"/>
                  </a:cubicBezTo>
                  <a:cubicBezTo>
                    <a:pt x="7302" y="5897"/>
                    <a:pt x="11617" y="8231"/>
                    <a:pt x="6405" y="10000"/>
                  </a:cubicBezTo>
                  <a:lnTo>
                    <a:pt x="26" y="10000"/>
                  </a:lnTo>
                  <a:cubicBezTo>
                    <a:pt x="26" y="0"/>
                    <a:pt x="0" y="0"/>
                    <a:pt x="0" y="0"/>
                  </a:cubicBezTo>
                  <a:lnTo>
                    <a:pt x="7440" y="0"/>
                  </a:ln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</p:spPr>
          <p:txBody>
            <a:bodyPr vert="horz" wrap="square" lIns="68580" tIns="34290" rIns="68580" bIns="34290" rtlCol="0">
              <a:normAutofit/>
            </a:bodyPr>
            <a:lstStyle/>
            <a:p>
              <a:endParaRPr lang="en-US" sz="1350" dirty="0"/>
            </a:p>
          </p:txBody>
        </p:sp>
        <p:sp>
          <p:nvSpPr>
            <p:cNvPr id="16" name="iṡļïḑê">
              <a:extLst>
                <a:ext uri="{FF2B5EF4-FFF2-40B4-BE49-F238E27FC236}">
                  <a16:creationId xmlns:a16="http://schemas.microsoft.com/office/drawing/2014/main" xmlns="" id="{64DC2847-DA63-4AF3-B015-B0D0DC7F9B4A}"/>
                </a:ext>
              </a:extLst>
            </p:cNvPr>
            <p:cNvSpPr txBox="1"/>
            <p:nvPr/>
          </p:nvSpPr>
          <p:spPr>
            <a:xfrm>
              <a:off x="3956658" y="-1542731"/>
              <a:ext cx="4818433" cy="9657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buSzPct val="25000"/>
              </a:pPr>
              <a:r>
                <a:rPr lang="zh-TW" altLang="en-US" sz="4000" b="1" dirty="0">
                  <a:solidFill>
                    <a:srgbClr val="33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cs typeface="+mj-cs"/>
                </a:rPr>
                <a:t>元照知识集团</a:t>
              </a:r>
              <a:endParaRPr lang="en-US" sz="40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endParaRPr>
            </a:p>
          </p:txBody>
        </p:sp>
      </p:grpSp>
      <p:sp>
        <p:nvSpPr>
          <p:cNvPr id="4" name="text-book-opened_21599">
            <a:extLst>
              <a:ext uri="{FF2B5EF4-FFF2-40B4-BE49-F238E27FC236}">
                <a16:creationId xmlns:a16="http://schemas.microsoft.com/office/drawing/2014/main" xmlns="" id="{0791B94F-C94E-47B1-B305-D051DCC43CDA}"/>
              </a:ext>
            </a:extLst>
          </p:cNvPr>
          <p:cNvSpPr>
            <a:spLocks noChangeAspect="1"/>
          </p:cNvSpPr>
          <p:nvPr/>
        </p:nvSpPr>
        <p:spPr bwMode="auto">
          <a:xfrm>
            <a:off x="3948583" y="2648424"/>
            <a:ext cx="638410" cy="404790"/>
          </a:xfrm>
          <a:custGeom>
            <a:avLst/>
            <a:gdLst>
              <a:gd name="T0" fmla="*/ 450 w 891"/>
              <a:gd name="T1" fmla="*/ 115 h 790"/>
              <a:gd name="T2" fmla="*/ 76 w 891"/>
              <a:gd name="T3" fmla="*/ 2 h 790"/>
              <a:gd name="T4" fmla="*/ 56 w 891"/>
              <a:gd name="T5" fmla="*/ 17 h 790"/>
              <a:gd name="T6" fmla="*/ 16 w 891"/>
              <a:gd name="T7" fmla="*/ 115 h 790"/>
              <a:gd name="T8" fmla="*/ 0 w 891"/>
              <a:gd name="T9" fmla="*/ 681 h 790"/>
              <a:gd name="T10" fmla="*/ 338 w 891"/>
              <a:gd name="T11" fmla="*/ 697 h 790"/>
              <a:gd name="T12" fmla="*/ 279 w 891"/>
              <a:gd name="T13" fmla="*/ 759 h 790"/>
              <a:gd name="T14" fmla="*/ 279 w 891"/>
              <a:gd name="T15" fmla="*/ 790 h 790"/>
              <a:gd name="T16" fmla="*/ 612 w 891"/>
              <a:gd name="T17" fmla="*/ 774 h 790"/>
              <a:gd name="T18" fmla="*/ 553 w 891"/>
              <a:gd name="T19" fmla="*/ 759 h 790"/>
              <a:gd name="T20" fmla="*/ 875 w 891"/>
              <a:gd name="T21" fmla="*/ 697 h 790"/>
              <a:gd name="T22" fmla="*/ 891 w 891"/>
              <a:gd name="T23" fmla="*/ 131 h 790"/>
              <a:gd name="T24" fmla="*/ 87 w 891"/>
              <a:gd name="T25" fmla="*/ 115 h 790"/>
              <a:gd name="T26" fmla="*/ 343 w 891"/>
              <a:gd name="T27" fmla="*/ 115 h 790"/>
              <a:gd name="T28" fmla="*/ 430 w 891"/>
              <a:gd name="T29" fmla="*/ 142 h 790"/>
              <a:gd name="T30" fmla="*/ 430 w 891"/>
              <a:gd name="T31" fmla="*/ 660 h 790"/>
              <a:gd name="T32" fmla="*/ 87 w 891"/>
              <a:gd name="T33" fmla="*/ 147 h 790"/>
              <a:gd name="T34" fmla="*/ 87 w 891"/>
              <a:gd name="T35" fmla="*/ 115 h 790"/>
              <a:gd name="T36" fmla="*/ 461 w 891"/>
              <a:gd name="T37" fmla="*/ 666 h 790"/>
              <a:gd name="T38" fmla="*/ 522 w 891"/>
              <a:gd name="T39" fmla="*/ 147 h 790"/>
              <a:gd name="T40" fmla="*/ 553 w 891"/>
              <a:gd name="T41" fmla="*/ 185 h 790"/>
              <a:gd name="T42" fmla="*/ 583 w 891"/>
              <a:gd name="T43" fmla="*/ 147 h 790"/>
              <a:gd name="T44" fmla="*/ 860 w 891"/>
              <a:gd name="T45" fmla="*/ 666 h 790"/>
              <a:gd name="T46" fmla="*/ 860 w 891"/>
              <a:gd name="T47" fmla="*/ 666 h 790"/>
              <a:gd name="T48" fmla="*/ 256 w 891"/>
              <a:gd name="T49" fmla="*/ 205 h 790"/>
              <a:gd name="T50" fmla="*/ 377 w 891"/>
              <a:gd name="T51" fmla="*/ 221 h 790"/>
              <a:gd name="T52" fmla="*/ 377 w 891"/>
              <a:gd name="T53" fmla="*/ 320 h 790"/>
              <a:gd name="T54" fmla="*/ 256 w 891"/>
              <a:gd name="T55" fmla="*/ 262 h 790"/>
              <a:gd name="T56" fmla="*/ 377 w 891"/>
              <a:gd name="T57" fmla="*/ 320 h 790"/>
              <a:gd name="T58" fmla="*/ 134 w 891"/>
              <a:gd name="T59" fmla="*/ 325 h 790"/>
              <a:gd name="T60" fmla="*/ 377 w 891"/>
              <a:gd name="T61" fmla="*/ 378 h 790"/>
              <a:gd name="T62" fmla="*/ 377 w 891"/>
              <a:gd name="T63" fmla="*/ 477 h 790"/>
              <a:gd name="T64" fmla="*/ 134 w 891"/>
              <a:gd name="T65" fmla="*/ 383 h 790"/>
              <a:gd name="T66" fmla="*/ 377 w 891"/>
              <a:gd name="T67" fmla="*/ 477 h 790"/>
              <a:gd name="T68" fmla="*/ 134 w 891"/>
              <a:gd name="T69" fmla="*/ 482 h 790"/>
              <a:gd name="T70" fmla="*/ 377 w 891"/>
              <a:gd name="T71" fmla="*/ 535 h 790"/>
              <a:gd name="T72" fmla="*/ 155 w 891"/>
              <a:gd name="T73" fmla="*/ 258 h 790"/>
              <a:gd name="T74" fmla="*/ 198 w 891"/>
              <a:gd name="T75" fmla="*/ 249 h 790"/>
              <a:gd name="T76" fmla="*/ 215 w 891"/>
              <a:gd name="T77" fmla="*/ 277 h 790"/>
              <a:gd name="T78" fmla="*/ 192 w 891"/>
              <a:gd name="T79" fmla="*/ 159 h 790"/>
              <a:gd name="T80" fmla="*/ 168 w 891"/>
              <a:gd name="T81" fmla="*/ 152 h 790"/>
              <a:gd name="T82" fmla="*/ 145 w 891"/>
              <a:gd name="T83" fmla="*/ 255 h 790"/>
              <a:gd name="T84" fmla="*/ 180 w 891"/>
              <a:gd name="T85" fmla="*/ 180 h 790"/>
              <a:gd name="T86" fmla="*/ 167 w 891"/>
              <a:gd name="T87" fmla="*/ 220 h 790"/>
              <a:gd name="T88" fmla="*/ 528 w 891"/>
              <a:gd name="T89" fmla="*/ 243 h 790"/>
              <a:gd name="T90" fmla="*/ 810 w 891"/>
              <a:gd name="T91" fmla="*/ 263 h 790"/>
              <a:gd name="T92" fmla="*/ 528 w 891"/>
              <a:gd name="T93" fmla="*/ 243 h 790"/>
              <a:gd name="T94" fmla="*/ 810 w 891"/>
              <a:gd name="T95" fmla="*/ 321 h 790"/>
              <a:gd name="T96" fmla="*/ 528 w 891"/>
              <a:gd name="T97" fmla="*/ 341 h 790"/>
              <a:gd name="T98" fmla="*/ 531 w 891"/>
              <a:gd name="T99" fmla="*/ 400 h 790"/>
              <a:gd name="T100" fmla="*/ 810 w 891"/>
              <a:gd name="T101" fmla="*/ 420 h 790"/>
              <a:gd name="T102" fmla="*/ 531 w 891"/>
              <a:gd name="T103" fmla="*/ 400 h 790"/>
              <a:gd name="T104" fmla="*/ 810 w 891"/>
              <a:gd name="T105" fmla="*/ 478 h 790"/>
              <a:gd name="T106" fmla="*/ 531 w 891"/>
              <a:gd name="T107" fmla="*/ 498 h 790"/>
              <a:gd name="T108" fmla="*/ 531 w 891"/>
              <a:gd name="T109" fmla="*/ 557 h 790"/>
              <a:gd name="T110" fmla="*/ 810 w 891"/>
              <a:gd name="T111" fmla="*/ 577 h 790"/>
              <a:gd name="T112" fmla="*/ 531 w 891"/>
              <a:gd name="T113" fmla="*/ 557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1" h="790">
                <a:moveTo>
                  <a:pt x="875" y="115"/>
                </a:moveTo>
                <a:lnTo>
                  <a:pt x="450" y="115"/>
                </a:lnTo>
                <a:lnTo>
                  <a:pt x="450" y="115"/>
                </a:lnTo>
                <a:lnTo>
                  <a:pt x="76" y="2"/>
                </a:lnTo>
                <a:cubicBezTo>
                  <a:pt x="72" y="0"/>
                  <a:pt x="66" y="1"/>
                  <a:pt x="63" y="4"/>
                </a:cubicBezTo>
                <a:cubicBezTo>
                  <a:pt x="59" y="7"/>
                  <a:pt x="56" y="12"/>
                  <a:pt x="56" y="17"/>
                </a:cubicBezTo>
                <a:lnTo>
                  <a:pt x="56" y="115"/>
                </a:lnTo>
                <a:lnTo>
                  <a:pt x="16" y="115"/>
                </a:lnTo>
                <a:cubicBezTo>
                  <a:pt x="7" y="115"/>
                  <a:pt x="0" y="122"/>
                  <a:pt x="0" y="131"/>
                </a:cubicBezTo>
                <a:lnTo>
                  <a:pt x="0" y="681"/>
                </a:lnTo>
                <a:cubicBezTo>
                  <a:pt x="0" y="690"/>
                  <a:pt x="7" y="697"/>
                  <a:pt x="16" y="697"/>
                </a:cubicBezTo>
                <a:lnTo>
                  <a:pt x="338" y="697"/>
                </a:lnTo>
                <a:lnTo>
                  <a:pt x="338" y="759"/>
                </a:lnTo>
                <a:lnTo>
                  <a:pt x="279" y="759"/>
                </a:lnTo>
                <a:lnTo>
                  <a:pt x="279" y="774"/>
                </a:lnTo>
                <a:lnTo>
                  <a:pt x="279" y="790"/>
                </a:lnTo>
                <a:lnTo>
                  <a:pt x="612" y="790"/>
                </a:lnTo>
                <a:lnTo>
                  <a:pt x="612" y="774"/>
                </a:lnTo>
                <a:lnTo>
                  <a:pt x="612" y="759"/>
                </a:lnTo>
                <a:lnTo>
                  <a:pt x="553" y="759"/>
                </a:lnTo>
                <a:lnTo>
                  <a:pt x="553" y="697"/>
                </a:lnTo>
                <a:lnTo>
                  <a:pt x="875" y="697"/>
                </a:lnTo>
                <a:cubicBezTo>
                  <a:pt x="884" y="697"/>
                  <a:pt x="891" y="690"/>
                  <a:pt x="891" y="681"/>
                </a:cubicBezTo>
                <a:lnTo>
                  <a:pt x="891" y="131"/>
                </a:lnTo>
                <a:cubicBezTo>
                  <a:pt x="891" y="122"/>
                  <a:pt x="884" y="115"/>
                  <a:pt x="875" y="115"/>
                </a:cubicBezTo>
                <a:close/>
                <a:moveTo>
                  <a:pt x="87" y="115"/>
                </a:moveTo>
                <a:lnTo>
                  <a:pt x="87" y="38"/>
                </a:lnTo>
                <a:lnTo>
                  <a:pt x="343" y="115"/>
                </a:lnTo>
                <a:lnTo>
                  <a:pt x="394" y="131"/>
                </a:lnTo>
                <a:lnTo>
                  <a:pt x="430" y="142"/>
                </a:lnTo>
                <a:lnTo>
                  <a:pt x="430" y="147"/>
                </a:lnTo>
                <a:lnTo>
                  <a:pt x="430" y="660"/>
                </a:lnTo>
                <a:lnTo>
                  <a:pt x="87" y="556"/>
                </a:lnTo>
                <a:lnTo>
                  <a:pt x="87" y="147"/>
                </a:lnTo>
                <a:lnTo>
                  <a:pt x="87" y="131"/>
                </a:lnTo>
                <a:lnTo>
                  <a:pt x="87" y="115"/>
                </a:lnTo>
                <a:close/>
                <a:moveTo>
                  <a:pt x="860" y="666"/>
                </a:moveTo>
                <a:lnTo>
                  <a:pt x="461" y="666"/>
                </a:lnTo>
                <a:lnTo>
                  <a:pt x="461" y="147"/>
                </a:lnTo>
                <a:lnTo>
                  <a:pt x="522" y="147"/>
                </a:lnTo>
                <a:lnTo>
                  <a:pt x="522" y="204"/>
                </a:lnTo>
                <a:lnTo>
                  <a:pt x="553" y="185"/>
                </a:lnTo>
                <a:lnTo>
                  <a:pt x="583" y="204"/>
                </a:lnTo>
                <a:lnTo>
                  <a:pt x="583" y="147"/>
                </a:lnTo>
                <a:lnTo>
                  <a:pt x="860" y="147"/>
                </a:lnTo>
                <a:lnTo>
                  <a:pt x="860" y="666"/>
                </a:lnTo>
                <a:lnTo>
                  <a:pt x="860" y="666"/>
                </a:lnTo>
                <a:lnTo>
                  <a:pt x="860" y="666"/>
                </a:lnTo>
                <a:close/>
                <a:moveTo>
                  <a:pt x="377" y="242"/>
                </a:moveTo>
                <a:lnTo>
                  <a:pt x="256" y="205"/>
                </a:lnTo>
                <a:lnTo>
                  <a:pt x="256" y="184"/>
                </a:lnTo>
                <a:lnTo>
                  <a:pt x="377" y="221"/>
                </a:lnTo>
                <a:lnTo>
                  <a:pt x="377" y="242"/>
                </a:lnTo>
                <a:close/>
                <a:moveTo>
                  <a:pt x="377" y="320"/>
                </a:moveTo>
                <a:lnTo>
                  <a:pt x="256" y="283"/>
                </a:lnTo>
                <a:lnTo>
                  <a:pt x="256" y="262"/>
                </a:lnTo>
                <a:lnTo>
                  <a:pt x="377" y="299"/>
                </a:lnTo>
                <a:lnTo>
                  <a:pt x="377" y="320"/>
                </a:lnTo>
                <a:close/>
                <a:moveTo>
                  <a:pt x="377" y="399"/>
                </a:moveTo>
                <a:lnTo>
                  <a:pt x="134" y="325"/>
                </a:lnTo>
                <a:lnTo>
                  <a:pt x="134" y="304"/>
                </a:lnTo>
                <a:lnTo>
                  <a:pt x="377" y="378"/>
                </a:lnTo>
                <a:lnTo>
                  <a:pt x="377" y="399"/>
                </a:lnTo>
                <a:close/>
                <a:moveTo>
                  <a:pt x="377" y="477"/>
                </a:moveTo>
                <a:lnTo>
                  <a:pt x="134" y="403"/>
                </a:lnTo>
                <a:lnTo>
                  <a:pt x="134" y="383"/>
                </a:lnTo>
                <a:lnTo>
                  <a:pt x="377" y="456"/>
                </a:lnTo>
                <a:lnTo>
                  <a:pt x="377" y="477"/>
                </a:lnTo>
                <a:close/>
                <a:moveTo>
                  <a:pt x="377" y="556"/>
                </a:moveTo>
                <a:lnTo>
                  <a:pt x="134" y="482"/>
                </a:lnTo>
                <a:lnTo>
                  <a:pt x="134" y="461"/>
                </a:lnTo>
                <a:lnTo>
                  <a:pt x="377" y="535"/>
                </a:lnTo>
                <a:lnTo>
                  <a:pt x="377" y="556"/>
                </a:lnTo>
                <a:close/>
                <a:moveTo>
                  <a:pt x="155" y="258"/>
                </a:moveTo>
                <a:lnTo>
                  <a:pt x="161" y="238"/>
                </a:lnTo>
                <a:lnTo>
                  <a:pt x="198" y="249"/>
                </a:lnTo>
                <a:lnTo>
                  <a:pt x="205" y="273"/>
                </a:lnTo>
                <a:lnTo>
                  <a:pt x="215" y="277"/>
                </a:lnTo>
                <a:lnTo>
                  <a:pt x="226" y="280"/>
                </a:lnTo>
                <a:lnTo>
                  <a:pt x="192" y="159"/>
                </a:lnTo>
                <a:lnTo>
                  <a:pt x="180" y="155"/>
                </a:lnTo>
                <a:lnTo>
                  <a:pt x="168" y="152"/>
                </a:lnTo>
                <a:lnTo>
                  <a:pt x="134" y="252"/>
                </a:lnTo>
                <a:lnTo>
                  <a:pt x="145" y="255"/>
                </a:lnTo>
                <a:lnTo>
                  <a:pt x="155" y="258"/>
                </a:lnTo>
                <a:close/>
                <a:moveTo>
                  <a:pt x="180" y="180"/>
                </a:moveTo>
                <a:lnTo>
                  <a:pt x="193" y="228"/>
                </a:lnTo>
                <a:lnTo>
                  <a:pt x="167" y="220"/>
                </a:lnTo>
                <a:lnTo>
                  <a:pt x="180" y="180"/>
                </a:lnTo>
                <a:close/>
                <a:moveTo>
                  <a:pt x="528" y="243"/>
                </a:moveTo>
                <a:lnTo>
                  <a:pt x="810" y="243"/>
                </a:lnTo>
                <a:lnTo>
                  <a:pt x="810" y="263"/>
                </a:lnTo>
                <a:lnTo>
                  <a:pt x="528" y="263"/>
                </a:lnTo>
                <a:lnTo>
                  <a:pt x="528" y="243"/>
                </a:lnTo>
                <a:close/>
                <a:moveTo>
                  <a:pt x="528" y="321"/>
                </a:moveTo>
                <a:lnTo>
                  <a:pt x="810" y="321"/>
                </a:lnTo>
                <a:lnTo>
                  <a:pt x="810" y="341"/>
                </a:lnTo>
                <a:lnTo>
                  <a:pt x="528" y="341"/>
                </a:lnTo>
                <a:lnTo>
                  <a:pt x="528" y="321"/>
                </a:lnTo>
                <a:close/>
                <a:moveTo>
                  <a:pt x="531" y="400"/>
                </a:moveTo>
                <a:lnTo>
                  <a:pt x="810" y="400"/>
                </a:lnTo>
                <a:lnTo>
                  <a:pt x="810" y="420"/>
                </a:lnTo>
                <a:lnTo>
                  <a:pt x="531" y="420"/>
                </a:lnTo>
                <a:lnTo>
                  <a:pt x="531" y="400"/>
                </a:lnTo>
                <a:close/>
                <a:moveTo>
                  <a:pt x="531" y="478"/>
                </a:moveTo>
                <a:lnTo>
                  <a:pt x="810" y="478"/>
                </a:lnTo>
                <a:lnTo>
                  <a:pt x="810" y="498"/>
                </a:lnTo>
                <a:lnTo>
                  <a:pt x="531" y="498"/>
                </a:lnTo>
                <a:lnTo>
                  <a:pt x="531" y="478"/>
                </a:lnTo>
                <a:close/>
                <a:moveTo>
                  <a:pt x="531" y="557"/>
                </a:moveTo>
                <a:lnTo>
                  <a:pt x="810" y="557"/>
                </a:lnTo>
                <a:lnTo>
                  <a:pt x="810" y="577"/>
                </a:lnTo>
                <a:lnTo>
                  <a:pt x="531" y="577"/>
                </a:lnTo>
                <a:lnTo>
                  <a:pt x="531" y="55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world-wide-black-symbol_20155">
            <a:extLst>
              <a:ext uri="{FF2B5EF4-FFF2-40B4-BE49-F238E27FC236}">
                <a16:creationId xmlns:a16="http://schemas.microsoft.com/office/drawing/2014/main" xmlns="" id="{94002E63-4224-4121-8899-F6959B6EDE18}"/>
              </a:ext>
            </a:extLst>
          </p:cNvPr>
          <p:cNvSpPr>
            <a:spLocks noChangeAspect="1"/>
          </p:cNvSpPr>
          <p:nvPr/>
        </p:nvSpPr>
        <p:spPr bwMode="auto">
          <a:xfrm>
            <a:off x="4365637" y="3367128"/>
            <a:ext cx="638411" cy="453182"/>
          </a:xfrm>
          <a:custGeom>
            <a:avLst/>
            <a:gdLst>
              <a:gd name="connsiteX0" fmla="*/ 453594 w 608697"/>
              <a:gd name="connsiteY0" fmla="*/ 454582 h 603263"/>
              <a:gd name="connsiteX1" fmla="*/ 525289 w 608697"/>
              <a:gd name="connsiteY1" fmla="*/ 510235 h 603263"/>
              <a:gd name="connsiteX2" fmla="*/ 330387 w 608697"/>
              <a:gd name="connsiteY2" fmla="*/ 603263 h 603263"/>
              <a:gd name="connsiteX3" fmla="*/ 453594 w 608697"/>
              <a:gd name="connsiteY3" fmla="*/ 454582 h 603263"/>
              <a:gd name="connsiteX4" fmla="*/ 155235 w 608697"/>
              <a:gd name="connsiteY4" fmla="*/ 454582 h 603263"/>
              <a:gd name="connsiteX5" fmla="*/ 278309 w 608697"/>
              <a:gd name="connsiteY5" fmla="*/ 603263 h 603263"/>
              <a:gd name="connsiteX6" fmla="*/ 83549 w 608697"/>
              <a:gd name="connsiteY6" fmla="*/ 510235 h 603263"/>
              <a:gd name="connsiteX7" fmla="*/ 155235 w 608697"/>
              <a:gd name="connsiteY7" fmla="*/ 454582 h 603263"/>
              <a:gd name="connsiteX8" fmla="*/ 315145 w 608697"/>
              <a:gd name="connsiteY8" fmla="*/ 416194 h 603263"/>
              <a:gd name="connsiteX9" fmla="*/ 437011 w 608697"/>
              <a:gd name="connsiteY9" fmla="*/ 445826 h 603263"/>
              <a:gd name="connsiteX10" fmla="*/ 315145 w 608697"/>
              <a:gd name="connsiteY10" fmla="*/ 591055 h 603263"/>
              <a:gd name="connsiteX11" fmla="*/ 293693 w 608697"/>
              <a:gd name="connsiteY11" fmla="*/ 416194 h 603263"/>
              <a:gd name="connsiteX12" fmla="*/ 293693 w 608697"/>
              <a:gd name="connsiteY12" fmla="*/ 591055 h 603263"/>
              <a:gd name="connsiteX13" fmla="*/ 171756 w 608697"/>
              <a:gd name="connsiteY13" fmla="*/ 445826 h 603263"/>
              <a:gd name="connsiteX14" fmla="*/ 293693 w 608697"/>
              <a:gd name="connsiteY14" fmla="*/ 416194 h 603263"/>
              <a:gd name="connsiteX15" fmla="*/ 485247 w 608697"/>
              <a:gd name="connsiteY15" fmla="*/ 310981 h 603263"/>
              <a:gd name="connsiteX16" fmla="*/ 608697 w 608697"/>
              <a:gd name="connsiteY16" fmla="*/ 310981 h 603263"/>
              <a:gd name="connsiteX17" fmla="*/ 537936 w 608697"/>
              <a:gd name="connsiteY17" fmla="*/ 496144 h 603263"/>
              <a:gd name="connsiteX18" fmla="*/ 460721 w 608697"/>
              <a:gd name="connsiteY18" fmla="*/ 437000 h 603263"/>
              <a:gd name="connsiteX19" fmla="*/ 485247 w 608697"/>
              <a:gd name="connsiteY19" fmla="*/ 310981 h 603263"/>
              <a:gd name="connsiteX20" fmla="*/ 315145 w 608697"/>
              <a:gd name="connsiteY20" fmla="*/ 310981 h 603263"/>
              <a:gd name="connsiteX21" fmla="*/ 466578 w 608697"/>
              <a:gd name="connsiteY21" fmla="*/ 310981 h 603263"/>
              <a:gd name="connsiteX22" fmla="*/ 443939 w 608697"/>
              <a:gd name="connsiteY22" fmla="*/ 428472 h 603263"/>
              <a:gd name="connsiteX23" fmla="*/ 315145 w 608697"/>
              <a:gd name="connsiteY23" fmla="*/ 397430 h 603263"/>
              <a:gd name="connsiteX24" fmla="*/ 142189 w 608697"/>
              <a:gd name="connsiteY24" fmla="*/ 310981 h 603263"/>
              <a:gd name="connsiteX25" fmla="*/ 293693 w 608697"/>
              <a:gd name="connsiteY25" fmla="*/ 310981 h 603263"/>
              <a:gd name="connsiteX26" fmla="*/ 293693 w 608697"/>
              <a:gd name="connsiteY26" fmla="*/ 397448 h 603263"/>
              <a:gd name="connsiteX27" fmla="*/ 164721 w 608697"/>
              <a:gd name="connsiteY27" fmla="*/ 428613 h 603263"/>
              <a:gd name="connsiteX28" fmla="*/ 142189 w 608697"/>
              <a:gd name="connsiteY28" fmla="*/ 310981 h 603263"/>
              <a:gd name="connsiteX29" fmla="*/ 0 w 608697"/>
              <a:gd name="connsiteY29" fmla="*/ 310981 h 603263"/>
              <a:gd name="connsiteX30" fmla="*/ 123528 w 608697"/>
              <a:gd name="connsiteY30" fmla="*/ 310981 h 603263"/>
              <a:gd name="connsiteX31" fmla="*/ 148046 w 608697"/>
              <a:gd name="connsiteY31" fmla="*/ 437000 h 603263"/>
              <a:gd name="connsiteX32" fmla="*/ 70856 w 608697"/>
              <a:gd name="connsiteY32" fmla="*/ 496144 h 603263"/>
              <a:gd name="connsiteX33" fmla="*/ 0 w 608697"/>
              <a:gd name="connsiteY33" fmla="*/ 310981 h 603263"/>
              <a:gd name="connsiteX34" fmla="*/ 443939 w 608697"/>
              <a:gd name="connsiteY34" fmla="*/ 174720 h 603263"/>
              <a:gd name="connsiteX35" fmla="*/ 466578 w 608697"/>
              <a:gd name="connsiteY35" fmla="*/ 292352 h 603263"/>
              <a:gd name="connsiteX36" fmla="*/ 315145 w 608697"/>
              <a:gd name="connsiteY36" fmla="*/ 292352 h 603263"/>
              <a:gd name="connsiteX37" fmla="*/ 315145 w 608697"/>
              <a:gd name="connsiteY37" fmla="*/ 205768 h 603263"/>
              <a:gd name="connsiteX38" fmla="*/ 443939 w 608697"/>
              <a:gd name="connsiteY38" fmla="*/ 174720 h 603263"/>
              <a:gd name="connsiteX39" fmla="*/ 164721 w 608697"/>
              <a:gd name="connsiteY39" fmla="*/ 174720 h 603263"/>
              <a:gd name="connsiteX40" fmla="*/ 293693 w 608697"/>
              <a:gd name="connsiteY40" fmla="*/ 205768 h 603263"/>
              <a:gd name="connsiteX41" fmla="*/ 293693 w 608697"/>
              <a:gd name="connsiteY41" fmla="*/ 292352 h 603263"/>
              <a:gd name="connsiteX42" fmla="*/ 142189 w 608697"/>
              <a:gd name="connsiteY42" fmla="*/ 292352 h 603263"/>
              <a:gd name="connsiteX43" fmla="*/ 164721 w 608697"/>
              <a:gd name="connsiteY43" fmla="*/ 174720 h 603263"/>
              <a:gd name="connsiteX44" fmla="*/ 537819 w 608697"/>
              <a:gd name="connsiteY44" fmla="*/ 107118 h 603263"/>
              <a:gd name="connsiteX45" fmla="*/ 608697 w 608697"/>
              <a:gd name="connsiteY45" fmla="*/ 292352 h 603263"/>
              <a:gd name="connsiteX46" fmla="*/ 485247 w 608697"/>
              <a:gd name="connsiteY46" fmla="*/ 292352 h 603263"/>
              <a:gd name="connsiteX47" fmla="*/ 460721 w 608697"/>
              <a:gd name="connsiteY47" fmla="*/ 166168 h 603263"/>
              <a:gd name="connsiteX48" fmla="*/ 537819 w 608697"/>
              <a:gd name="connsiteY48" fmla="*/ 107118 h 603263"/>
              <a:gd name="connsiteX49" fmla="*/ 70856 w 608697"/>
              <a:gd name="connsiteY49" fmla="*/ 107118 h 603263"/>
              <a:gd name="connsiteX50" fmla="*/ 148046 w 608697"/>
              <a:gd name="connsiteY50" fmla="*/ 166168 h 603263"/>
              <a:gd name="connsiteX51" fmla="*/ 123528 w 608697"/>
              <a:gd name="connsiteY51" fmla="*/ 292352 h 603263"/>
              <a:gd name="connsiteX52" fmla="*/ 0 w 608697"/>
              <a:gd name="connsiteY52" fmla="*/ 292352 h 603263"/>
              <a:gd name="connsiteX53" fmla="*/ 70856 w 608697"/>
              <a:gd name="connsiteY53" fmla="*/ 107118 h 603263"/>
              <a:gd name="connsiteX54" fmla="*/ 315145 w 608697"/>
              <a:gd name="connsiteY54" fmla="*/ 12278 h 603263"/>
              <a:gd name="connsiteX55" fmla="*/ 437011 w 608697"/>
              <a:gd name="connsiteY55" fmla="*/ 157390 h 603263"/>
              <a:gd name="connsiteX56" fmla="*/ 315145 w 608697"/>
              <a:gd name="connsiteY56" fmla="*/ 187139 h 603263"/>
              <a:gd name="connsiteX57" fmla="*/ 293693 w 608697"/>
              <a:gd name="connsiteY57" fmla="*/ 12278 h 603263"/>
              <a:gd name="connsiteX58" fmla="*/ 293693 w 608697"/>
              <a:gd name="connsiteY58" fmla="*/ 187139 h 603263"/>
              <a:gd name="connsiteX59" fmla="*/ 171756 w 608697"/>
              <a:gd name="connsiteY59" fmla="*/ 157390 h 603263"/>
              <a:gd name="connsiteX60" fmla="*/ 293693 w 608697"/>
              <a:gd name="connsiteY60" fmla="*/ 12278 h 603263"/>
              <a:gd name="connsiteX61" fmla="*/ 330387 w 608697"/>
              <a:gd name="connsiteY61" fmla="*/ 0 h 603263"/>
              <a:gd name="connsiteX62" fmla="*/ 525289 w 608697"/>
              <a:gd name="connsiteY62" fmla="*/ 93101 h 603263"/>
              <a:gd name="connsiteX63" fmla="*/ 453594 w 608697"/>
              <a:gd name="connsiteY63" fmla="*/ 148611 h 603263"/>
              <a:gd name="connsiteX64" fmla="*/ 330387 w 608697"/>
              <a:gd name="connsiteY64" fmla="*/ 0 h 603263"/>
              <a:gd name="connsiteX65" fmla="*/ 278309 w 608697"/>
              <a:gd name="connsiteY65" fmla="*/ 0 h 603263"/>
              <a:gd name="connsiteX66" fmla="*/ 155235 w 608697"/>
              <a:gd name="connsiteY66" fmla="*/ 148611 h 603263"/>
              <a:gd name="connsiteX67" fmla="*/ 83549 w 608697"/>
              <a:gd name="connsiteY67" fmla="*/ 93101 h 603263"/>
              <a:gd name="connsiteX68" fmla="*/ 278309 w 608697"/>
              <a:gd name="connsiteY68" fmla="*/ 0 h 6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8697" h="603263">
                <a:moveTo>
                  <a:pt x="453594" y="454582"/>
                </a:moveTo>
                <a:cubicBezTo>
                  <a:pt x="480230" y="469579"/>
                  <a:pt x="504285" y="488091"/>
                  <a:pt x="525289" y="510235"/>
                </a:cubicBezTo>
                <a:cubicBezTo>
                  <a:pt x="473894" y="564130"/>
                  <a:pt x="404311" y="597288"/>
                  <a:pt x="330387" y="603263"/>
                </a:cubicBezTo>
                <a:cubicBezTo>
                  <a:pt x="383542" y="567880"/>
                  <a:pt x="426489" y="516093"/>
                  <a:pt x="453594" y="454582"/>
                </a:cubicBezTo>
                <a:close/>
                <a:moveTo>
                  <a:pt x="155235" y="454582"/>
                </a:moveTo>
                <a:cubicBezTo>
                  <a:pt x="182220" y="516093"/>
                  <a:pt x="225278" y="567880"/>
                  <a:pt x="278309" y="603263"/>
                </a:cubicBezTo>
                <a:cubicBezTo>
                  <a:pt x="204511" y="597288"/>
                  <a:pt x="134937" y="564130"/>
                  <a:pt x="83549" y="510235"/>
                </a:cubicBezTo>
                <a:cubicBezTo>
                  <a:pt x="104550" y="488091"/>
                  <a:pt x="128602" y="469462"/>
                  <a:pt x="155235" y="454582"/>
                </a:cubicBezTo>
                <a:close/>
                <a:moveTo>
                  <a:pt x="315145" y="416194"/>
                </a:moveTo>
                <a:cubicBezTo>
                  <a:pt x="357722" y="417365"/>
                  <a:pt x="398657" y="427438"/>
                  <a:pt x="437011" y="445826"/>
                </a:cubicBezTo>
                <a:cubicBezTo>
                  <a:pt x="410620" y="506494"/>
                  <a:pt x="367926" y="557324"/>
                  <a:pt x="315145" y="591055"/>
                </a:cubicBezTo>
                <a:close/>
                <a:moveTo>
                  <a:pt x="293693" y="416194"/>
                </a:moveTo>
                <a:lnTo>
                  <a:pt x="293693" y="591055"/>
                </a:lnTo>
                <a:cubicBezTo>
                  <a:pt x="240881" y="557324"/>
                  <a:pt x="198162" y="506494"/>
                  <a:pt x="171756" y="445826"/>
                </a:cubicBezTo>
                <a:cubicBezTo>
                  <a:pt x="210133" y="427438"/>
                  <a:pt x="250974" y="417365"/>
                  <a:pt x="293693" y="416194"/>
                </a:cubicBezTo>
                <a:close/>
                <a:moveTo>
                  <a:pt x="485247" y="310981"/>
                </a:moveTo>
                <a:lnTo>
                  <a:pt x="608697" y="310981"/>
                </a:lnTo>
                <a:cubicBezTo>
                  <a:pt x="606702" y="379026"/>
                  <a:pt x="581707" y="444027"/>
                  <a:pt x="537936" y="496144"/>
                </a:cubicBezTo>
                <a:cubicBezTo>
                  <a:pt x="515288" y="472603"/>
                  <a:pt x="489354" y="452811"/>
                  <a:pt x="460721" y="437000"/>
                </a:cubicBezTo>
                <a:cubicBezTo>
                  <a:pt x="475976" y="396828"/>
                  <a:pt x="484191" y="354549"/>
                  <a:pt x="485247" y="310981"/>
                </a:cubicBezTo>
                <a:close/>
                <a:moveTo>
                  <a:pt x="315145" y="310981"/>
                </a:moveTo>
                <a:lnTo>
                  <a:pt x="466578" y="310981"/>
                </a:lnTo>
                <a:cubicBezTo>
                  <a:pt x="465522" y="351628"/>
                  <a:pt x="458015" y="390987"/>
                  <a:pt x="443939" y="428472"/>
                </a:cubicBezTo>
                <a:cubicBezTo>
                  <a:pt x="403354" y="409144"/>
                  <a:pt x="360188" y="398719"/>
                  <a:pt x="315145" y="397430"/>
                </a:cubicBezTo>
                <a:close/>
                <a:moveTo>
                  <a:pt x="142189" y="310981"/>
                </a:moveTo>
                <a:lnTo>
                  <a:pt x="293693" y="310981"/>
                </a:lnTo>
                <a:lnTo>
                  <a:pt x="293693" y="397448"/>
                </a:lnTo>
                <a:cubicBezTo>
                  <a:pt x="248629" y="398736"/>
                  <a:pt x="205325" y="409164"/>
                  <a:pt x="164721" y="428613"/>
                </a:cubicBezTo>
                <a:cubicBezTo>
                  <a:pt x="150756" y="391004"/>
                  <a:pt x="143128" y="351637"/>
                  <a:pt x="142189" y="310981"/>
                </a:cubicBezTo>
                <a:close/>
                <a:moveTo>
                  <a:pt x="0" y="310981"/>
                </a:moveTo>
                <a:lnTo>
                  <a:pt x="123528" y="310981"/>
                </a:lnTo>
                <a:cubicBezTo>
                  <a:pt x="124466" y="354549"/>
                  <a:pt x="132796" y="396828"/>
                  <a:pt x="148046" y="437000"/>
                </a:cubicBezTo>
                <a:cubicBezTo>
                  <a:pt x="119305" y="452811"/>
                  <a:pt x="93496" y="472603"/>
                  <a:pt x="70856" y="496144"/>
                </a:cubicBezTo>
                <a:cubicBezTo>
                  <a:pt x="26981" y="444027"/>
                  <a:pt x="2112" y="379026"/>
                  <a:pt x="0" y="310981"/>
                </a:cubicBezTo>
                <a:close/>
                <a:moveTo>
                  <a:pt x="443939" y="174720"/>
                </a:moveTo>
                <a:cubicBezTo>
                  <a:pt x="458015" y="212212"/>
                  <a:pt x="465522" y="251696"/>
                  <a:pt x="466578" y="292352"/>
                </a:cubicBezTo>
                <a:lnTo>
                  <a:pt x="315145" y="292352"/>
                </a:lnTo>
                <a:lnTo>
                  <a:pt x="315145" y="205768"/>
                </a:lnTo>
                <a:cubicBezTo>
                  <a:pt x="360188" y="204479"/>
                  <a:pt x="403354" y="194052"/>
                  <a:pt x="443939" y="174720"/>
                </a:cubicBezTo>
                <a:close/>
                <a:moveTo>
                  <a:pt x="164721" y="174720"/>
                </a:moveTo>
                <a:cubicBezTo>
                  <a:pt x="205325" y="194052"/>
                  <a:pt x="248629" y="204479"/>
                  <a:pt x="293693" y="205768"/>
                </a:cubicBezTo>
                <a:lnTo>
                  <a:pt x="293693" y="292352"/>
                </a:lnTo>
                <a:lnTo>
                  <a:pt x="142189" y="292352"/>
                </a:lnTo>
                <a:cubicBezTo>
                  <a:pt x="143128" y="251696"/>
                  <a:pt x="150756" y="212212"/>
                  <a:pt x="164721" y="174720"/>
                </a:cubicBezTo>
                <a:close/>
                <a:moveTo>
                  <a:pt x="537819" y="107118"/>
                </a:moveTo>
                <a:cubicBezTo>
                  <a:pt x="581707" y="159255"/>
                  <a:pt x="606702" y="224280"/>
                  <a:pt x="608697" y="292352"/>
                </a:cubicBezTo>
                <a:lnTo>
                  <a:pt x="485247" y="292352"/>
                </a:lnTo>
                <a:cubicBezTo>
                  <a:pt x="484191" y="248767"/>
                  <a:pt x="475976" y="206355"/>
                  <a:pt x="460721" y="166168"/>
                </a:cubicBezTo>
                <a:cubicBezTo>
                  <a:pt x="489354" y="150468"/>
                  <a:pt x="515288" y="130668"/>
                  <a:pt x="537819" y="107118"/>
                </a:cubicBezTo>
                <a:close/>
                <a:moveTo>
                  <a:pt x="70856" y="107118"/>
                </a:moveTo>
                <a:cubicBezTo>
                  <a:pt x="93496" y="130668"/>
                  <a:pt x="119305" y="150468"/>
                  <a:pt x="148046" y="166168"/>
                </a:cubicBezTo>
                <a:cubicBezTo>
                  <a:pt x="132796" y="206355"/>
                  <a:pt x="124466" y="248767"/>
                  <a:pt x="123528" y="292352"/>
                </a:cubicBezTo>
                <a:lnTo>
                  <a:pt x="0" y="292352"/>
                </a:lnTo>
                <a:cubicBezTo>
                  <a:pt x="2112" y="224280"/>
                  <a:pt x="26981" y="159138"/>
                  <a:pt x="70856" y="107118"/>
                </a:cubicBezTo>
                <a:close/>
                <a:moveTo>
                  <a:pt x="315145" y="12278"/>
                </a:moveTo>
                <a:cubicBezTo>
                  <a:pt x="367926" y="45892"/>
                  <a:pt x="410620" y="96722"/>
                  <a:pt x="437011" y="157390"/>
                </a:cubicBezTo>
                <a:cubicBezTo>
                  <a:pt x="398657" y="175895"/>
                  <a:pt x="357722" y="185851"/>
                  <a:pt x="315145" y="187139"/>
                </a:cubicBezTo>
                <a:close/>
                <a:moveTo>
                  <a:pt x="293693" y="12278"/>
                </a:moveTo>
                <a:lnTo>
                  <a:pt x="293693" y="187139"/>
                </a:lnTo>
                <a:cubicBezTo>
                  <a:pt x="250974" y="185851"/>
                  <a:pt x="210133" y="175895"/>
                  <a:pt x="171756" y="157390"/>
                </a:cubicBezTo>
                <a:cubicBezTo>
                  <a:pt x="198162" y="96722"/>
                  <a:pt x="240881" y="45892"/>
                  <a:pt x="293693" y="12278"/>
                </a:cubicBezTo>
                <a:close/>
                <a:moveTo>
                  <a:pt x="330387" y="0"/>
                </a:moveTo>
                <a:cubicBezTo>
                  <a:pt x="404311" y="6090"/>
                  <a:pt x="473777" y="39231"/>
                  <a:pt x="525289" y="93101"/>
                </a:cubicBezTo>
                <a:cubicBezTo>
                  <a:pt x="504285" y="115118"/>
                  <a:pt x="480230" y="133738"/>
                  <a:pt x="453594" y="148611"/>
                </a:cubicBezTo>
                <a:cubicBezTo>
                  <a:pt x="426489" y="87246"/>
                  <a:pt x="383542" y="35367"/>
                  <a:pt x="330387" y="0"/>
                </a:cubicBezTo>
                <a:close/>
                <a:moveTo>
                  <a:pt x="278309" y="0"/>
                </a:moveTo>
                <a:cubicBezTo>
                  <a:pt x="225278" y="35367"/>
                  <a:pt x="182220" y="87246"/>
                  <a:pt x="155235" y="148611"/>
                </a:cubicBezTo>
                <a:cubicBezTo>
                  <a:pt x="128602" y="133738"/>
                  <a:pt x="104550" y="115118"/>
                  <a:pt x="83549" y="93101"/>
                </a:cubicBezTo>
                <a:cubicBezTo>
                  <a:pt x="134937" y="39231"/>
                  <a:pt x="204394" y="6090"/>
                  <a:pt x="27830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6" name="screen-with-network-graph_20952">
            <a:extLst>
              <a:ext uri="{FF2B5EF4-FFF2-40B4-BE49-F238E27FC236}">
                <a16:creationId xmlns:a16="http://schemas.microsoft.com/office/drawing/2014/main" xmlns="" id="{C447C1FF-02F9-4DA0-9ED3-E9087C16D400}"/>
              </a:ext>
            </a:extLst>
          </p:cNvPr>
          <p:cNvSpPr>
            <a:spLocks noChangeAspect="1"/>
          </p:cNvSpPr>
          <p:nvPr/>
        </p:nvSpPr>
        <p:spPr bwMode="auto">
          <a:xfrm>
            <a:off x="5004048" y="4077072"/>
            <a:ext cx="638411" cy="365227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  <a:gd name="connsiteX184" fmla="*/ 373273 h 605239"/>
              <a:gd name="connsiteY184" fmla="*/ 373273 h 605239"/>
              <a:gd name="connsiteX185" fmla="*/ 373273 h 605239"/>
              <a:gd name="connsiteY185" fmla="*/ 373273 h 605239"/>
              <a:gd name="connsiteX186" fmla="*/ 373273 h 605239"/>
              <a:gd name="connsiteY186" fmla="*/ 373273 h 605239"/>
              <a:gd name="connsiteX187" fmla="*/ 373273 h 605239"/>
              <a:gd name="connsiteY187" fmla="*/ 373273 h 605239"/>
              <a:gd name="connsiteX188" fmla="*/ 373273 h 605239"/>
              <a:gd name="connsiteY188" fmla="*/ 373273 h 605239"/>
              <a:gd name="connsiteX189" fmla="*/ 373273 h 605239"/>
              <a:gd name="connsiteY189" fmla="*/ 373273 h 605239"/>
              <a:gd name="connsiteX190" fmla="*/ 373273 h 605239"/>
              <a:gd name="connsiteY190" fmla="*/ 373273 h 605239"/>
              <a:gd name="connsiteX191" fmla="*/ 373273 h 605239"/>
              <a:gd name="connsiteY191" fmla="*/ 373273 h 605239"/>
              <a:gd name="connsiteX192" fmla="*/ 373273 h 605239"/>
              <a:gd name="connsiteY192" fmla="*/ 373273 h 605239"/>
              <a:gd name="connsiteX193" fmla="*/ 373273 h 605239"/>
              <a:gd name="connsiteY193" fmla="*/ 373273 h 605239"/>
              <a:gd name="connsiteX194" fmla="*/ 373273 h 605239"/>
              <a:gd name="connsiteY194" fmla="*/ 373273 h 605239"/>
              <a:gd name="connsiteX195" fmla="*/ 373273 h 605239"/>
              <a:gd name="connsiteY195" fmla="*/ 373273 h 605239"/>
              <a:gd name="connsiteX196" fmla="*/ 373273 h 605239"/>
              <a:gd name="connsiteY196" fmla="*/ 373273 h 605239"/>
              <a:gd name="connsiteX197" fmla="*/ 373273 h 605239"/>
              <a:gd name="connsiteY197" fmla="*/ 373273 h 605239"/>
              <a:gd name="connsiteX198" fmla="*/ 373273 h 605239"/>
              <a:gd name="connsiteY198" fmla="*/ 373273 h 605239"/>
              <a:gd name="connsiteX199" fmla="*/ 373273 h 605239"/>
              <a:gd name="connsiteY199" fmla="*/ 373273 h 605239"/>
              <a:gd name="connsiteX200" fmla="*/ 373273 h 605239"/>
              <a:gd name="connsiteY200" fmla="*/ 373273 h 605239"/>
              <a:gd name="connsiteX201" fmla="*/ 373273 h 605239"/>
              <a:gd name="connsiteY201" fmla="*/ 373273 h 605239"/>
              <a:gd name="connsiteX202" fmla="*/ 373273 h 605239"/>
              <a:gd name="connsiteY202" fmla="*/ 373273 h 605239"/>
              <a:gd name="connsiteX203" fmla="*/ 373273 h 605239"/>
              <a:gd name="connsiteY203" fmla="*/ 373273 h 605239"/>
              <a:gd name="connsiteX204" fmla="*/ 373273 h 605239"/>
              <a:gd name="connsiteY204" fmla="*/ 373273 h 605239"/>
              <a:gd name="connsiteX205" fmla="*/ 373273 h 605239"/>
              <a:gd name="connsiteY205" fmla="*/ 373273 h 605239"/>
              <a:gd name="connsiteX206" fmla="*/ 373273 h 605239"/>
              <a:gd name="connsiteY206" fmla="*/ 373273 h 605239"/>
              <a:gd name="connsiteX207" fmla="*/ 373273 h 605239"/>
              <a:gd name="connsiteY207" fmla="*/ 373273 h 605239"/>
              <a:gd name="connsiteX208" fmla="*/ 373273 h 605239"/>
              <a:gd name="connsiteY208" fmla="*/ 373273 h 605239"/>
              <a:gd name="connsiteX209" fmla="*/ 373273 h 605239"/>
              <a:gd name="connsiteY209" fmla="*/ 373273 h 605239"/>
              <a:gd name="connsiteX210" fmla="*/ 373273 h 605239"/>
              <a:gd name="connsiteY210" fmla="*/ 373273 h 605239"/>
              <a:gd name="connsiteX211" fmla="*/ 373273 h 605239"/>
              <a:gd name="connsiteY211" fmla="*/ 373273 h 605239"/>
              <a:gd name="connsiteX212" fmla="*/ 373273 h 605239"/>
              <a:gd name="connsiteY212" fmla="*/ 373273 h 605239"/>
              <a:gd name="connsiteX213" fmla="*/ 373273 h 605239"/>
              <a:gd name="connsiteY213" fmla="*/ 373273 h 605239"/>
              <a:gd name="connsiteX214" fmla="*/ 373273 h 605239"/>
              <a:gd name="connsiteY214" fmla="*/ 373273 h 605239"/>
              <a:gd name="connsiteX215" fmla="*/ 373273 h 605239"/>
              <a:gd name="connsiteY215" fmla="*/ 373273 h 605239"/>
              <a:gd name="connsiteX216" fmla="*/ 373273 h 605239"/>
              <a:gd name="connsiteY216" fmla="*/ 373273 h 605239"/>
              <a:gd name="connsiteX217" fmla="*/ 373273 h 605239"/>
              <a:gd name="connsiteY217" fmla="*/ 373273 h 605239"/>
              <a:gd name="connsiteX218" fmla="*/ 373273 h 605239"/>
              <a:gd name="connsiteY218" fmla="*/ 373273 h 605239"/>
              <a:gd name="connsiteX219" fmla="*/ 373273 h 605239"/>
              <a:gd name="connsiteY219" fmla="*/ 373273 h 605239"/>
              <a:gd name="connsiteX220" fmla="*/ 373273 h 605239"/>
              <a:gd name="connsiteY220" fmla="*/ 373273 h 605239"/>
              <a:gd name="connsiteX221" fmla="*/ 373273 h 605239"/>
              <a:gd name="connsiteY221" fmla="*/ 373273 h 605239"/>
              <a:gd name="connsiteX222" fmla="*/ 373273 h 605239"/>
              <a:gd name="connsiteY222" fmla="*/ 373273 h 605239"/>
              <a:gd name="connsiteX223" fmla="*/ 373273 h 605239"/>
              <a:gd name="connsiteY223" fmla="*/ 373273 h 605239"/>
              <a:gd name="connsiteX224" fmla="*/ 373273 h 605239"/>
              <a:gd name="connsiteY224" fmla="*/ 373273 h 605239"/>
              <a:gd name="connsiteX225" fmla="*/ 373273 h 605239"/>
              <a:gd name="connsiteY2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597054" h="476881">
                <a:moveTo>
                  <a:pt x="250642" y="405257"/>
                </a:moveTo>
                <a:lnTo>
                  <a:pt x="346411" y="405257"/>
                </a:lnTo>
                <a:lnTo>
                  <a:pt x="346411" y="438522"/>
                </a:lnTo>
                <a:lnTo>
                  <a:pt x="441880" y="457702"/>
                </a:lnTo>
                <a:lnTo>
                  <a:pt x="441880" y="476881"/>
                </a:lnTo>
                <a:lnTo>
                  <a:pt x="155173" y="476881"/>
                </a:lnTo>
                <a:lnTo>
                  <a:pt x="155173" y="457702"/>
                </a:lnTo>
                <a:lnTo>
                  <a:pt x="250642" y="438522"/>
                </a:lnTo>
                <a:close/>
                <a:moveTo>
                  <a:pt x="358713" y="260808"/>
                </a:moveTo>
                <a:lnTo>
                  <a:pt x="351208" y="262306"/>
                </a:lnTo>
                <a:cubicBezTo>
                  <a:pt x="349107" y="262606"/>
                  <a:pt x="347606" y="264705"/>
                  <a:pt x="348207" y="266803"/>
                </a:cubicBezTo>
                <a:cubicBezTo>
                  <a:pt x="348507" y="268602"/>
                  <a:pt x="350008" y="269801"/>
                  <a:pt x="351809" y="269801"/>
                </a:cubicBezTo>
                <a:cubicBezTo>
                  <a:pt x="352109" y="269801"/>
                  <a:pt x="352409" y="269801"/>
                  <a:pt x="352709" y="269801"/>
                </a:cubicBezTo>
                <a:lnTo>
                  <a:pt x="360214" y="268302"/>
                </a:lnTo>
                <a:cubicBezTo>
                  <a:pt x="362315" y="267702"/>
                  <a:pt x="363816" y="265904"/>
                  <a:pt x="363216" y="263805"/>
                </a:cubicBezTo>
                <a:cubicBezTo>
                  <a:pt x="362915" y="261707"/>
                  <a:pt x="360814" y="260208"/>
                  <a:pt x="358713" y="260808"/>
                </a:cubicBezTo>
                <a:close/>
                <a:moveTo>
                  <a:pt x="238342" y="260808"/>
                </a:moveTo>
                <a:cubicBezTo>
                  <a:pt x="236240" y="260208"/>
                  <a:pt x="234139" y="261707"/>
                  <a:pt x="233839" y="263805"/>
                </a:cubicBezTo>
                <a:cubicBezTo>
                  <a:pt x="233239" y="265904"/>
                  <a:pt x="234739" y="267702"/>
                  <a:pt x="236841" y="268302"/>
                </a:cubicBezTo>
                <a:lnTo>
                  <a:pt x="244345" y="269801"/>
                </a:lnTo>
                <a:cubicBezTo>
                  <a:pt x="244645" y="269801"/>
                  <a:pt x="244945" y="269801"/>
                  <a:pt x="245246" y="269801"/>
                </a:cubicBezTo>
                <a:cubicBezTo>
                  <a:pt x="247047" y="269801"/>
                  <a:pt x="248548" y="268902"/>
                  <a:pt x="248848" y="266803"/>
                </a:cubicBezTo>
                <a:cubicBezTo>
                  <a:pt x="249448" y="264705"/>
                  <a:pt x="247947" y="262606"/>
                  <a:pt x="245846" y="262306"/>
                </a:cubicBezTo>
                <a:close/>
                <a:moveTo>
                  <a:pt x="381526" y="256011"/>
                </a:moveTo>
                <a:lnTo>
                  <a:pt x="374022" y="257510"/>
                </a:lnTo>
                <a:cubicBezTo>
                  <a:pt x="371921" y="257810"/>
                  <a:pt x="370420" y="259908"/>
                  <a:pt x="371020" y="262007"/>
                </a:cubicBezTo>
                <a:cubicBezTo>
                  <a:pt x="371320" y="263805"/>
                  <a:pt x="372821" y="265304"/>
                  <a:pt x="374622" y="265304"/>
                </a:cubicBezTo>
                <a:cubicBezTo>
                  <a:pt x="374923" y="265304"/>
                  <a:pt x="375223" y="265304"/>
                  <a:pt x="375523" y="265004"/>
                </a:cubicBezTo>
                <a:lnTo>
                  <a:pt x="383027" y="263506"/>
                </a:lnTo>
                <a:cubicBezTo>
                  <a:pt x="385129" y="263206"/>
                  <a:pt x="386629" y="261107"/>
                  <a:pt x="386029" y="259009"/>
                </a:cubicBezTo>
                <a:cubicBezTo>
                  <a:pt x="385729" y="256910"/>
                  <a:pt x="383628" y="255412"/>
                  <a:pt x="381526" y="256011"/>
                </a:cubicBezTo>
                <a:close/>
                <a:moveTo>
                  <a:pt x="215528" y="256011"/>
                </a:moveTo>
                <a:cubicBezTo>
                  <a:pt x="213127" y="255412"/>
                  <a:pt x="211326" y="256910"/>
                  <a:pt x="211025" y="259009"/>
                </a:cubicBezTo>
                <a:cubicBezTo>
                  <a:pt x="210425" y="261107"/>
                  <a:pt x="211926" y="263206"/>
                  <a:pt x="214027" y="263506"/>
                </a:cubicBezTo>
                <a:lnTo>
                  <a:pt x="221532" y="265004"/>
                </a:lnTo>
                <a:cubicBezTo>
                  <a:pt x="221832" y="265304"/>
                  <a:pt x="222132" y="265304"/>
                  <a:pt x="222432" y="265304"/>
                </a:cubicBezTo>
                <a:cubicBezTo>
                  <a:pt x="224233" y="265304"/>
                  <a:pt x="225734" y="263805"/>
                  <a:pt x="226034" y="262007"/>
                </a:cubicBezTo>
                <a:cubicBezTo>
                  <a:pt x="226635" y="259908"/>
                  <a:pt x="225134" y="258110"/>
                  <a:pt x="223032" y="257510"/>
                </a:cubicBezTo>
                <a:close/>
                <a:moveTo>
                  <a:pt x="404340" y="251215"/>
                </a:moveTo>
                <a:lnTo>
                  <a:pt x="396836" y="252713"/>
                </a:lnTo>
                <a:cubicBezTo>
                  <a:pt x="394734" y="253313"/>
                  <a:pt x="393233" y="255112"/>
                  <a:pt x="393834" y="257210"/>
                </a:cubicBezTo>
                <a:cubicBezTo>
                  <a:pt x="394134" y="259009"/>
                  <a:pt x="395935" y="260508"/>
                  <a:pt x="397736" y="260508"/>
                </a:cubicBezTo>
                <a:cubicBezTo>
                  <a:pt x="397736" y="260508"/>
                  <a:pt x="398036" y="260508"/>
                  <a:pt x="398336" y="260208"/>
                </a:cubicBezTo>
                <a:lnTo>
                  <a:pt x="405841" y="258709"/>
                </a:lnTo>
                <a:cubicBezTo>
                  <a:pt x="407942" y="258409"/>
                  <a:pt x="409443" y="256311"/>
                  <a:pt x="408843" y="254212"/>
                </a:cubicBezTo>
                <a:cubicBezTo>
                  <a:pt x="408542" y="252114"/>
                  <a:pt x="406441" y="250615"/>
                  <a:pt x="404340" y="251215"/>
                </a:cubicBezTo>
                <a:close/>
                <a:moveTo>
                  <a:pt x="192715" y="251215"/>
                </a:moveTo>
                <a:cubicBezTo>
                  <a:pt x="190613" y="250615"/>
                  <a:pt x="188512" y="252114"/>
                  <a:pt x="188212" y="254212"/>
                </a:cubicBezTo>
                <a:cubicBezTo>
                  <a:pt x="187611" y="256311"/>
                  <a:pt x="189112" y="258409"/>
                  <a:pt x="190913" y="258709"/>
                </a:cubicBezTo>
                <a:lnTo>
                  <a:pt x="198718" y="260508"/>
                </a:lnTo>
                <a:cubicBezTo>
                  <a:pt x="199018" y="260508"/>
                  <a:pt x="199318" y="260508"/>
                  <a:pt x="199318" y="260508"/>
                </a:cubicBezTo>
                <a:cubicBezTo>
                  <a:pt x="201420" y="260508"/>
                  <a:pt x="202921" y="259309"/>
                  <a:pt x="203221" y="257210"/>
                </a:cubicBezTo>
                <a:cubicBezTo>
                  <a:pt x="203821" y="255412"/>
                  <a:pt x="202320" y="253313"/>
                  <a:pt x="200219" y="252713"/>
                </a:cubicBezTo>
                <a:close/>
                <a:moveTo>
                  <a:pt x="298677" y="239823"/>
                </a:moveTo>
                <a:cubicBezTo>
                  <a:pt x="296276" y="239823"/>
                  <a:pt x="294775" y="241622"/>
                  <a:pt x="294775" y="243720"/>
                </a:cubicBezTo>
                <a:lnTo>
                  <a:pt x="294775" y="247018"/>
                </a:lnTo>
                <a:cubicBezTo>
                  <a:pt x="282768" y="248517"/>
                  <a:pt x="273162" y="256611"/>
                  <a:pt x="269560" y="267403"/>
                </a:cubicBezTo>
                <a:cubicBezTo>
                  <a:pt x="269260" y="267403"/>
                  <a:pt x="269260" y="267103"/>
                  <a:pt x="268960" y="267103"/>
                </a:cubicBezTo>
                <a:lnTo>
                  <a:pt x="261155" y="265604"/>
                </a:lnTo>
                <a:cubicBezTo>
                  <a:pt x="259054" y="265004"/>
                  <a:pt x="257253" y="266503"/>
                  <a:pt x="256652" y="268602"/>
                </a:cubicBezTo>
                <a:cubicBezTo>
                  <a:pt x="256352" y="270700"/>
                  <a:pt x="257553" y="272499"/>
                  <a:pt x="259654" y="273098"/>
                </a:cubicBezTo>
                <a:lnTo>
                  <a:pt x="267159" y="274597"/>
                </a:lnTo>
                <a:cubicBezTo>
                  <a:pt x="267459" y="274597"/>
                  <a:pt x="267759" y="274597"/>
                  <a:pt x="268059" y="274597"/>
                </a:cubicBezTo>
                <a:cubicBezTo>
                  <a:pt x="268059" y="275497"/>
                  <a:pt x="267459" y="276396"/>
                  <a:pt x="267459" y="277295"/>
                </a:cubicBezTo>
                <a:cubicBezTo>
                  <a:pt x="267459" y="294383"/>
                  <a:pt x="281567" y="308173"/>
                  <a:pt x="298677" y="308173"/>
                </a:cubicBezTo>
                <a:cubicBezTo>
                  <a:pt x="315787" y="308173"/>
                  <a:pt x="329596" y="294383"/>
                  <a:pt x="329596" y="277295"/>
                </a:cubicBezTo>
                <a:cubicBezTo>
                  <a:pt x="329596" y="276396"/>
                  <a:pt x="328995" y="275497"/>
                  <a:pt x="328995" y="274597"/>
                </a:cubicBezTo>
                <a:cubicBezTo>
                  <a:pt x="329295" y="274597"/>
                  <a:pt x="329596" y="274597"/>
                  <a:pt x="329896" y="274597"/>
                </a:cubicBezTo>
                <a:lnTo>
                  <a:pt x="337400" y="273098"/>
                </a:lnTo>
                <a:cubicBezTo>
                  <a:pt x="339502" y="272499"/>
                  <a:pt x="340702" y="270400"/>
                  <a:pt x="340402" y="268302"/>
                </a:cubicBezTo>
                <a:cubicBezTo>
                  <a:pt x="340102" y="266204"/>
                  <a:pt x="338001" y="265004"/>
                  <a:pt x="335899" y="265604"/>
                </a:cubicBezTo>
                <a:lnTo>
                  <a:pt x="328095" y="267103"/>
                </a:lnTo>
                <a:cubicBezTo>
                  <a:pt x="328095" y="267103"/>
                  <a:pt x="327795" y="267403"/>
                  <a:pt x="327494" y="267403"/>
                </a:cubicBezTo>
                <a:cubicBezTo>
                  <a:pt x="323892" y="256611"/>
                  <a:pt x="314287" y="248517"/>
                  <a:pt x="302580" y="247018"/>
                </a:cubicBezTo>
                <a:lnTo>
                  <a:pt x="302580" y="243720"/>
                </a:lnTo>
                <a:cubicBezTo>
                  <a:pt x="302580" y="241622"/>
                  <a:pt x="300779" y="239823"/>
                  <a:pt x="298677" y="239823"/>
                </a:cubicBezTo>
                <a:close/>
                <a:moveTo>
                  <a:pt x="298377" y="216440"/>
                </a:moveTo>
                <a:cubicBezTo>
                  <a:pt x="296276" y="216440"/>
                  <a:pt x="294475" y="218239"/>
                  <a:pt x="294475" y="220337"/>
                </a:cubicBezTo>
                <a:lnTo>
                  <a:pt x="294475" y="228132"/>
                </a:lnTo>
                <a:cubicBezTo>
                  <a:pt x="294475" y="230230"/>
                  <a:pt x="296276" y="232029"/>
                  <a:pt x="298377" y="232029"/>
                </a:cubicBezTo>
                <a:cubicBezTo>
                  <a:pt x="300779" y="232029"/>
                  <a:pt x="302279" y="230230"/>
                  <a:pt x="302279" y="228132"/>
                </a:cubicBezTo>
                <a:lnTo>
                  <a:pt x="302279" y="220337"/>
                </a:lnTo>
                <a:cubicBezTo>
                  <a:pt x="302279" y="218239"/>
                  <a:pt x="300779" y="216440"/>
                  <a:pt x="298377" y="216440"/>
                </a:cubicBezTo>
                <a:close/>
                <a:moveTo>
                  <a:pt x="446965" y="215241"/>
                </a:moveTo>
                <a:cubicBezTo>
                  <a:pt x="429855" y="215241"/>
                  <a:pt x="416047" y="229031"/>
                  <a:pt x="416047" y="246418"/>
                </a:cubicBezTo>
                <a:cubicBezTo>
                  <a:pt x="416047" y="247917"/>
                  <a:pt x="416647" y="249416"/>
                  <a:pt x="416947" y="250915"/>
                </a:cubicBezTo>
                <a:cubicBezTo>
                  <a:pt x="416947" y="251514"/>
                  <a:pt x="416647" y="251814"/>
                  <a:pt x="416647" y="252713"/>
                </a:cubicBezTo>
                <a:cubicBezTo>
                  <a:pt x="416947" y="253313"/>
                  <a:pt x="417248" y="253913"/>
                  <a:pt x="417848" y="254212"/>
                </a:cubicBezTo>
                <a:cubicBezTo>
                  <a:pt x="421450" y="267403"/>
                  <a:pt x="432857" y="277295"/>
                  <a:pt x="446965" y="277295"/>
                </a:cubicBezTo>
                <a:cubicBezTo>
                  <a:pt x="464075" y="277295"/>
                  <a:pt x="478184" y="263206"/>
                  <a:pt x="478184" y="246418"/>
                </a:cubicBezTo>
                <a:cubicBezTo>
                  <a:pt x="478184" y="229031"/>
                  <a:pt x="464376" y="215241"/>
                  <a:pt x="446965" y="215241"/>
                </a:cubicBezTo>
                <a:close/>
                <a:moveTo>
                  <a:pt x="150089" y="215241"/>
                </a:moveTo>
                <a:cubicBezTo>
                  <a:pt x="132979" y="215241"/>
                  <a:pt x="118871" y="229031"/>
                  <a:pt x="118871" y="246118"/>
                </a:cubicBezTo>
                <a:cubicBezTo>
                  <a:pt x="118871" y="263206"/>
                  <a:pt x="132979" y="277295"/>
                  <a:pt x="150089" y="277295"/>
                </a:cubicBezTo>
                <a:cubicBezTo>
                  <a:pt x="164198" y="277295"/>
                  <a:pt x="175604" y="267403"/>
                  <a:pt x="179206" y="254212"/>
                </a:cubicBezTo>
                <a:cubicBezTo>
                  <a:pt x="179807" y="253913"/>
                  <a:pt x="180407" y="253313"/>
                  <a:pt x="180407" y="252713"/>
                </a:cubicBezTo>
                <a:cubicBezTo>
                  <a:pt x="180707" y="251814"/>
                  <a:pt x="180407" y="251215"/>
                  <a:pt x="180107" y="250615"/>
                </a:cubicBezTo>
                <a:cubicBezTo>
                  <a:pt x="180407" y="249116"/>
                  <a:pt x="181008" y="247917"/>
                  <a:pt x="181008" y="246118"/>
                </a:cubicBezTo>
                <a:cubicBezTo>
                  <a:pt x="181008" y="229031"/>
                  <a:pt x="167199" y="215241"/>
                  <a:pt x="150089" y="215241"/>
                </a:cubicBezTo>
                <a:close/>
                <a:moveTo>
                  <a:pt x="408542" y="209246"/>
                </a:moveTo>
                <a:cubicBezTo>
                  <a:pt x="407042" y="211044"/>
                  <a:pt x="407042" y="213443"/>
                  <a:pt x="408542" y="214941"/>
                </a:cubicBezTo>
                <a:lnTo>
                  <a:pt x="413946" y="220038"/>
                </a:lnTo>
                <a:cubicBezTo>
                  <a:pt x="414846" y="220637"/>
                  <a:pt x="415747" y="221237"/>
                  <a:pt x="416647" y="221237"/>
                </a:cubicBezTo>
                <a:cubicBezTo>
                  <a:pt x="417848" y="221237"/>
                  <a:pt x="418749" y="220637"/>
                  <a:pt x="419349" y="220038"/>
                </a:cubicBezTo>
                <a:cubicBezTo>
                  <a:pt x="420850" y="218539"/>
                  <a:pt x="420850" y="216141"/>
                  <a:pt x="419349" y="214642"/>
                </a:cubicBezTo>
                <a:lnTo>
                  <a:pt x="413946" y="209246"/>
                </a:lnTo>
                <a:cubicBezTo>
                  <a:pt x="412445" y="207747"/>
                  <a:pt x="410043" y="207747"/>
                  <a:pt x="408542" y="209246"/>
                </a:cubicBezTo>
                <a:close/>
                <a:moveTo>
                  <a:pt x="183109" y="209246"/>
                </a:moveTo>
                <a:lnTo>
                  <a:pt x="177706" y="214642"/>
                </a:lnTo>
                <a:cubicBezTo>
                  <a:pt x="175905" y="215841"/>
                  <a:pt x="175905" y="218539"/>
                  <a:pt x="177405" y="220038"/>
                </a:cubicBezTo>
                <a:cubicBezTo>
                  <a:pt x="178306" y="220637"/>
                  <a:pt x="179206" y="221237"/>
                  <a:pt x="180407" y="221237"/>
                </a:cubicBezTo>
                <a:cubicBezTo>
                  <a:pt x="181308" y="221237"/>
                  <a:pt x="182208" y="220937"/>
                  <a:pt x="182809" y="220038"/>
                </a:cubicBezTo>
                <a:lnTo>
                  <a:pt x="188512" y="214642"/>
                </a:lnTo>
                <a:cubicBezTo>
                  <a:pt x="190013" y="213143"/>
                  <a:pt x="190013" y="210745"/>
                  <a:pt x="188512" y="209246"/>
                </a:cubicBezTo>
                <a:cubicBezTo>
                  <a:pt x="187011" y="207747"/>
                  <a:pt x="184610" y="207747"/>
                  <a:pt x="183109" y="209246"/>
                </a:cubicBezTo>
                <a:close/>
                <a:moveTo>
                  <a:pt x="199619" y="193657"/>
                </a:moveTo>
                <a:lnTo>
                  <a:pt x="194215" y="198753"/>
                </a:lnTo>
                <a:cubicBezTo>
                  <a:pt x="192414" y="200252"/>
                  <a:pt x="192414" y="202650"/>
                  <a:pt x="193915" y="204149"/>
                </a:cubicBezTo>
                <a:cubicBezTo>
                  <a:pt x="194816" y="205049"/>
                  <a:pt x="195716" y="205348"/>
                  <a:pt x="196617" y="205348"/>
                </a:cubicBezTo>
                <a:cubicBezTo>
                  <a:pt x="197818" y="205348"/>
                  <a:pt x="198718" y="205049"/>
                  <a:pt x="199318" y="204449"/>
                </a:cubicBezTo>
                <a:lnTo>
                  <a:pt x="205022" y="199053"/>
                </a:lnTo>
                <a:cubicBezTo>
                  <a:pt x="206523" y="197554"/>
                  <a:pt x="206523" y="195156"/>
                  <a:pt x="205022" y="193657"/>
                </a:cubicBezTo>
                <a:cubicBezTo>
                  <a:pt x="203521" y="192158"/>
                  <a:pt x="201119" y="192158"/>
                  <a:pt x="199619" y="193657"/>
                </a:cubicBezTo>
                <a:close/>
                <a:moveTo>
                  <a:pt x="397436" y="193357"/>
                </a:moveTo>
                <a:cubicBezTo>
                  <a:pt x="395935" y="191858"/>
                  <a:pt x="393534" y="192158"/>
                  <a:pt x="392033" y="193657"/>
                </a:cubicBezTo>
                <a:cubicBezTo>
                  <a:pt x="390532" y="195156"/>
                  <a:pt x="390532" y="197554"/>
                  <a:pt x="392033" y="199053"/>
                </a:cubicBezTo>
                <a:lnTo>
                  <a:pt x="397436" y="204449"/>
                </a:lnTo>
                <a:cubicBezTo>
                  <a:pt x="398336" y="205049"/>
                  <a:pt x="399237" y="205348"/>
                  <a:pt x="400137" y="205348"/>
                </a:cubicBezTo>
                <a:cubicBezTo>
                  <a:pt x="401338" y="205348"/>
                  <a:pt x="402239" y="205049"/>
                  <a:pt x="403139" y="204149"/>
                </a:cubicBezTo>
                <a:cubicBezTo>
                  <a:pt x="404640" y="202650"/>
                  <a:pt x="404340" y="200252"/>
                  <a:pt x="402839" y="198753"/>
                </a:cubicBezTo>
                <a:close/>
                <a:moveTo>
                  <a:pt x="298377" y="193357"/>
                </a:moveTo>
                <a:cubicBezTo>
                  <a:pt x="296276" y="193357"/>
                  <a:pt x="294775" y="195156"/>
                  <a:pt x="294775" y="197254"/>
                </a:cubicBezTo>
                <a:lnTo>
                  <a:pt x="294775" y="205049"/>
                </a:lnTo>
                <a:cubicBezTo>
                  <a:pt x="294775" y="207147"/>
                  <a:pt x="296276" y="208946"/>
                  <a:pt x="298377" y="208946"/>
                </a:cubicBezTo>
                <a:cubicBezTo>
                  <a:pt x="300779" y="208946"/>
                  <a:pt x="302279" y="207147"/>
                  <a:pt x="302279" y="205049"/>
                </a:cubicBezTo>
                <a:lnTo>
                  <a:pt x="302279" y="197254"/>
                </a:lnTo>
                <a:cubicBezTo>
                  <a:pt x="302279" y="195156"/>
                  <a:pt x="300779" y="193357"/>
                  <a:pt x="298377" y="193357"/>
                </a:cubicBezTo>
                <a:close/>
                <a:moveTo>
                  <a:pt x="375523" y="177769"/>
                </a:moveTo>
                <a:cubicBezTo>
                  <a:pt x="374022" y="179268"/>
                  <a:pt x="374022" y="181966"/>
                  <a:pt x="375523" y="183465"/>
                </a:cubicBezTo>
                <a:lnTo>
                  <a:pt x="381226" y="188561"/>
                </a:lnTo>
                <a:cubicBezTo>
                  <a:pt x="381827" y="189160"/>
                  <a:pt x="382727" y="189760"/>
                  <a:pt x="383928" y="189760"/>
                </a:cubicBezTo>
                <a:cubicBezTo>
                  <a:pt x="384828" y="189760"/>
                  <a:pt x="385729" y="189160"/>
                  <a:pt x="386629" y="188561"/>
                </a:cubicBezTo>
                <a:cubicBezTo>
                  <a:pt x="388130" y="187062"/>
                  <a:pt x="388130" y="184364"/>
                  <a:pt x="386629" y="182865"/>
                </a:cubicBezTo>
                <a:lnTo>
                  <a:pt x="380926" y="177769"/>
                </a:lnTo>
                <a:cubicBezTo>
                  <a:pt x="379425" y="176270"/>
                  <a:pt x="377024" y="176270"/>
                  <a:pt x="375523" y="177769"/>
                </a:cubicBezTo>
                <a:close/>
                <a:moveTo>
                  <a:pt x="216128" y="177769"/>
                </a:moveTo>
                <a:lnTo>
                  <a:pt x="210425" y="183165"/>
                </a:lnTo>
                <a:cubicBezTo>
                  <a:pt x="208924" y="184364"/>
                  <a:pt x="208924" y="187062"/>
                  <a:pt x="210425" y="188561"/>
                </a:cubicBezTo>
                <a:cubicBezTo>
                  <a:pt x="211326" y="189160"/>
                  <a:pt x="212226" y="189760"/>
                  <a:pt x="213127" y="189760"/>
                </a:cubicBezTo>
                <a:cubicBezTo>
                  <a:pt x="214327" y="189760"/>
                  <a:pt x="215228" y="189160"/>
                  <a:pt x="215828" y="188561"/>
                </a:cubicBezTo>
                <a:lnTo>
                  <a:pt x="221231" y="183165"/>
                </a:lnTo>
                <a:cubicBezTo>
                  <a:pt x="223032" y="181966"/>
                  <a:pt x="223032" y="179268"/>
                  <a:pt x="221532" y="177769"/>
                </a:cubicBezTo>
                <a:cubicBezTo>
                  <a:pt x="220031" y="176270"/>
                  <a:pt x="217629" y="176270"/>
                  <a:pt x="216128" y="177769"/>
                </a:cubicBezTo>
                <a:close/>
                <a:moveTo>
                  <a:pt x="298377" y="170274"/>
                </a:moveTo>
                <a:cubicBezTo>
                  <a:pt x="296276" y="170274"/>
                  <a:pt x="294775" y="171773"/>
                  <a:pt x="294775" y="174172"/>
                </a:cubicBezTo>
                <a:lnTo>
                  <a:pt x="294775" y="181666"/>
                </a:lnTo>
                <a:cubicBezTo>
                  <a:pt x="294775" y="183764"/>
                  <a:pt x="296276" y="185563"/>
                  <a:pt x="298377" y="185563"/>
                </a:cubicBezTo>
                <a:cubicBezTo>
                  <a:pt x="300779" y="185563"/>
                  <a:pt x="302279" y="183764"/>
                  <a:pt x="302279" y="181666"/>
                </a:cubicBezTo>
                <a:lnTo>
                  <a:pt x="302279" y="174172"/>
                </a:lnTo>
                <a:cubicBezTo>
                  <a:pt x="302279" y="171773"/>
                  <a:pt x="300779" y="170274"/>
                  <a:pt x="298377" y="170274"/>
                </a:cubicBezTo>
                <a:close/>
                <a:moveTo>
                  <a:pt x="364416" y="161881"/>
                </a:moveTo>
                <a:cubicBezTo>
                  <a:pt x="362915" y="160382"/>
                  <a:pt x="360514" y="160682"/>
                  <a:pt x="359013" y="162180"/>
                </a:cubicBezTo>
                <a:cubicBezTo>
                  <a:pt x="357512" y="163679"/>
                  <a:pt x="357512" y="166078"/>
                  <a:pt x="359013" y="167576"/>
                </a:cubicBezTo>
                <a:lnTo>
                  <a:pt x="364716" y="172972"/>
                </a:lnTo>
                <a:cubicBezTo>
                  <a:pt x="365317" y="173572"/>
                  <a:pt x="366217" y="173872"/>
                  <a:pt x="367418" y="173872"/>
                </a:cubicBezTo>
                <a:cubicBezTo>
                  <a:pt x="368319" y="173872"/>
                  <a:pt x="369219" y="173572"/>
                  <a:pt x="370120" y="172673"/>
                </a:cubicBezTo>
                <a:cubicBezTo>
                  <a:pt x="371621" y="171174"/>
                  <a:pt x="371621" y="168776"/>
                  <a:pt x="370120" y="167277"/>
                </a:cubicBezTo>
                <a:close/>
                <a:moveTo>
                  <a:pt x="232638" y="161881"/>
                </a:moveTo>
                <a:lnTo>
                  <a:pt x="226935" y="167277"/>
                </a:lnTo>
                <a:cubicBezTo>
                  <a:pt x="225434" y="168776"/>
                  <a:pt x="225434" y="171174"/>
                  <a:pt x="226935" y="172673"/>
                </a:cubicBezTo>
                <a:cubicBezTo>
                  <a:pt x="227835" y="173572"/>
                  <a:pt x="228736" y="173872"/>
                  <a:pt x="229636" y="173872"/>
                </a:cubicBezTo>
                <a:cubicBezTo>
                  <a:pt x="230837" y="173872"/>
                  <a:pt x="231738" y="173572"/>
                  <a:pt x="232338" y="172673"/>
                </a:cubicBezTo>
                <a:lnTo>
                  <a:pt x="238041" y="167576"/>
                </a:lnTo>
                <a:cubicBezTo>
                  <a:pt x="239542" y="166078"/>
                  <a:pt x="239542" y="163679"/>
                  <a:pt x="238041" y="162180"/>
                </a:cubicBezTo>
                <a:cubicBezTo>
                  <a:pt x="236540" y="160382"/>
                  <a:pt x="234139" y="160382"/>
                  <a:pt x="232638" y="161881"/>
                </a:cubicBezTo>
                <a:close/>
                <a:moveTo>
                  <a:pt x="298377" y="146892"/>
                </a:moveTo>
                <a:cubicBezTo>
                  <a:pt x="296276" y="146892"/>
                  <a:pt x="294775" y="148690"/>
                  <a:pt x="294775" y="150789"/>
                </a:cubicBezTo>
                <a:lnTo>
                  <a:pt x="294775" y="158583"/>
                </a:lnTo>
                <a:cubicBezTo>
                  <a:pt x="294775" y="160682"/>
                  <a:pt x="296276" y="162480"/>
                  <a:pt x="298377" y="162480"/>
                </a:cubicBezTo>
                <a:cubicBezTo>
                  <a:pt x="300779" y="162480"/>
                  <a:pt x="302279" y="160682"/>
                  <a:pt x="302279" y="158583"/>
                </a:cubicBezTo>
                <a:lnTo>
                  <a:pt x="302279" y="150789"/>
                </a:lnTo>
                <a:cubicBezTo>
                  <a:pt x="302279" y="148690"/>
                  <a:pt x="300779" y="146892"/>
                  <a:pt x="298377" y="146892"/>
                </a:cubicBezTo>
                <a:close/>
                <a:moveTo>
                  <a:pt x="342503" y="146292"/>
                </a:moveTo>
                <a:cubicBezTo>
                  <a:pt x="341002" y="147791"/>
                  <a:pt x="341002" y="150489"/>
                  <a:pt x="342503" y="151688"/>
                </a:cubicBezTo>
                <a:lnTo>
                  <a:pt x="348207" y="157084"/>
                </a:lnTo>
                <a:cubicBezTo>
                  <a:pt x="348807" y="157684"/>
                  <a:pt x="349708" y="158283"/>
                  <a:pt x="350908" y="158283"/>
                </a:cubicBezTo>
                <a:cubicBezTo>
                  <a:pt x="351809" y="158283"/>
                  <a:pt x="352709" y="157684"/>
                  <a:pt x="353610" y="157084"/>
                </a:cubicBezTo>
                <a:cubicBezTo>
                  <a:pt x="355111" y="155585"/>
                  <a:pt x="355111" y="153187"/>
                  <a:pt x="353310" y="151688"/>
                </a:cubicBezTo>
                <a:lnTo>
                  <a:pt x="347907" y="146292"/>
                </a:lnTo>
                <a:cubicBezTo>
                  <a:pt x="346406" y="144793"/>
                  <a:pt x="344004" y="144793"/>
                  <a:pt x="342503" y="146292"/>
                </a:cubicBezTo>
                <a:close/>
                <a:moveTo>
                  <a:pt x="249148" y="146292"/>
                </a:moveTo>
                <a:lnTo>
                  <a:pt x="243445" y="151388"/>
                </a:lnTo>
                <a:cubicBezTo>
                  <a:pt x="241944" y="152887"/>
                  <a:pt x="241944" y="155585"/>
                  <a:pt x="243445" y="157084"/>
                </a:cubicBezTo>
                <a:cubicBezTo>
                  <a:pt x="244345" y="157684"/>
                  <a:pt x="245246" y="158283"/>
                  <a:pt x="246146" y="158283"/>
                </a:cubicBezTo>
                <a:cubicBezTo>
                  <a:pt x="247347" y="158283"/>
                  <a:pt x="248247" y="157684"/>
                  <a:pt x="248848" y="157084"/>
                </a:cubicBezTo>
                <a:lnTo>
                  <a:pt x="254551" y="151688"/>
                </a:lnTo>
                <a:cubicBezTo>
                  <a:pt x="256052" y="150489"/>
                  <a:pt x="256052" y="147791"/>
                  <a:pt x="254551" y="146292"/>
                </a:cubicBezTo>
                <a:cubicBezTo>
                  <a:pt x="253050" y="144793"/>
                  <a:pt x="250649" y="144793"/>
                  <a:pt x="249148" y="146292"/>
                </a:cubicBezTo>
                <a:close/>
                <a:moveTo>
                  <a:pt x="331397" y="130404"/>
                </a:moveTo>
                <a:cubicBezTo>
                  <a:pt x="329896" y="128905"/>
                  <a:pt x="327494" y="129205"/>
                  <a:pt x="325994" y="130704"/>
                </a:cubicBezTo>
                <a:cubicBezTo>
                  <a:pt x="324493" y="132203"/>
                  <a:pt x="324493" y="134601"/>
                  <a:pt x="326294" y="136100"/>
                </a:cubicBezTo>
                <a:lnTo>
                  <a:pt x="331697" y="141196"/>
                </a:lnTo>
                <a:cubicBezTo>
                  <a:pt x="332297" y="142095"/>
                  <a:pt x="333198" y="142395"/>
                  <a:pt x="334399" y="142395"/>
                </a:cubicBezTo>
                <a:cubicBezTo>
                  <a:pt x="335299" y="142395"/>
                  <a:pt x="336500" y="142095"/>
                  <a:pt x="337100" y="141196"/>
                </a:cubicBezTo>
                <a:cubicBezTo>
                  <a:pt x="338601" y="139697"/>
                  <a:pt x="338601" y="137299"/>
                  <a:pt x="337100" y="135800"/>
                </a:cubicBezTo>
                <a:close/>
                <a:moveTo>
                  <a:pt x="265658" y="130404"/>
                </a:moveTo>
                <a:lnTo>
                  <a:pt x="259954" y="135800"/>
                </a:lnTo>
                <a:cubicBezTo>
                  <a:pt x="258453" y="137299"/>
                  <a:pt x="258453" y="139697"/>
                  <a:pt x="259954" y="141196"/>
                </a:cubicBezTo>
                <a:cubicBezTo>
                  <a:pt x="260555" y="142095"/>
                  <a:pt x="261755" y="142395"/>
                  <a:pt x="262656" y="142395"/>
                </a:cubicBezTo>
                <a:cubicBezTo>
                  <a:pt x="263556" y="142395"/>
                  <a:pt x="264757" y="142095"/>
                  <a:pt x="265358" y="141196"/>
                </a:cubicBezTo>
                <a:lnTo>
                  <a:pt x="270761" y="136100"/>
                </a:lnTo>
                <a:cubicBezTo>
                  <a:pt x="272562" y="134601"/>
                  <a:pt x="272562" y="132203"/>
                  <a:pt x="271061" y="130704"/>
                </a:cubicBezTo>
                <a:cubicBezTo>
                  <a:pt x="269560" y="128905"/>
                  <a:pt x="267159" y="128905"/>
                  <a:pt x="265658" y="130404"/>
                </a:cubicBezTo>
                <a:close/>
                <a:moveTo>
                  <a:pt x="298377" y="73446"/>
                </a:moveTo>
                <a:cubicBezTo>
                  <a:pt x="281267" y="73446"/>
                  <a:pt x="267459" y="87236"/>
                  <a:pt x="267459" y="104323"/>
                </a:cubicBezTo>
                <a:cubicBezTo>
                  <a:pt x="267459" y="120211"/>
                  <a:pt x="279466" y="132502"/>
                  <a:pt x="294775" y="134601"/>
                </a:cubicBezTo>
                <a:lnTo>
                  <a:pt x="294775" y="135200"/>
                </a:lnTo>
                <a:cubicBezTo>
                  <a:pt x="294775" y="137599"/>
                  <a:pt x="296276" y="139097"/>
                  <a:pt x="298377" y="139097"/>
                </a:cubicBezTo>
                <a:cubicBezTo>
                  <a:pt x="300779" y="139097"/>
                  <a:pt x="302279" y="137599"/>
                  <a:pt x="302279" y="135200"/>
                </a:cubicBezTo>
                <a:lnTo>
                  <a:pt x="302279" y="134601"/>
                </a:lnTo>
                <a:cubicBezTo>
                  <a:pt x="317589" y="132502"/>
                  <a:pt x="329596" y="119912"/>
                  <a:pt x="329596" y="104323"/>
                </a:cubicBezTo>
                <a:cubicBezTo>
                  <a:pt x="329596" y="87236"/>
                  <a:pt x="315787" y="73446"/>
                  <a:pt x="298377" y="73446"/>
                </a:cubicBezTo>
                <a:close/>
                <a:moveTo>
                  <a:pt x="0" y="0"/>
                </a:moveTo>
                <a:lnTo>
                  <a:pt x="597054" y="0"/>
                </a:lnTo>
                <a:lnTo>
                  <a:pt x="597054" y="381618"/>
                </a:lnTo>
                <a:lnTo>
                  <a:pt x="0" y="3816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customer-service_48601">
            <a:extLst>
              <a:ext uri="{FF2B5EF4-FFF2-40B4-BE49-F238E27FC236}">
                <a16:creationId xmlns:a16="http://schemas.microsoft.com/office/drawing/2014/main" xmlns="" id="{9B7B4B9C-E981-4C40-8DB3-B2BD89C5C9F9}"/>
              </a:ext>
            </a:extLst>
          </p:cNvPr>
          <p:cNvSpPr>
            <a:spLocks noChangeAspect="1"/>
          </p:cNvSpPr>
          <p:nvPr/>
        </p:nvSpPr>
        <p:spPr bwMode="auto">
          <a:xfrm>
            <a:off x="5912526" y="5504624"/>
            <a:ext cx="603690" cy="457264"/>
          </a:xfrm>
          <a:custGeom>
            <a:avLst/>
            <a:gdLst>
              <a:gd name="T0" fmla="*/ 738 w 815"/>
              <a:gd name="T1" fmla="*/ 639 h 863"/>
              <a:gd name="T2" fmla="*/ 523 w 815"/>
              <a:gd name="T3" fmla="*/ 532 h 863"/>
              <a:gd name="T4" fmla="*/ 499 w 815"/>
              <a:gd name="T5" fmla="*/ 502 h 863"/>
              <a:gd name="T6" fmla="*/ 502 w 815"/>
              <a:gd name="T7" fmla="*/ 439 h 863"/>
              <a:gd name="T8" fmla="*/ 540 w 815"/>
              <a:gd name="T9" fmla="*/ 340 h 863"/>
              <a:gd name="T10" fmla="*/ 543 w 815"/>
              <a:gd name="T11" fmla="*/ 266 h 863"/>
              <a:gd name="T12" fmla="*/ 537 w 815"/>
              <a:gd name="T13" fmla="*/ 167 h 863"/>
              <a:gd name="T14" fmla="*/ 466 w 815"/>
              <a:gd name="T15" fmla="*/ 81 h 863"/>
              <a:gd name="T16" fmla="*/ 481 w 815"/>
              <a:gd name="T17" fmla="*/ 42 h 863"/>
              <a:gd name="T18" fmla="*/ 570 w 815"/>
              <a:gd name="T19" fmla="*/ 197 h 863"/>
              <a:gd name="T20" fmla="*/ 555 w 815"/>
              <a:gd name="T21" fmla="*/ 290 h 863"/>
              <a:gd name="T22" fmla="*/ 549 w 815"/>
              <a:gd name="T23" fmla="*/ 388 h 863"/>
              <a:gd name="T24" fmla="*/ 558 w 815"/>
              <a:gd name="T25" fmla="*/ 421 h 863"/>
              <a:gd name="T26" fmla="*/ 570 w 815"/>
              <a:gd name="T27" fmla="*/ 391 h 863"/>
              <a:gd name="T28" fmla="*/ 609 w 815"/>
              <a:gd name="T29" fmla="*/ 290 h 863"/>
              <a:gd name="T30" fmla="*/ 594 w 815"/>
              <a:gd name="T31" fmla="*/ 197 h 863"/>
              <a:gd name="T32" fmla="*/ 200 w 815"/>
              <a:gd name="T33" fmla="*/ 197 h 863"/>
              <a:gd name="T34" fmla="*/ 185 w 815"/>
              <a:gd name="T35" fmla="*/ 290 h 863"/>
              <a:gd name="T36" fmla="*/ 239 w 815"/>
              <a:gd name="T37" fmla="*/ 290 h 863"/>
              <a:gd name="T38" fmla="*/ 224 w 815"/>
              <a:gd name="T39" fmla="*/ 197 h 863"/>
              <a:gd name="T40" fmla="*/ 478 w 815"/>
              <a:gd name="T41" fmla="*/ 39 h 863"/>
              <a:gd name="T42" fmla="*/ 302 w 815"/>
              <a:gd name="T43" fmla="*/ 99 h 863"/>
              <a:gd name="T44" fmla="*/ 260 w 815"/>
              <a:gd name="T45" fmla="*/ 251 h 863"/>
              <a:gd name="T46" fmla="*/ 248 w 815"/>
              <a:gd name="T47" fmla="*/ 296 h 863"/>
              <a:gd name="T48" fmla="*/ 266 w 815"/>
              <a:gd name="T49" fmla="*/ 340 h 863"/>
              <a:gd name="T50" fmla="*/ 305 w 815"/>
              <a:gd name="T51" fmla="*/ 442 h 863"/>
              <a:gd name="T52" fmla="*/ 293 w 815"/>
              <a:gd name="T53" fmla="*/ 502 h 863"/>
              <a:gd name="T54" fmla="*/ 254 w 815"/>
              <a:gd name="T55" fmla="*/ 570 h 863"/>
              <a:gd name="T56" fmla="*/ 33 w 815"/>
              <a:gd name="T57" fmla="*/ 657 h 863"/>
              <a:gd name="T58" fmla="*/ 373 w 815"/>
              <a:gd name="T59" fmla="*/ 857 h 863"/>
              <a:gd name="T60" fmla="*/ 445 w 815"/>
              <a:gd name="T61" fmla="*/ 857 h 863"/>
              <a:gd name="T62" fmla="*/ 770 w 815"/>
              <a:gd name="T63" fmla="*/ 663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15" h="863">
                <a:moveTo>
                  <a:pt x="770" y="663"/>
                </a:moveTo>
                <a:cubicBezTo>
                  <a:pt x="764" y="648"/>
                  <a:pt x="753" y="645"/>
                  <a:pt x="738" y="639"/>
                </a:cubicBezTo>
                <a:cubicBezTo>
                  <a:pt x="669" y="612"/>
                  <a:pt x="612" y="603"/>
                  <a:pt x="546" y="579"/>
                </a:cubicBezTo>
                <a:cubicBezTo>
                  <a:pt x="540" y="576"/>
                  <a:pt x="523" y="564"/>
                  <a:pt x="523" y="532"/>
                </a:cubicBezTo>
                <a:cubicBezTo>
                  <a:pt x="523" y="517"/>
                  <a:pt x="520" y="511"/>
                  <a:pt x="505" y="511"/>
                </a:cubicBezTo>
                <a:cubicBezTo>
                  <a:pt x="499" y="511"/>
                  <a:pt x="502" y="511"/>
                  <a:pt x="499" y="502"/>
                </a:cubicBezTo>
                <a:cubicBezTo>
                  <a:pt x="493" y="472"/>
                  <a:pt x="496" y="454"/>
                  <a:pt x="496" y="451"/>
                </a:cubicBezTo>
                <a:cubicBezTo>
                  <a:pt x="496" y="448"/>
                  <a:pt x="502" y="442"/>
                  <a:pt x="502" y="439"/>
                </a:cubicBezTo>
                <a:cubicBezTo>
                  <a:pt x="526" y="409"/>
                  <a:pt x="531" y="370"/>
                  <a:pt x="531" y="349"/>
                </a:cubicBezTo>
                <a:cubicBezTo>
                  <a:pt x="531" y="349"/>
                  <a:pt x="534" y="352"/>
                  <a:pt x="540" y="340"/>
                </a:cubicBezTo>
                <a:cubicBezTo>
                  <a:pt x="546" y="326"/>
                  <a:pt x="546" y="323"/>
                  <a:pt x="552" y="305"/>
                </a:cubicBezTo>
                <a:cubicBezTo>
                  <a:pt x="558" y="293"/>
                  <a:pt x="558" y="266"/>
                  <a:pt x="543" y="266"/>
                </a:cubicBezTo>
                <a:cubicBezTo>
                  <a:pt x="534" y="269"/>
                  <a:pt x="537" y="266"/>
                  <a:pt x="537" y="254"/>
                </a:cubicBezTo>
                <a:lnTo>
                  <a:pt x="537" y="167"/>
                </a:lnTo>
                <a:cubicBezTo>
                  <a:pt x="534" y="137"/>
                  <a:pt x="517" y="119"/>
                  <a:pt x="502" y="107"/>
                </a:cubicBezTo>
                <a:cubicBezTo>
                  <a:pt x="481" y="93"/>
                  <a:pt x="475" y="90"/>
                  <a:pt x="466" y="81"/>
                </a:cubicBezTo>
                <a:cubicBezTo>
                  <a:pt x="457" y="75"/>
                  <a:pt x="460" y="66"/>
                  <a:pt x="466" y="54"/>
                </a:cubicBezTo>
                <a:cubicBezTo>
                  <a:pt x="472" y="48"/>
                  <a:pt x="478" y="45"/>
                  <a:pt x="481" y="42"/>
                </a:cubicBezTo>
                <a:lnTo>
                  <a:pt x="475" y="42"/>
                </a:lnTo>
                <a:cubicBezTo>
                  <a:pt x="531" y="72"/>
                  <a:pt x="570" y="131"/>
                  <a:pt x="570" y="197"/>
                </a:cubicBezTo>
                <a:lnTo>
                  <a:pt x="570" y="245"/>
                </a:lnTo>
                <a:cubicBezTo>
                  <a:pt x="561" y="251"/>
                  <a:pt x="555" y="272"/>
                  <a:pt x="555" y="290"/>
                </a:cubicBezTo>
                <a:cubicBezTo>
                  <a:pt x="555" y="305"/>
                  <a:pt x="558" y="317"/>
                  <a:pt x="561" y="325"/>
                </a:cubicBezTo>
                <a:lnTo>
                  <a:pt x="549" y="388"/>
                </a:lnTo>
                <a:cubicBezTo>
                  <a:pt x="543" y="391"/>
                  <a:pt x="540" y="397"/>
                  <a:pt x="540" y="403"/>
                </a:cubicBezTo>
                <a:cubicBezTo>
                  <a:pt x="540" y="412"/>
                  <a:pt x="546" y="421"/>
                  <a:pt x="558" y="421"/>
                </a:cubicBezTo>
                <a:cubicBezTo>
                  <a:pt x="567" y="421"/>
                  <a:pt x="576" y="415"/>
                  <a:pt x="576" y="403"/>
                </a:cubicBezTo>
                <a:cubicBezTo>
                  <a:pt x="576" y="397"/>
                  <a:pt x="573" y="394"/>
                  <a:pt x="570" y="391"/>
                </a:cubicBezTo>
                <a:lnTo>
                  <a:pt x="582" y="337"/>
                </a:lnTo>
                <a:cubicBezTo>
                  <a:pt x="597" y="334"/>
                  <a:pt x="609" y="314"/>
                  <a:pt x="609" y="290"/>
                </a:cubicBezTo>
                <a:cubicBezTo>
                  <a:pt x="609" y="272"/>
                  <a:pt x="603" y="254"/>
                  <a:pt x="594" y="245"/>
                </a:cubicBezTo>
                <a:lnTo>
                  <a:pt x="594" y="197"/>
                </a:lnTo>
                <a:cubicBezTo>
                  <a:pt x="594" y="87"/>
                  <a:pt x="505" y="0"/>
                  <a:pt x="397" y="0"/>
                </a:cubicBezTo>
                <a:cubicBezTo>
                  <a:pt x="290" y="0"/>
                  <a:pt x="200" y="90"/>
                  <a:pt x="200" y="197"/>
                </a:cubicBezTo>
                <a:lnTo>
                  <a:pt x="200" y="245"/>
                </a:lnTo>
                <a:cubicBezTo>
                  <a:pt x="191" y="251"/>
                  <a:pt x="185" y="272"/>
                  <a:pt x="185" y="290"/>
                </a:cubicBezTo>
                <a:cubicBezTo>
                  <a:pt x="185" y="317"/>
                  <a:pt x="197" y="337"/>
                  <a:pt x="212" y="337"/>
                </a:cubicBezTo>
                <a:cubicBezTo>
                  <a:pt x="227" y="337"/>
                  <a:pt x="239" y="317"/>
                  <a:pt x="239" y="290"/>
                </a:cubicBezTo>
                <a:cubicBezTo>
                  <a:pt x="239" y="272"/>
                  <a:pt x="233" y="254"/>
                  <a:pt x="224" y="245"/>
                </a:cubicBezTo>
                <a:lnTo>
                  <a:pt x="224" y="197"/>
                </a:lnTo>
                <a:cubicBezTo>
                  <a:pt x="224" y="99"/>
                  <a:pt x="305" y="21"/>
                  <a:pt x="400" y="21"/>
                </a:cubicBezTo>
                <a:cubicBezTo>
                  <a:pt x="427" y="21"/>
                  <a:pt x="454" y="27"/>
                  <a:pt x="478" y="39"/>
                </a:cubicBezTo>
                <a:cubicBezTo>
                  <a:pt x="472" y="39"/>
                  <a:pt x="424" y="45"/>
                  <a:pt x="406" y="51"/>
                </a:cubicBezTo>
                <a:cubicBezTo>
                  <a:pt x="370" y="60"/>
                  <a:pt x="331" y="72"/>
                  <a:pt x="302" y="99"/>
                </a:cubicBezTo>
                <a:cubicBezTo>
                  <a:pt x="281" y="113"/>
                  <a:pt x="263" y="134"/>
                  <a:pt x="260" y="164"/>
                </a:cubicBezTo>
                <a:lnTo>
                  <a:pt x="260" y="251"/>
                </a:lnTo>
                <a:cubicBezTo>
                  <a:pt x="260" y="257"/>
                  <a:pt x="260" y="263"/>
                  <a:pt x="254" y="260"/>
                </a:cubicBezTo>
                <a:cubicBezTo>
                  <a:pt x="233" y="260"/>
                  <a:pt x="245" y="293"/>
                  <a:pt x="248" y="296"/>
                </a:cubicBezTo>
                <a:cubicBezTo>
                  <a:pt x="254" y="317"/>
                  <a:pt x="257" y="320"/>
                  <a:pt x="260" y="332"/>
                </a:cubicBezTo>
                <a:cubicBezTo>
                  <a:pt x="263" y="343"/>
                  <a:pt x="266" y="340"/>
                  <a:pt x="266" y="340"/>
                </a:cubicBezTo>
                <a:cubicBezTo>
                  <a:pt x="272" y="364"/>
                  <a:pt x="281" y="406"/>
                  <a:pt x="299" y="430"/>
                </a:cubicBezTo>
                <a:cubicBezTo>
                  <a:pt x="302" y="433"/>
                  <a:pt x="305" y="436"/>
                  <a:pt x="305" y="442"/>
                </a:cubicBezTo>
                <a:cubicBezTo>
                  <a:pt x="302" y="457"/>
                  <a:pt x="302" y="478"/>
                  <a:pt x="299" y="493"/>
                </a:cubicBezTo>
                <a:cubicBezTo>
                  <a:pt x="299" y="496"/>
                  <a:pt x="296" y="502"/>
                  <a:pt x="293" y="502"/>
                </a:cubicBezTo>
                <a:cubicBezTo>
                  <a:pt x="278" y="502"/>
                  <a:pt x="275" y="511"/>
                  <a:pt x="278" y="523"/>
                </a:cubicBezTo>
                <a:cubicBezTo>
                  <a:pt x="278" y="547"/>
                  <a:pt x="263" y="565"/>
                  <a:pt x="254" y="570"/>
                </a:cubicBezTo>
                <a:cubicBezTo>
                  <a:pt x="221" y="585"/>
                  <a:pt x="104" y="618"/>
                  <a:pt x="69" y="630"/>
                </a:cubicBezTo>
                <a:cubicBezTo>
                  <a:pt x="42" y="636"/>
                  <a:pt x="36" y="645"/>
                  <a:pt x="33" y="657"/>
                </a:cubicBezTo>
                <a:lnTo>
                  <a:pt x="0" y="741"/>
                </a:lnTo>
                <a:cubicBezTo>
                  <a:pt x="146" y="741"/>
                  <a:pt x="221" y="830"/>
                  <a:pt x="373" y="857"/>
                </a:cubicBezTo>
                <a:cubicBezTo>
                  <a:pt x="373" y="857"/>
                  <a:pt x="394" y="863"/>
                  <a:pt x="409" y="863"/>
                </a:cubicBezTo>
                <a:cubicBezTo>
                  <a:pt x="424" y="863"/>
                  <a:pt x="445" y="857"/>
                  <a:pt x="445" y="857"/>
                </a:cubicBezTo>
                <a:cubicBezTo>
                  <a:pt x="600" y="830"/>
                  <a:pt x="708" y="741"/>
                  <a:pt x="815" y="741"/>
                </a:cubicBezTo>
                <a:lnTo>
                  <a:pt x="770" y="66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8" name="working-with-computer_66028">
            <a:extLst>
              <a:ext uri="{FF2B5EF4-FFF2-40B4-BE49-F238E27FC236}">
                <a16:creationId xmlns:a16="http://schemas.microsoft.com/office/drawing/2014/main" xmlns="" id="{C97C93E6-6FFF-4F80-9ED3-2ECFCD6F9BC8}"/>
              </a:ext>
            </a:extLst>
          </p:cNvPr>
          <p:cNvSpPr>
            <a:spLocks noChangeAspect="1"/>
          </p:cNvSpPr>
          <p:nvPr/>
        </p:nvSpPr>
        <p:spPr bwMode="auto">
          <a:xfrm>
            <a:off x="5580112" y="4725144"/>
            <a:ext cx="472229" cy="457264"/>
          </a:xfrm>
          <a:custGeom>
            <a:avLst/>
            <a:gdLst>
              <a:gd name="connsiteX0" fmla="*/ 16524 w 448842"/>
              <a:gd name="connsiteY0" fmla="*/ 562124 h 606792"/>
              <a:gd name="connsiteX1" fmla="*/ 435118 w 448842"/>
              <a:gd name="connsiteY1" fmla="*/ 562124 h 606792"/>
              <a:gd name="connsiteX2" fmla="*/ 435118 w 448842"/>
              <a:gd name="connsiteY2" fmla="*/ 591249 h 606792"/>
              <a:gd name="connsiteX3" fmla="*/ 419549 w 448842"/>
              <a:gd name="connsiteY3" fmla="*/ 606792 h 606792"/>
              <a:gd name="connsiteX4" fmla="*/ 32093 w 448842"/>
              <a:gd name="connsiteY4" fmla="*/ 606792 h 606792"/>
              <a:gd name="connsiteX5" fmla="*/ 16524 w 448842"/>
              <a:gd name="connsiteY5" fmla="*/ 591249 h 606792"/>
              <a:gd name="connsiteX6" fmla="*/ 15577 w 448842"/>
              <a:gd name="connsiteY6" fmla="*/ 318109 h 606792"/>
              <a:gd name="connsiteX7" fmla="*/ 433288 w 448842"/>
              <a:gd name="connsiteY7" fmla="*/ 318109 h 606792"/>
              <a:gd name="connsiteX8" fmla="*/ 448811 w 448842"/>
              <a:gd name="connsiteY8" fmla="*/ 334685 h 606792"/>
              <a:gd name="connsiteX9" fmla="*/ 435112 w 448842"/>
              <a:gd name="connsiteY9" fmla="*/ 543495 h 606792"/>
              <a:gd name="connsiteX10" fmla="*/ 16512 w 448842"/>
              <a:gd name="connsiteY10" fmla="*/ 543495 h 606792"/>
              <a:gd name="connsiteX11" fmla="*/ 54 w 448842"/>
              <a:gd name="connsiteY11" fmla="*/ 334918 h 606792"/>
              <a:gd name="connsiteX12" fmla="*/ 15577 w 448842"/>
              <a:gd name="connsiteY12" fmla="*/ 318109 h 606792"/>
              <a:gd name="connsiteX13" fmla="*/ 136455 w 448842"/>
              <a:gd name="connsiteY13" fmla="*/ 253400 h 606792"/>
              <a:gd name="connsiteX14" fmla="*/ 312222 w 448842"/>
              <a:gd name="connsiteY14" fmla="*/ 253400 h 606792"/>
              <a:gd name="connsiteX15" fmla="*/ 367445 w 448842"/>
              <a:gd name="connsiteY15" fmla="*/ 299409 h 606792"/>
              <a:gd name="connsiteX16" fmla="*/ 81232 w 448842"/>
              <a:gd name="connsiteY16" fmla="*/ 299409 h 606792"/>
              <a:gd name="connsiteX17" fmla="*/ 136455 w 448842"/>
              <a:gd name="connsiteY17" fmla="*/ 253400 h 606792"/>
              <a:gd name="connsiteX18" fmla="*/ 224410 w 448842"/>
              <a:gd name="connsiteY18" fmla="*/ 0 h 606792"/>
              <a:gd name="connsiteX19" fmla="*/ 341055 w 448842"/>
              <a:gd name="connsiteY19" fmla="*/ 116468 h 606792"/>
              <a:gd name="connsiteX20" fmla="*/ 224410 w 448842"/>
              <a:gd name="connsiteY20" fmla="*/ 232936 h 606792"/>
              <a:gd name="connsiteX21" fmla="*/ 107765 w 448842"/>
              <a:gd name="connsiteY21" fmla="*/ 116468 h 606792"/>
              <a:gd name="connsiteX22" fmla="*/ 224410 w 448842"/>
              <a:gd name="connsiteY22" fmla="*/ 0 h 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8842" h="606792">
                <a:moveTo>
                  <a:pt x="16524" y="562124"/>
                </a:moveTo>
                <a:lnTo>
                  <a:pt x="435118" y="562124"/>
                </a:lnTo>
                <a:lnTo>
                  <a:pt x="435118" y="591249"/>
                </a:lnTo>
                <a:cubicBezTo>
                  <a:pt x="435118" y="599837"/>
                  <a:pt x="428152" y="606792"/>
                  <a:pt x="419549" y="606792"/>
                </a:cubicBezTo>
                <a:lnTo>
                  <a:pt x="32093" y="606792"/>
                </a:lnTo>
                <a:cubicBezTo>
                  <a:pt x="23490" y="606792"/>
                  <a:pt x="16524" y="599837"/>
                  <a:pt x="16524" y="591249"/>
                </a:cubicBezTo>
                <a:close/>
                <a:moveTo>
                  <a:pt x="15577" y="318109"/>
                </a:moveTo>
                <a:lnTo>
                  <a:pt x="433288" y="318109"/>
                </a:lnTo>
                <a:cubicBezTo>
                  <a:pt x="442265" y="318109"/>
                  <a:pt x="449372" y="325720"/>
                  <a:pt x="448811" y="334685"/>
                </a:cubicBezTo>
                <a:lnTo>
                  <a:pt x="435112" y="543495"/>
                </a:lnTo>
                <a:lnTo>
                  <a:pt x="16512" y="543495"/>
                </a:lnTo>
                <a:lnTo>
                  <a:pt x="54" y="334918"/>
                </a:lnTo>
                <a:cubicBezTo>
                  <a:pt x="-694" y="325860"/>
                  <a:pt x="6460" y="318109"/>
                  <a:pt x="15577" y="318109"/>
                </a:cubicBezTo>
                <a:close/>
                <a:moveTo>
                  <a:pt x="136455" y="253400"/>
                </a:moveTo>
                <a:lnTo>
                  <a:pt x="312222" y="253400"/>
                </a:lnTo>
                <a:cubicBezTo>
                  <a:pt x="339764" y="253400"/>
                  <a:pt x="362722" y="273252"/>
                  <a:pt x="367445" y="299409"/>
                </a:cubicBezTo>
                <a:lnTo>
                  <a:pt x="81232" y="299409"/>
                </a:lnTo>
                <a:cubicBezTo>
                  <a:pt x="85955" y="273252"/>
                  <a:pt x="108914" y="253400"/>
                  <a:pt x="136455" y="253400"/>
                </a:cubicBezTo>
                <a:close/>
                <a:moveTo>
                  <a:pt x="224410" y="0"/>
                </a:moveTo>
                <a:cubicBezTo>
                  <a:pt x="288831" y="0"/>
                  <a:pt x="341055" y="52144"/>
                  <a:pt x="341055" y="116468"/>
                </a:cubicBezTo>
                <a:cubicBezTo>
                  <a:pt x="341055" y="180792"/>
                  <a:pt x="288831" y="232936"/>
                  <a:pt x="224410" y="232936"/>
                </a:cubicBezTo>
                <a:cubicBezTo>
                  <a:pt x="159989" y="232936"/>
                  <a:pt x="107765" y="180792"/>
                  <a:pt x="107765" y="116468"/>
                </a:cubicBezTo>
                <a:cubicBezTo>
                  <a:pt x="107765" y="52144"/>
                  <a:pt x="159989" y="0"/>
                  <a:pt x="22441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9" name="ísḻîḋè">
            <a:extLst>
              <a:ext uri="{FF2B5EF4-FFF2-40B4-BE49-F238E27FC236}">
                <a16:creationId xmlns:a16="http://schemas.microsoft.com/office/drawing/2014/main" xmlns="" id="{1A907004-93F3-46A8-B9A7-A850A99FD8BB}"/>
              </a:ext>
            </a:extLst>
          </p:cNvPr>
          <p:cNvSpPr/>
          <p:nvPr/>
        </p:nvSpPr>
        <p:spPr bwMode="auto">
          <a:xfrm>
            <a:off x="5060968" y="2648424"/>
            <a:ext cx="2964512" cy="4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月旦杂志系列</a:t>
            </a:r>
            <a:endParaRPr lang="en-US" altLang="zh-CN" sz="28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ísḻîḋè">
            <a:extLst>
              <a:ext uri="{FF2B5EF4-FFF2-40B4-BE49-F238E27FC236}">
                <a16:creationId xmlns:a16="http://schemas.microsoft.com/office/drawing/2014/main" xmlns="" id="{8068023D-C468-469C-BE18-AF502C3772ED}"/>
              </a:ext>
            </a:extLst>
          </p:cNvPr>
          <p:cNvSpPr/>
          <p:nvPr/>
        </p:nvSpPr>
        <p:spPr bwMode="auto">
          <a:xfrm>
            <a:off x="5421087" y="3383754"/>
            <a:ext cx="2964512" cy="4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元照网络书店</a:t>
            </a:r>
            <a:endParaRPr lang="en-US" altLang="zh-CN" sz="28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ísḻîḋè">
            <a:extLst>
              <a:ext uri="{FF2B5EF4-FFF2-40B4-BE49-F238E27FC236}">
                <a16:creationId xmlns:a16="http://schemas.microsoft.com/office/drawing/2014/main" xmlns="" id="{FF835F05-FD80-4CC8-9E26-E24F04C4DF4A}"/>
              </a:ext>
            </a:extLst>
          </p:cNvPr>
          <p:cNvSpPr/>
          <p:nvPr/>
        </p:nvSpPr>
        <p:spPr bwMode="auto">
          <a:xfrm>
            <a:off x="5868144" y="4098648"/>
            <a:ext cx="2964512" cy="4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月旦知识库</a:t>
            </a:r>
            <a:endParaRPr lang="en-US" altLang="zh-CN" sz="28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ísḻîḋè">
            <a:extLst>
              <a:ext uri="{FF2B5EF4-FFF2-40B4-BE49-F238E27FC236}">
                <a16:creationId xmlns:a16="http://schemas.microsoft.com/office/drawing/2014/main" xmlns="" id="{21015C50-29E5-41AB-8323-A543310955CC}"/>
              </a:ext>
            </a:extLst>
          </p:cNvPr>
          <p:cNvSpPr/>
          <p:nvPr/>
        </p:nvSpPr>
        <p:spPr bwMode="auto">
          <a:xfrm>
            <a:off x="6300192" y="4797152"/>
            <a:ext cx="2964512" cy="4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元照读书馆</a:t>
            </a:r>
            <a:endParaRPr lang="en-US" altLang="zh-CN" sz="28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ísḻîḋè">
            <a:extLst>
              <a:ext uri="{FF2B5EF4-FFF2-40B4-BE49-F238E27FC236}">
                <a16:creationId xmlns:a16="http://schemas.microsoft.com/office/drawing/2014/main" xmlns="" id="{09AC4CAB-209C-4F01-A219-E1129AA25398}"/>
              </a:ext>
            </a:extLst>
          </p:cNvPr>
          <p:cNvSpPr/>
          <p:nvPr/>
        </p:nvSpPr>
        <p:spPr bwMode="auto">
          <a:xfrm>
            <a:off x="6588224" y="5576632"/>
            <a:ext cx="2964512" cy="4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月旦影音论坛</a:t>
            </a:r>
            <a:endParaRPr lang="en-US" altLang="zh-CN" sz="28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book-of-black-cover-opened-back-view_30189">
            <a:extLst>
              <a:ext uri="{FF2B5EF4-FFF2-40B4-BE49-F238E27FC236}">
                <a16:creationId xmlns:a16="http://schemas.microsoft.com/office/drawing/2014/main" xmlns="" id="{EF9EA560-22B4-4012-84DE-C7D9B4485D3D}"/>
              </a:ext>
            </a:extLst>
          </p:cNvPr>
          <p:cNvSpPr>
            <a:spLocks noChangeAspect="1"/>
          </p:cNvSpPr>
          <p:nvPr/>
        </p:nvSpPr>
        <p:spPr bwMode="auto">
          <a:xfrm>
            <a:off x="3818298" y="1970904"/>
            <a:ext cx="609685" cy="396000"/>
          </a:xfrm>
          <a:custGeom>
            <a:avLst/>
            <a:gdLst>
              <a:gd name="connsiteX0" fmla="*/ 249942 w 604110"/>
              <a:gd name="connsiteY0" fmla="*/ 145082 h 523172"/>
              <a:gd name="connsiteX1" fmla="*/ 353179 w 604110"/>
              <a:gd name="connsiteY1" fmla="*/ 145082 h 523172"/>
              <a:gd name="connsiteX2" fmla="*/ 353179 w 604110"/>
              <a:gd name="connsiteY2" fmla="*/ 523172 h 523172"/>
              <a:gd name="connsiteX3" fmla="*/ 249942 w 604110"/>
              <a:gd name="connsiteY3" fmla="*/ 523172 h 523172"/>
              <a:gd name="connsiteX4" fmla="*/ 0 w 604110"/>
              <a:gd name="connsiteY4" fmla="*/ 53700 h 523172"/>
              <a:gd name="connsiteX5" fmla="*/ 227220 w 604110"/>
              <a:gd name="connsiteY5" fmla="*/ 145141 h 523172"/>
              <a:gd name="connsiteX6" fmla="*/ 227220 w 604110"/>
              <a:gd name="connsiteY6" fmla="*/ 523172 h 523172"/>
              <a:gd name="connsiteX7" fmla="*/ 0 w 604110"/>
              <a:gd name="connsiteY7" fmla="*/ 414508 h 523172"/>
              <a:gd name="connsiteX8" fmla="*/ 604110 w 604110"/>
              <a:gd name="connsiteY8" fmla="*/ 49819 h 523172"/>
              <a:gd name="connsiteX9" fmla="*/ 604110 w 604110"/>
              <a:gd name="connsiteY9" fmla="*/ 410805 h 523172"/>
              <a:gd name="connsiteX10" fmla="*/ 376890 w 604110"/>
              <a:gd name="connsiteY10" fmla="*/ 519361 h 523172"/>
              <a:gd name="connsiteX11" fmla="*/ 376890 w 604110"/>
              <a:gd name="connsiteY11" fmla="*/ 141274 h 523172"/>
              <a:gd name="connsiteX12" fmla="*/ 604110 w 604110"/>
              <a:gd name="connsiteY12" fmla="*/ 49819 h 523172"/>
              <a:gd name="connsiteX13" fmla="*/ 76296 w 604110"/>
              <a:gd name="connsiteY13" fmla="*/ 0 h 523172"/>
              <a:gd name="connsiteX14" fmla="*/ 299911 w 604110"/>
              <a:gd name="connsiteY14" fmla="*/ 70898 h 523172"/>
              <a:gd name="connsiteX15" fmla="*/ 523650 w 604110"/>
              <a:gd name="connsiteY15" fmla="*/ 0 h 523172"/>
              <a:gd name="connsiteX16" fmla="*/ 563111 w 604110"/>
              <a:gd name="connsiteY16" fmla="*/ 29376 h 523172"/>
              <a:gd name="connsiteX17" fmla="*/ 353147 w 604110"/>
              <a:gd name="connsiteY17" fmla="*/ 119114 h 523172"/>
              <a:gd name="connsiteX18" fmla="*/ 301524 w 604110"/>
              <a:gd name="connsiteY18" fmla="*/ 119114 h 523172"/>
              <a:gd name="connsiteX19" fmla="*/ 298422 w 604110"/>
              <a:gd name="connsiteY19" fmla="*/ 119114 h 523172"/>
              <a:gd name="connsiteX20" fmla="*/ 246675 w 604110"/>
              <a:gd name="connsiteY20" fmla="*/ 119114 h 523172"/>
              <a:gd name="connsiteX21" fmla="*/ 36835 w 604110"/>
              <a:gd name="connsiteY21" fmla="*/ 29376 h 52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4110" h="523172">
                <a:moveTo>
                  <a:pt x="249942" y="145082"/>
                </a:moveTo>
                <a:lnTo>
                  <a:pt x="353179" y="145082"/>
                </a:lnTo>
                <a:lnTo>
                  <a:pt x="353179" y="523172"/>
                </a:lnTo>
                <a:lnTo>
                  <a:pt x="249942" y="523172"/>
                </a:lnTo>
                <a:close/>
                <a:moveTo>
                  <a:pt x="0" y="53700"/>
                </a:moveTo>
                <a:cubicBezTo>
                  <a:pt x="0" y="53700"/>
                  <a:pt x="167282" y="63241"/>
                  <a:pt x="227220" y="145141"/>
                </a:cubicBezTo>
                <a:lnTo>
                  <a:pt x="227220" y="523172"/>
                </a:lnTo>
                <a:cubicBezTo>
                  <a:pt x="227220" y="523172"/>
                  <a:pt x="206496" y="414508"/>
                  <a:pt x="0" y="414508"/>
                </a:cubicBezTo>
                <a:close/>
                <a:moveTo>
                  <a:pt x="604110" y="49819"/>
                </a:moveTo>
                <a:lnTo>
                  <a:pt x="604110" y="410805"/>
                </a:lnTo>
                <a:cubicBezTo>
                  <a:pt x="397614" y="410805"/>
                  <a:pt x="376890" y="519361"/>
                  <a:pt x="376890" y="519361"/>
                </a:cubicBezTo>
                <a:lnTo>
                  <a:pt x="376890" y="141274"/>
                </a:lnTo>
                <a:cubicBezTo>
                  <a:pt x="436828" y="59485"/>
                  <a:pt x="604110" y="49819"/>
                  <a:pt x="604110" y="49819"/>
                </a:cubicBezTo>
                <a:close/>
                <a:moveTo>
                  <a:pt x="76296" y="0"/>
                </a:moveTo>
                <a:cubicBezTo>
                  <a:pt x="76296" y="0"/>
                  <a:pt x="263304" y="27145"/>
                  <a:pt x="299911" y="70898"/>
                </a:cubicBezTo>
                <a:cubicBezTo>
                  <a:pt x="336642" y="27145"/>
                  <a:pt x="523650" y="0"/>
                  <a:pt x="523650" y="0"/>
                </a:cubicBezTo>
                <a:lnTo>
                  <a:pt x="563111" y="29376"/>
                </a:lnTo>
                <a:cubicBezTo>
                  <a:pt x="341110" y="82054"/>
                  <a:pt x="353147" y="119114"/>
                  <a:pt x="353147" y="119114"/>
                </a:cubicBezTo>
                <a:lnTo>
                  <a:pt x="301524" y="119114"/>
                </a:lnTo>
                <a:lnTo>
                  <a:pt x="298422" y="119114"/>
                </a:lnTo>
                <a:lnTo>
                  <a:pt x="246675" y="119114"/>
                </a:lnTo>
                <a:cubicBezTo>
                  <a:pt x="246675" y="119114"/>
                  <a:pt x="258712" y="82054"/>
                  <a:pt x="36835" y="293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9" name="ísḻîḋè">
            <a:extLst>
              <a:ext uri="{FF2B5EF4-FFF2-40B4-BE49-F238E27FC236}">
                <a16:creationId xmlns:a16="http://schemas.microsoft.com/office/drawing/2014/main" xmlns="" id="{1A907004-93F3-46A8-B9A7-A850A99FD8BB}"/>
              </a:ext>
            </a:extLst>
          </p:cNvPr>
          <p:cNvSpPr/>
          <p:nvPr/>
        </p:nvSpPr>
        <p:spPr bwMode="auto">
          <a:xfrm>
            <a:off x="4788024" y="1988840"/>
            <a:ext cx="2964512" cy="4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8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元照出版</a:t>
            </a:r>
            <a:endParaRPr lang="en-US" altLang="zh-CN" sz="2800" b="1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04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763688" y="11663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台湾法规库：</a:t>
            </a:r>
          </a:p>
          <a:p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与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不当得利</a:t>
            </a:r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有关之法规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8748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1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763688" y="11663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台湾法规库：</a:t>
            </a:r>
          </a:p>
          <a:p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与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不当得利</a:t>
            </a:r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有关之法规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3" y="1484784"/>
            <a:ext cx="4144395" cy="517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67021"/>
            <a:ext cx="4407844" cy="477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2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907704" y="38550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知识点加值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more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2949"/>
            <a:ext cx="7560840" cy="57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5" y="2204864"/>
            <a:ext cx="7711065" cy="39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421270" y="349434"/>
            <a:ext cx="8327194" cy="6066040"/>
            <a:chOff x="0" y="-38100"/>
            <a:chExt cx="4274726" cy="2193434"/>
          </a:xfrm>
        </p:grpSpPr>
        <p:sp>
          <p:nvSpPr>
            <p:cNvPr id="9" name="Freeform 3"/>
            <p:cNvSpPr/>
            <p:nvPr/>
          </p:nvSpPr>
          <p:spPr>
            <a:xfrm>
              <a:off x="0" y="-12133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10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標題 1"/>
          <p:cNvSpPr txBox="1">
            <a:spLocks/>
          </p:cNvSpPr>
          <p:nvPr/>
        </p:nvSpPr>
        <p:spPr>
          <a:xfrm>
            <a:off x="993751" y="404664"/>
            <a:ext cx="7754713" cy="1126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月旦影音论坛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介绍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3" descr="D:\angle\0-web\@設計原始檔\logo\元照logo去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10977"/>
            <a:ext cx="504056" cy="5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004048" y="3717032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权</a:t>
            </a:r>
            <a:r>
              <a:rPr lang="zh-CN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威</a:t>
            </a:r>
            <a:r>
              <a:rPr lang="zh-CN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学者</a:t>
            </a:r>
            <a:r>
              <a:rPr lang="zh-CN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于学术会议发表之报告讲座</a:t>
            </a:r>
            <a:r>
              <a:rPr lang="zh-CN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、研讨</a:t>
            </a:r>
            <a:r>
              <a:rPr lang="zh-CN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课程</a:t>
            </a:r>
            <a:r>
              <a:rPr lang="zh-CN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。</a:t>
            </a:r>
            <a:endParaRPr lang="en-US" altLang="zh-CN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endParaRPr lang="en-US" altLang="zh-CN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零距离学者专家智囊团</a:t>
            </a:r>
            <a:endParaRPr lang="zh-CN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3" y="1684542"/>
            <a:ext cx="3930611" cy="92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8337"/>
            <a:ext cx="3926185" cy="39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4871107" y="2269687"/>
            <a:ext cx="4649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实务</a:t>
            </a:r>
            <a:r>
              <a:rPr lang="zh-TW" alt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与</a:t>
            </a:r>
            <a:endParaRPr lang="en-US" altLang="zh-TW" sz="2400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学术应用</a:t>
            </a:r>
            <a:r>
              <a:rPr lang="zh-TW" alt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于一库</a:t>
            </a:r>
            <a:endParaRPr lang="en-US" altLang="zh-TW" sz="2800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37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邊形 1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2123728" y="332656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资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源内容</a:t>
            </a:r>
          </a:p>
        </p:txBody>
      </p:sp>
      <p:sp>
        <p:nvSpPr>
          <p:cNvPr id="4" name="矩形 3"/>
          <p:cNvSpPr/>
          <p:nvPr/>
        </p:nvSpPr>
        <p:spPr>
          <a:xfrm>
            <a:off x="4466914" y="1641574"/>
            <a:ext cx="4497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收录两岸专题讲座研讨实录，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超过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场视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频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00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种主题、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00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位重要专家学者精采讲演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41574"/>
            <a:ext cx="4143385" cy="25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螢幕快照 2018-02-06 下午1.05.50.png" descr="螢幕快照 2018-02-06 下午1.05.50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92080" y="2788357"/>
            <a:ext cx="3523970" cy="287289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95558" y="4437112"/>
            <a:ext cx="5080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满足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CN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大应用</a:t>
            </a:r>
            <a:r>
              <a:rPr lang="zh-CN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需求</a:t>
            </a:r>
            <a:endParaRPr lang="en-US" altLang="zh-CN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实务界：提升职页能力 、实务操作应用、员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训练、掌握新趋势与议题、个案研究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       </a:t>
            </a:r>
            <a:endParaRPr lang="zh-TW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学术界：研究资料佐证、案例分析、课程教学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应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、论文资源、掌握最新研究趋势与动态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  </a:t>
            </a:r>
            <a:endParaRPr lang="zh-TW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23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23728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功能特色</a:t>
            </a:r>
          </a:p>
        </p:txBody>
      </p:sp>
      <p:pic>
        <p:nvPicPr>
          <p:cNvPr id="4" name="螢幕快照 2018-02-06 下午1.05.50.png" descr="螢幕快照 2018-02-06 下午1.05.5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97833" y="3270678"/>
            <a:ext cx="3550631" cy="2894626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0" y="1819341"/>
            <a:ext cx="4090147" cy="225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0460" y="4593902"/>
            <a:ext cx="4711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提供最新的研讨会、讲座课程的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相关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资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讯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可选择影音主题分类</a:t>
            </a:r>
            <a:endParaRPr lang="zh-TW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6052" y="1929606"/>
            <a:ext cx="4028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依学科分类，查询主题方便易懂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依发表人、主题、会议名称等关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键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词</a:t>
            </a:r>
            <a:r>
              <a:rPr lang="zh-CN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查询，简单易上手</a:t>
            </a:r>
            <a:r>
              <a:rPr lang="zh-CN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五邊形 8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4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07704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如何进入「月旦影音论坛」首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页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圖說文字 4"/>
          <p:cNvSpPr>
            <a:spLocks noChangeArrowheads="1"/>
          </p:cNvSpPr>
          <p:nvPr/>
        </p:nvSpPr>
        <p:spPr bwMode="auto">
          <a:xfrm>
            <a:off x="5724128" y="1700808"/>
            <a:ext cx="3333880" cy="432048"/>
          </a:xfrm>
          <a:prstGeom prst="wedgeRectCallout">
            <a:avLst>
              <a:gd name="adj1" fmla="val 49531"/>
              <a:gd name="adj2" fmla="val -7515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途径</a:t>
            </a:r>
            <a:r>
              <a:rPr lang="en-US" altLang="zh-TW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：从图书网官网</a:t>
            </a:r>
            <a:endParaRPr lang="en-US" altLang="zh-TW" sz="21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/>
          <p:cNvSpPr>
            <a:spLocks noChangeArrowheads="1"/>
          </p:cNvSpPr>
          <p:nvPr/>
        </p:nvSpPr>
        <p:spPr bwMode="auto">
          <a:xfrm>
            <a:off x="5724128" y="4365104"/>
            <a:ext cx="3362752" cy="1440160"/>
          </a:xfrm>
          <a:prstGeom prst="wedgeRectCallout">
            <a:avLst>
              <a:gd name="adj1" fmla="val 49531"/>
              <a:gd name="adj2" fmla="val -7515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途径</a:t>
            </a:r>
            <a:r>
              <a:rPr lang="en-US" altLang="zh-TW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：打开浏览器</a:t>
            </a:r>
            <a:r>
              <a:rPr lang="en-US" altLang="zh-TW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输入</a:t>
            </a:r>
            <a:endParaRPr lang="en-US" altLang="zh-TW" sz="21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zh-TW" altLang="en-US" sz="21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旦影音论坛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网址</a:t>
            </a:r>
            <a:endParaRPr lang="en-US" altLang="zh-TW" sz="21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CN" sz="2100" dirty="0" smtClean="0">
                <a:latin typeface="微軟正黑體" pitchFamily="34" charset="-120"/>
                <a:ea typeface="微軟正黑體" pitchFamily="34" charset="-120"/>
              </a:rPr>
              <a:t>http</a:t>
            </a:r>
            <a:r>
              <a:rPr lang="en-US" altLang="zh-CN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en-US" altLang="zh-CN" sz="2100" dirty="0" smtClean="0">
                <a:latin typeface="微軟正黑體" pitchFamily="34" charset="-120"/>
                <a:ea typeface="微軟正黑體" pitchFamily="34" charset="-120"/>
              </a:rPr>
              <a:t>://www.idatamedia.com.cn/Media</a:t>
            </a:r>
            <a:endParaRPr lang="zh-CN" altLang="en-US" sz="21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五邊形 7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3480"/>
            <a:ext cx="5490989" cy="40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圖說文字 8"/>
          <p:cNvSpPr>
            <a:spLocks noChangeArrowheads="1"/>
          </p:cNvSpPr>
          <p:nvPr/>
        </p:nvSpPr>
        <p:spPr bwMode="auto">
          <a:xfrm>
            <a:off x="5706076" y="2924944"/>
            <a:ext cx="3402428" cy="792088"/>
          </a:xfrm>
          <a:prstGeom prst="wedgeRectCallout">
            <a:avLst>
              <a:gd name="adj1" fmla="val 49531"/>
              <a:gd name="adj2" fmla="val -7515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途径</a:t>
            </a:r>
            <a:r>
              <a:rPr lang="en-US" altLang="zh-TW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CN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zh-CN" altLang="en-US" sz="21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旦知识库首页</a:t>
            </a:r>
            <a:r>
              <a:rPr lang="en-US" altLang="zh-CN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</a:p>
          <a:p>
            <a:pPr algn="ctr"/>
            <a:r>
              <a:rPr lang="zh-CN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点选</a:t>
            </a:r>
            <a:r>
              <a:rPr lang="zh-TW" altLang="en-US" sz="21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CN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zh-CN" altLang="en-US" sz="21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旦影音论</a:t>
            </a:r>
            <a:r>
              <a:rPr lang="zh-CN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坛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zh-CN" altLang="en-US" sz="2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链</a:t>
            </a:r>
            <a:r>
              <a:rPr lang="zh-CN" altLang="en-US" sz="21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接</a:t>
            </a:r>
            <a:endParaRPr lang="zh-CN" altLang="en-US" sz="21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51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05" y="1772816"/>
            <a:ext cx="5490989" cy="40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907704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月旦影音论坛  首页说明</a:t>
            </a:r>
          </a:p>
        </p:txBody>
      </p:sp>
      <p:sp>
        <p:nvSpPr>
          <p:cNvPr id="7" name="矩形圖說文字 6"/>
          <p:cNvSpPr>
            <a:spLocks noChangeArrowheads="1"/>
          </p:cNvSpPr>
          <p:nvPr/>
        </p:nvSpPr>
        <p:spPr bwMode="auto">
          <a:xfrm>
            <a:off x="7365494" y="1421046"/>
            <a:ext cx="1409892" cy="440372"/>
          </a:xfrm>
          <a:prstGeom prst="wedgeRectCallout">
            <a:avLst>
              <a:gd name="adj1" fmla="val -75889"/>
              <a:gd name="adj2" fmla="val 6773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关键字检索</a:t>
            </a:r>
            <a:endParaRPr lang="zh-TW" altLang="en-US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圖說文字 7"/>
          <p:cNvSpPr>
            <a:spLocks noChangeArrowheads="1"/>
          </p:cNvSpPr>
          <p:nvPr/>
        </p:nvSpPr>
        <p:spPr bwMode="auto">
          <a:xfrm>
            <a:off x="7591230" y="2885592"/>
            <a:ext cx="1409892" cy="592327"/>
          </a:xfrm>
          <a:prstGeom prst="wedgeRectCallout">
            <a:avLst>
              <a:gd name="adj1" fmla="val -74920"/>
              <a:gd name="adj2" fmla="val 10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近三个月最多浏览影音</a:t>
            </a:r>
            <a:endParaRPr lang="zh-TW" altLang="en-US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圖說文字 8"/>
          <p:cNvSpPr>
            <a:spLocks noChangeArrowheads="1"/>
          </p:cNvSpPr>
          <p:nvPr/>
        </p:nvSpPr>
        <p:spPr bwMode="auto">
          <a:xfrm>
            <a:off x="7622756" y="5515229"/>
            <a:ext cx="1409892" cy="592327"/>
          </a:xfrm>
          <a:prstGeom prst="wedgeRectCallout">
            <a:avLst>
              <a:gd name="adj1" fmla="val -78394"/>
              <a:gd name="adj2" fmla="val -59576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近三个月检索最多关键词</a:t>
            </a:r>
            <a:endParaRPr lang="zh-TW" altLang="en-US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74504" y="2655189"/>
            <a:ext cx="4065647" cy="31213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五邊形 10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051720" y="2373372"/>
            <a:ext cx="4464496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>
            <a:spLocks noChangeArrowheads="1"/>
          </p:cNvSpPr>
          <p:nvPr/>
        </p:nvSpPr>
        <p:spPr bwMode="auto">
          <a:xfrm>
            <a:off x="39847" y="4005064"/>
            <a:ext cx="1696410" cy="567021"/>
          </a:xfrm>
          <a:prstGeom prst="wedgeRectCallout">
            <a:avLst>
              <a:gd name="adj1" fmla="val 71482"/>
              <a:gd name="adj2" fmla="val -24285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最新上架影音</a:t>
            </a:r>
            <a:endParaRPr lang="zh-TW" altLang="en-US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圖說文字 4"/>
          <p:cNvSpPr>
            <a:spLocks noChangeArrowheads="1"/>
          </p:cNvSpPr>
          <p:nvPr/>
        </p:nvSpPr>
        <p:spPr bwMode="auto">
          <a:xfrm>
            <a:off x="156134" y="2215857"/>
            <a:ext cx="1409892" cy="567021"/>
          </a:xfrm>
          <a:prstGeom prst="wedgeRectCallout">
            <a:avLst>
              <a:gd name="adj1" fmla="val 90520"/>
              <a:gd name="adj2" fmla="val -1154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依照讲座型态分类选项</a:t>
            </a:r>
            <a:endParaRPr lang="zh-TW" altLang="en-US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08104" y="1948020"/>
            <a:ext cx="1728192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028488" y="2733632"/>
            <a:ext cx="1224136" cy="183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020324" y="4633534"/>
            <a:ext cx="1224136" cy="10277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07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4" grpId="0" animBg="1"/>
      <p:bldP spid="13" grpId="0" animBg="1"/>
      <p:bldP spid="6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检索功能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演示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85091" y="17008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43608" y="162880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检索列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输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入”</a:t>
            </a:r>
            <a:r>
              <a:rPr lang="zh-CN" altLang="en-US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王泽鉴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”关键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1" y="2195820"/>
            <a:ext cx="6526515" cy="447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圖說文字 6"/>
          <p:cNvSpPr>
            <a:spLocks noChangeArrowheads="1"/>
          </p:cNvSpPr>
          <p:nvPr/>
        </p:nvSpPr>
        <p:spPr bwMode="auto">
          <a:xfrm>
            <a:off x="6408204" y="1818041"/>
            <a:ext cx="1512168" cy="333979"/>
          </a:xfrm>
          <a:prstGeom prst="wedgeRectCallout">
            <a:avLst>
              <a:gd name="adj1" fmla="val -75312"/>
              <a:gd name="adj2" fmla="val 147538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输入关键词</a:t>
            </a:r>
            <a:endParaRPr lang="zh-TW" altLang="en-US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03440" y="2389700"/>
            <a:ext cx="576064" cy="2569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7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出现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与</a:t>
            </a:r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检索词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相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关内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容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16859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6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/>
          <p:cNvSpPr>
            <a:spLocks noGrp="1"/>
          </p:cNvSpPr>
          <p:nvPr>
            <p:ph idx="4294967295"/>
          </p:nvPr>
        </p:nvSpPr>
        <p:spPr>
          <a:xfrm>
            <a:off x="762000" y="980728"/>
            <a:ext cx="7543800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zh-CN" sz="29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CN" sz="29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CN" altLang="en-US" sz="3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CN" altLang="en-US" sz="3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优质学术精品特色资源著称，一站式提供从入</a:t>
            </a:r>
            <a:r>
              <a:rPr lang="zh-CN" altLang="en-US" sz="3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门学</a:t>
            </a:r>
            <a:r>
              <a:rPr lang="zh-CN" altLang="en-US" sz="3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习</a:t>
            </a:r>
            <a:r>
              <a:rPr lang="zh-CN" altLang="en-US" sz="3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CN" altLang="en-US" sz="3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科研、升学、就</a:t>
            </a:r>
            <a:r>
              <a:rPr lang="zh-CN" altLang="en-US" sz="3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业不同阶段、多元分众的需求。</a:t>
            </a:r>
            <a:endParaRPr lang="en-US" altLang="zh-CN" sz="3400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收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录超过</a:t>
            </a:r>
            <a:r>
              <a:rPr lang="en-US" altLang="zh-CN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70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万笔全文数据库。内容面向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法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学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、知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识产权、经管、税务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、环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境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、科技、工程、医</a:t>
            </a:r>
            <a:r>
              <a:rPr lang="en-US" altLang="zh-CN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护</a:t>
            </a:r>
            <a:r>
              <a:rPr lang="en-US" altLang="zh-CN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公卫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、人文、</a:t>
            </a:r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历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史、社会、体育、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教育等学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科领域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资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料态样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包括</a:t>
            </a:r>
            <a:r>
              <a:rPr lang="zh-TW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期刊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库、论著库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词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典工具书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、教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学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案例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库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、法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规库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裁判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库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、解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读裁判库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、博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硕士论文库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CN" b="1" dirty="0" smtClean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会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议实录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、题库</a:t>
            </a:r>
            <a:r>
              <a:rPr lang="zh-CN" altLang="en-US" b="1" dirty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讲座等</a:t>
            </a:r>
            <a:r>
              <a:rPr lang="zh-CN" altLang="en-US" b="1" dirty="0" smtClean="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CN" b="1" dirty="0">
              <a:solidFill>
                <a:srgbClr val="993366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CN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独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家特色资源有权威作者重要文献</a:t>
            </a: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CN" b="1" dirty="0" smtClean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教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学讲义</a:t>
            </a: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、精品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学术论著、词典工具书</a:t>
            </a: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CN" b="1" dirty="0" smtClean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读裁判库等</a:t>
            </a: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，以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多元、优质、精准</a:t>
            </a: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endParaRPr lang="en-US" altLang="zh-CN" b="1" dirty="0" smtClean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学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术资源成果，</a:t>
            </a:r>
            <a:r>
              <a:rPr lang="zh-TW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zh-CN" altLang="en-US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各类型学术资源。</a:t>
            </a:r>
            <a:endParaRPr lang="zh-TW" altLang="en-US" b="1" dirty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5496" y="404664"/>
            <a:ext cx="8208912" cy="548640"/>
          </a:xfrm>
        </p:spPr>
        <p:txBody>
          <a:bodyPr>
            <a:noAutofit/>
          </a:bodyPr>
          <a:lstStyle/>
          <a:p>
            <a:r>
              <a:rPr lang="en-US" altLang="zh-CN" sz="40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40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40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CN" altLang="en-US" sz="40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月旦知识库</a:t>
            </a:r>
            <a:r>
              <a:rPr lang="en-US" altLang="zh-CN" sz="40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40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特色介绍</a:t>
            </a:r>
            <a:r>
              <a:rPr lang="en-US" altLang="zh-CN" sz="40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4000" b="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CN" altLang="en-US" sz="4000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4000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</a:t>
            </a:r>
            <a:endParaRPr lang="zh-TW" altLang="en-US" sz="4000" dirty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0696"/>
            <a:ext cx="4265915" cy="284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9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332656"/>
            <a:ext cx="3311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选取 与 播放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3" y="1628800"/>
            <a:ext cx="3824316" cy="237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3" y="4291898"/>
            <a:ext cx="4938276" cy="222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5038190" cy="490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1549306" y="4389052"/>
            <a:ext cx="2518638" cy="546788"/>
            <a:chOff x="1549306" y="4389052"/>
            <a:chExt cx="2518638" cy="546788"/>
          </a:xfrm>
        </p:grpSpPr>
        <p:sp>
          <p:nvSpPr>
            <p:cNvPr id="4" name="文字方塊 3"/>
            <p:cNvSpPr txBox="1"/>
            <p:nvPr/>
          </p:nvSpPr>
          <p:spPr>
            <a:xfrm>
              <a:off x="1549306" y="4412620"/>
              <a:ext cx="2518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FF0000"/>
                  </a:solidFill>
                </a:rPr>
                <a:t>点击，可直接观看试听内容，</a:t>
              </a:r>
              <a:endParaRPr lang="en-US" altLang="zh-TW" sz="1400" b="1" dirty="0" smtClean="0">
                <a:solidFill>
                  <a:srgbClr val="FF0000"/>
                </a:solidFill>
              </a:endParaRPr>
            </a:p>
            <a:p>
              <a:r>
                <a:rPr lang="zh-TW" altLang="en-US" sz="1400" b="1" dirty="0" smtClean="0">
                  <a:solidFill>
                    <a:srgbClr val="FF0000"/>
                  </a:solidFill>
                </a:rPr>
                <a:t>不需登入。</a:t>
              </a:r>
              <a:endParaRPr lang="zh-TW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587369" y="4389052"/>
              <a:ext cx="2408567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88101" y="4267406"/>
            <a:ext cx="831232" cy="217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肘形接點 8"/>
          <p:cNvCxnSpPr/>
          <p:nvPr/>
        </p:nvCxnSpPr>
        <p:spPr>
          <a:xfrm>
            <a:off x="1019333" y="4398030"/>
            <a:ext cx="529973" cy="342074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/>
          <p:cNvGrpSpPr/>
          <p:nvPr/>
        </p:nvGrpSpPr>
        <p:grpSpPr>
          <a:xfrm>
            <a:off x="1462612" y="5253692"/>
            <a:ext cx="2805028" cy="319220"/>
            <a:chOff x="1478940" y="5261856"/>
            <a:chExt cx="2805028" cy="319220"/>
          </a:xfrm>
        </p:grpSpPr>
        <p:sp>
          <p:nvSpPr>
            <p:cNvPr id="14" name="文字方塊 13"/>
            <p:cNvSpPr txBox="1"/>
            <p:nvPr/>
          </p:nvSpPr>
          <p:spPr>
            <a:xfrm>
              <a:off x="1478940" y="5273299"/>
              <a:ext cx="28050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rgbClr val="FF0000"/>
                  </a:solidFill>
                </a:rPr>
                <a:t>需</a:t>
              </a:r>
              <a:r>
                <a:rPr lang="zh-TW" altLang="en-US" sz="1400" b="1" dirty="0" smtClean="0">
                  <a:solidFill>
                    <a:srgbClr val="FF0000"/>
                  </a:solidFill>
                </a:rPr>
                <a:t>登入，才能观看完整影音。</a:t>
              </a:r>
              <a:endParaRPr lang="zh-TW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515361" y="5261856"/>
              <a:ext cx="2408567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2" name="直線單箭頭接點 11"/>
          <p:cNvCxnSpPr>
            <a:endCxn id="14" idx="1"/>
          </p:cNvCxnSpPr>
          <p:nvPr/>
        </p:nvCxnSpPr>
        <p:spPr>
          <a:xfrm>
            <a:off x="1051772" y="5415744"/>
            <a:ext cx="410840" cy="3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77221" y="5347526"/>
            <a:ext cx="831232" cy="2057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3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07704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如何进入「月旦影音论坛」首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页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5445224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已购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买 或 已申请试用单位：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在校园</a:t>
            </a: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IP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网络环境中，直接点击「进入登录画面」，</a:t>
            </a: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即可观看完整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影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音。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五邊形 5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506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2872"/>
            <a:ext cx="6456014" cy="404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9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/>
          <p:cNvGrpSpPr/>
          <p:nvPr/>
        </p:nvGrpSpPr>
        <p:grpSpPr>
          <a:xfrm>
            <a:off x="421270" y="349434"/>
            <a:ext cx="8327194" cy="6066040"/>
            <a:chOff x="0" y="-38100"/>
            <a:chExt cx="4274726" cy="2193434"/>
          </a:xfrm>
        </p:grpSpPr>
        <p:sp>
          <p:nvSpPr>
            <p:cNvPr id="17" name="Freeform 3"/>
            <p:cNvSpPr/>
            <p:nvPr/>
          </p:nvSpPr>
          <p:spPr>
            <a:xfrm>
              <a:off x="0" y="-12133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18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標題 1"/>
          <p:cNvSpPr txBox="1">
            <a:spLocks/>
          </p:cNvSpPr>
          <p:nvPr/>
        </p:nvSpPr>
        <p:spPr>
          <a:xfrm>
            <a:off x="704256" y="1118093"/>
            <a:ext cx="4226321" cy="1126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其他资源</a:t>
            </a:r>
          </a:p>
        </p:txBody>
      </p:sp>
      <p:pic>
        <p:nvPicPr>
          <p:cNvPr id="5" name="Picture 3" descr="D:\angle\0-web\@設計原始檔\logo\元照logo去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27" y="476672"/>
            <a:ext cx="722095" cy="7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963476" y="1526035"/>
            <a:ext cx="3051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拓展知识维度</a:t>
            </a:r>
            <a:endParaRPr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0" y="2204639"/>
            <a:ext cx="4036747" cy="259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65" y="4476960"/>
            <a:ext cx="2182702" cy="1867085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ln>
            <a:noFill/>
          </a:ln>
          <a:effectLst/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70" y="2420888"/>
            <a:ext cx="2290000" cy="1579053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08" y="2749647"/>
            <a:ext cx="2377777" cy="1727313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2880320" cy="2423433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614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260648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元照网路书店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7A4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17763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3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116632"/>
            <a:ext cx="907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从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最新时事短评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焦点判决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单元</a:t>
            </a:r>
          </a:p>
          <a:p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学习法律常</a:t>
            </a:r>
            <a:r>
              <a:rPr lang="zh-CN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识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7A4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61392"/>
            <a:ext cx="6696744" cy="52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6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9712" y="334397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月旦会计财税</a:t>
            </a:r>
            <a:r>
              <a:rPr lang="zh-CN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网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7A4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0447"/>
            <a:ext cx="2780072" cy="3872640"/>
          </a:xfrm>
          <a:prstGeom prst="rect">
            <a:avLst/>
          </a:prstGeom>
        </p:spPr>
      </p:pic>
      <p:pic>
        <p:nvPicPr>
          <p:cNvPr id="7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10" y="3286661"/>
            <a:ext cx="1800200" cy="25906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710" y="1916832"/>
            <a:ext cx="4281487" cy="3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9712" y="334397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月旦医事法</a:t>
            </a:r>
            <a:r>
              <a:rPr lang="zh-CN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网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7A4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69" y="1340768"/>
            <a:ext cx="633315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323945"/>
            <a:ext cx="907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台湾博硕士论文知识加值系统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0" y="-8731"/>
            <a:ext cx="1722160" cy="1411603"/>
          </a:xfrm>
          <a:prstGeom prst="homePlate">
            <a:avLst/>
          </a:prstGeom>
          <a:solidFill>
            <a:srgbClr val="7A4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3" y="1988840"/>
            <a:ext cx="86130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03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389" y="695831"/>
            <a:ext cx="81153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47664" y="1883246"/>
            <a:ext cx="531008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zh-TW" altLang="en-US" sz="7000" dirty="0" smtClean="0">
                <a:solidFill>
                  <a:srgbClr val="FFFF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感谢聆听</a:t>
            </a:r>
            <a:endParaRPr lang="en-US" sz="7000" dirty="0">
              <a:solidFill>
                <a:srgbClr val="FFFFFF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107504" y="70806"/>
            <a:ext cx="2088232" cy="2016224"/>
          </a:xfrm>
          <a:custGeom>
            <a:avLst/>
            <a:gdLst/>
            <a:ahLst/>
            <a:cxnLst/>
            <a:rect l="l" t="t" r="r" b="b"/>
            <a:pathLst>
              <a:path w="2725498" h="2725498">
                <a:moveTo>
                  <a:pt x="0" y="0"/>
                </a:moveTo>
                <a:lnTo>
                  <a:pt x="2725499" y="0"/>
                </a:lnTo>
                <a:lnTo>
                  <a:pt x="2725499" y="2725498"/>
                </a:lnTo>
                <a:lnTo>
                  <a:pt x="0" y="2725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 10"/>
          <p:cNvSpPr/>
          <p:nvPr/>
        </p:nvSpPr>
        <p:spPr>
          <a:xfrm>
            <a:off x="2661907" y="50851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b="1" dirty="0">
              <a:solidFill>
                <a:schemeClr val="accent3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6292686" y="5061470"/>
            <a:ext cx="108012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56"/>
              </a:lnSpc>
            </a:pPr>
            <a:r>
              <a:rPr lang="zh-TW" altLang="en-US" sz="2000" b="1" dirty="0" smtClean="0">
                <a:solidFill>
                  <a:srgbClr val="FFFF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傅 心 靖</a:t>
            </a:r>
            <a:endParaRPr lang="en-US" sz="2000" b="1" dirty="0">
              <a:solidFill>
                <a:srgbClr val="FFFFFF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3" name="文字方塊 13"/>
          <p:cNvSpPr txBox="1"/>
          <p:nvPr/>
        </p:nvSpPr>
        <p:spPr>
          <a:xfrm>
            <a:off x="2126579" y="5631631"/>
            <a:ext cx="561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使用问题答疑：</a:t>
            </a:r>
            <a:r>
              <a:rPr lang="en-US" altLang="zh-TW" sz="24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1045798934@qq.com</a:t>
            </a:r>
            <a:endParaRPr lang="zh-TW" altLang="en-US" sz="24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394751" y="5045114"/>
            <a:ext cx="1529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FF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微信公众号</a:t>
            </a:r>
          </a:p>
        </p:txBody>
      </p:sp>
      <p:pic>
        <p:nvPicPr>
          <p:cNvPr id="15" name="图片 2" descr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4447" y="3225026"/>
            <a:ext cx="1741489" cy="171614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0968"/>
            <a:ext cx="1812497" cy="17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6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邊形 2"/>
          <p:cNvSpPr/>
          <p:nvPr/>
        </p:nvSpPr>
        <p:spPr>
          <a:xfrm>
            <a:off x="-30480" y="0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979712" y="334397"/>
            <a:ext cx="6597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如何进入「月旦知识库」首页</a:t>
            </a:r>
          </a:p>
        </p:txBody>
      </p:sp>
      <p:sp>
        <p:nvSpPr>
          <p:cNvPr id="16" name="向右箭號 2"/>
          <p:cNvSpPr/>
          <p:nvPr/>
        </p:nvSpPr>
        <p:spPr>
          <a:xfrm>
            <a:off x="4427984" y="3151210"/>
            <a:ext cx="503517" cy="42180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6"/>
          <p:cNvSpPr>
            <a:spLocks noChangeArrowheads="1"/>
          </p:cNvSpPr>
          <p:nvPr/>
        </p:nvSpPr>
        <p:spPr bwMode="auto">
          <a:xfrm>
            <a:off x="126014" y="2526362"/>
            <a:ext cx="4060650" cy="624848"/>
          </a:xfrm>
          <a:prstGeom prst="wedgeRectCallout">
            <a:avLst>
              <a:gd name="adj1" fmla="val 49531"/>
              <a:gd name="adj2" fmla="val -7515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途径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：从图书馆官网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圖說文字 17"/>
          <p:cNvSpPr>
            <a:spLocks noChangeArrowheads="1"/>
          </p:cNvSpPr>
          <p:nvPr/>
        </p:nvSpPr>
        <p:spPr bwMode="auto">
          <a:xfrm>
            <a:off x="126015" y="3475051"/>
            <a:ext cx="4199493" cy="1166966"/>
          </a:xfrm>
          <a:prstGeom prst="wedgeRectCallout">
            <a:avLst>
              <a:gd name="adj1" fmla="val 49531"/>
              <a:gd name="adj2" fmla="val -7515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途径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：打开浏览器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输入</a:t>
            </a:r>
            <a:endPara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月旦知识库 网址</a:t>
            </a:r>
            <a:endPara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altLang="zh-CN" sz="2000" dirty="0">
                <a:latin typeface="微軟正黑體" pitchFamily="34" charset="-120"/>
                <a:ea typeface="微軟正黑體" pitchFamily="34" charset="-120"/>
              </a:rPr>
              <a:t>http</a:t>
            </a:r>
            <a:r>
              <a:rPr lang="en-US" altLang="zh-CN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en-US" altLang="zh-CN" sz="2000" dirty="0">
                <a:latin typeface="微軟正黑體" pitchFamily="34" charset="-120"/>
                <a:ea typeface="微軟正黑體" pitchFamily="34" charset="-120"/>
              </a:rPr>
              <a:t>://</a:t>
            </a:r>
            <a:r>
              <a:rPr lang="en-US" altLang="zh-CN" sz="2000" dirty="0" smtClean="0">
                <a:latin typeface="微軟正黑體" pitchFamily="34" charset="-120"/>
                <a:ea typeface="微軟正黑體" pitchFamily="34" charset="-120"/>
              </a:rPr>
              <a:t>www.lawdata01.com.cn</a:t>
            </a:r>
            <a:endParaRPr lang="zh-CN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5"/>
            <a:ext cx="3758735" cy="39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4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1539949"/>
            <a:ext cx="6518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如出现</a:t>
            </a:r>
            <a:r>
              <a:rPr lang="zh-TW" altLang="en-US" sz="28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月旦知识</a:t>
            </a:r>
            <a:r>
              <a:rPr lang="zh-TW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库登入</a:t>
            </a:r>
            <a:r>
              <a:rPr lang="zh-CN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页</a:t>
            </a:r>
            <a:r>
              <a:rPr lang="zh-TW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面</a:t>
            </a:r>
            <a:endParaRPr lang="en-US" altLang="zh-TW" sz="28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表示所在位置不在设定的</a:t>
            </a:r>
            <a:endParaRPr lang="en-US" altLang="zh-TW" sz="28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网路环</a:t>
            </a:r>
            <a:r>
              <a:rPr lang="zh-TW" altLang="en-US" sz="28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境</a:t>
            </a:r>
            <a:r>
              <a:rPr lang="zh-TW" altLang="en-US" sz="28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</a:t>
            </a:r>
            <a:endParaRPr lang="zh-TW" altLang="en-US" sz="2800" b="1" kern="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5225"/>
            <a:ext cx="2072569" cy="136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14006"/>
            <a:ext cx="3574620" cy="310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圖說文字 4"/>
          <p:cNvSpPr>
            <a:spLocks noChangeArrowheads="1"/>
          </p:cNvSpPr>
          <p:nvPr/>
        </p:nvSpPr>
        <p:spPr bwMode="auto">
          <a:xfrm>
            <a:off x="821837" y="3645024"/>
            <a:ext cx="3253563" cy="1103120"/>
          </a:xfrm>
          <a:prstGeom prst="wedgeRectCallout">
            <a:avLst>
              <a:gd name="adj1" fmla="val 104090"/>
              <a:gd name="adj2" fmla="val 6755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把此红框内</a:t>
            </a:r>
            <a:r>
              <a:rPr lang="en-US" altLang="zh-TW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IP</a:t>
            </a:r>
            <a:r>
              <a:rPr lang="zh-TW" altLang="en-US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位置提供给图书馆技术人员，确认是否在校内网路</a:t>
            </a:r>
            <a:r>
              <a:rPr lang="zh-TW" altLang="en-US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环</a:t>
            </a:r>
            <a:r>
              <a:rPr lang="zh-TW" altLang="en-US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境</a:t>
            </a:r>
            <a:endParaRPr lang="zh-TW" altLang="en-US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-30480" y="0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79712" y="334397"/>
            <a:ext cx="6597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当需要输入「帐号</a:t>
            </a:r>
            <a:r>
              <a:rPr lang="en-US" altLang="zh-TW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密码」时</a:t>
            </a:r>
            <a:endParaRPr lang="zh-CN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038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邊形 2"/>
          <p:cNvSpPr/>
          <p:nvPr/>
        </p:nvSpPr>
        <p:spPr>
          <a:xfrm>
            <a:off x="-30480" y="0"/>
            <a:ext cx="1722160" cy="141160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79712" y="334397"/>
            <a:ext cx="6597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当需要输入「帐号</a:t>
            </a:r>
            <a:r>
              <a:rPr lang="en-US" altLang="zh-TW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密码」时</a:t>
            </a:r>
            <a:endParaRPr lang="zh-CN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/>
          <p:cNvSpPr>
            <a:spLocks noChangeArrowheads="1"/>
          </p:cNvSpPr>
          <p:nvPr/>
        </p:nvSpPr>
        <p:spPr bwMode="auto">
          <a:xfrm>
            <a:off x="179512" y="2148006"/>
            <a:ext cx="3945240" cy="1713042"/>
          </a:xfrm>
          <a:prstGeom prst="wedgeRectCallout">
            <a:avLst>
              <a:gd name="adj1" fmla="val 49842"/>
              <a:gd name="adj2" fmla="val 4119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如有加入</a:t>
            </a:r>
            <a:r>
              <a:rPr lang="en-US" altLang="zh-TW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CARSI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高校联盟，可透过图书馆所提供的用户名跟</a:t>
            </a:r>
            <a:r>
              <a:rPr lang="zh-TW" altLang="en-US" sz="1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密码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，登入使用</a:t>
            </a:r>
            <a:endParaRPr lang="en-US" altLang="zh-TW" sz="16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16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CARSI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登入方式可参考下方二维码： </a:t>
            </a:r>
            <a:endParaRPr lang="en-US" altLang="zh-TW" sz="16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CARSI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用户资源访问指南</a:t>
            </a:r>
            <a:endParaRPr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55976" y="2003990"/>
            <a:ext cx="4542794" cy="351324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0882"/>
            <a:ext cx="1343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421270" y="349434"/>
            <a:ext cx="8327194" cy="6066040"/>
            <a:chOff x="0" y="-38100"/>
            <a:chExt cx="4274726" cy="2193434"/>
          </a:xfrm>
        </p:grpSpPr>
        <p:sp>
          <p:nvSpPr>
            <p:cNvPr id="14" name="Freeform 3"/>
            <p:cNvSpPr/>
            <p:nvPr/>
          </p:nvSpPr>
          <p:spPr>
            <a:xfrm>
              <a:off x="0" y="-12133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id="1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754713" cy="1126733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月旦知识库  各子库介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绍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D:\angle\0-web\@設計原始檔\logo\元照logo去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1758"/>
            <a:ext cx="722095" cy="7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292080" y="2504219"/>
            <a:ext cx="4319384" cy="3352438"/>
            <a:chOff x="5365184" y="2812866"/>
            <a:chExt cx="4319384" cy="3352438"/>
          </a:xfrm>
        </p:grpSpPr>
        <p:sp>
          <p:nvSpPr>
            <p:cNvPr id="7" name="文字方塊 6"/>
            <p:cNvSpPr txBox="1"/>
            <p:nvPr/>
          </p:nvSpPr>
          <p:spPr>
            <a:xfrm>
              <a:off x="5365184" y="2812866"/>
              <a:ext cx="338328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500" b="1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学术精品典藏数字中心</a:t>
              </a:r>
              <a:endParaRPr lang="zh-TW" altLang="en-US" sz="25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379504" y="3492460"/>
              <a:ext cx="4305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启动实务、理论研究、学习应用</a:t>
              </a:r>
              <a:endPara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415488" y="3995772"/>
              <a:ext cx="246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最佳知识平台</a:t>
              </a:r>
              <a:endPara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436096" y="4660987"/>
              <a:ext cx="2524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超过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70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万笔文献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5436096" y="5236520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九大实用资源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436097" y="5795972"/>
              <a:ext cx="2522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每日更新，持续增加中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0606"/>
            <a:ext cx="4694839" cy="39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3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40749" y="215194"/>
            <a:ext cx="1397437" cy="1125573"/>
            <a:chOff x="379936" y="2146279"/>
            <a:chExt cx="1858720" cy="1161365"/>
          </a:xfrm>
        </p:grpSpPr>
        <p:sp>
          <p:nvSpPr>
            <p:cNvPr id="5" name="五邊形 4"/>
            <p:cNvSpPr/>
            <p:nvPr/>
          </p:nvSpPr>
          <p:spPr>
            <a:xfrm>
              <a:off x="379936" y="2146279"/>
              <a:ext cx="1858720" cy="1161365"/>
            </a:xfrm>
            <a:prstGeom prst="homePlate">
              <a:avLst/>
            </a:prstGeom>
            <a:solidFill>
              <a:srgbClr val="EA7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79936" y="2174832"/>
              <a:ext cx="1165727" cy="50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子库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57781" y="2667275"/>
              <a:ext cx="1132593" cy="50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6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介绍</a:t>
              </a:r>
              <a:endParaRPr lang="zh-TW" altLang="en-US" sz="2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" name="標題 12"/>
          <p:cNvSpPr>
            <a:spLocks noGrp="1"/>
          </p:cNvSpPr>
          <p:nvPr>
            <p:ph type="title" idx="4294967295"/>
          </p:nvPr>
        </p:nvSpPr>
        <p:spPr>
          <a:xfrm>
            <a:off x="617679" y="352521"/>
            <a:ext cx="7756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　　　</a:t>
            </a:r>
            <a:r>
              <a:rPr lang="zh-TW" altLang="en-U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期刊库</a:t>
            </a:r>
            <a:r>
              <a:rPr lang="zh-TW" altLang="en-US" sz="4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itchFamily="49" charset="-120"/>
                <a:ea typeface="華康新特明體" pitchFamily="49" charset="-120"/>
              </a:rPr>
              <a:t>  </a:t>
            </a:r>
            <a:endParaRPr lang="zh-TW" altLang="en-US" sz="44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 flipH="1">
            <a:off x="4860032" y="1918573"/>
            <a:ext cx="65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65985" y="2029490"/>
            <a:ext cx="35723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收录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重要学术、实务期刊，包括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SSCI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TSSCI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CSSCI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AHCI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THCI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等指标期刊。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76912" y="3212844"/>
            <a:ext cx="4428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本库收录期刊，荣获「国家图书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馆最具影响力学术资源、最佳人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气学术期刊」。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4909117" y="3176101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80112" y="4332802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作者发表在报纸、自媒体等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精彩时事评论。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4909117" y="4224498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85071" y="5301208"/>
            <a:ext cx="3558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独家及完整收录《月旦杂志系列》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、《高等教育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期刊系列》。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 flipH="1">
            <a:off x="4932040" y="5229200"/>
            <a:ext cx="503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3300"/>
                </a:solidFill>
                <a:sym typeface="Wingdings"/>
              </a:rPr>
              <a:t></a:t>
            </a:r>
            <a:endParaRPr lang="zh-TW" altLang="en-US" sz="3600" dirty="0">
              <a:solidFill>
                <a:srgbClr val="FF33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59596" y="2144581"/>
            <a:ext cx="219600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000432" y="3418450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014305" y="4440522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020273" y="5447329"/>
            <a:ext cx="218324" cy="2351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93914"/>
            <a:ext cx="4867443" cy="548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7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2107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精裝版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裝版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2198</TotalTime>
  <Words>1758</Words>
  <Application>Microsoft Office PowerPoint</Application>
  <PresentationFormat>如螢幕大小 (4:3)</PresentationFormat>
  <Paragraphs>270</Paragraphs>
  <Slides>48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精裝版</vt:lpstr>
      <vt:lpstr>PowerPoint 簡報</vt:lpstr>
      <vt:lpstr>PowerPoint 簡報</vt:lpstr>
      <vt:lpstr>PowerPoint 簡報</vt:lpstr>
      <vt:lpstr> 《月旦知识库》   特色介绍  　　</vt:lpstr>
      <vt:lpstr>PowerPoint 簡報</vt:lpstr>
      <vt:lpstr>PowerPoint 簡報</vt:lpstr>
      <vt:lpstr>PowerPoint 簡報</vt:lpstr>
      <vt:lpstr>月旦知识库  各子库介绍</vt:lpstr>
      <vt:lpstr>　　　期刊库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jinfu</dc:creator>
  <cp:lastModifiedBy>ANGLE-TIM</cp:lastModifiedBy>
  <cp:revision>101</cp:revision>
  <dcterms:created xsi:type="dcterms:W3CDTF">2023-02-08T09:31:04Z</dcterms:created>
  <dcterms:modified xsi:type="dcterms:W3CDTF">2023-10-26T05:33:19Z</dcterms:modified>
</cp:coreProperties>
</file>