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73" r:id="rId4"/>
  </p:sldMasterIdLst>
  <p:notesMasterIdLst>
    <p:notesMasterId r:id="rId6"/>
  </p:notesMasterIdLst>
  <p:sldIdLst>
    <p:sldId id="12232" r:id="rId5"/>
    <p:sldId id="13389" r:id="rId7"/>
    <p:sldId id="13528" r:id="rId8"/>
    <p:sldId id="13529" r:id="rId9"/>
    <p:sldId id="13530" r:id="rId10"/>
    <p:sldId id="12822" r:id="rId11"/>
    <p:sldId id="12826" r:id="rId12"/>
    <p:sldId id="12979" r:id="rId13"/>
    <p:sldId id="13099" r:id="rId14"/>
    <p:sldId id="12980" r:id="rId15"/>
    <p:sldId id="12981" r:id="rId16"/>
    <p:sldId id="13221" r:id="rId17"/>
    <p:sldId id="13493" r:id="rId18"/>
    <p:sldId id="11753" r:id="rId19"/>
    <p:sldId id="12913" r:id="rId20"/>
    <p:sldId id="13302" r:id="rId21"/>
    <p:sldId id="12967" r:id="rId22"/>
    <p:sldId id="12180" r:id="rId23"/>
    <p:sldId id="12916" r:id="rId24"/>
    <p:sldId id="13577" r:id="rId25"/>
    <p:sldId id="12236" r:id="rId26"/>
    <p:sldId id="12697" r:id="rId27"/>
    <p:sldId id="12982" r:id="rId28"/>
    <p:sldId id="12237" r:id="rId29"/>
    <p:sldId id="12919" r:id="rId30"/>
    <p:sldId id="12983" r:id="rId31"/>
    <p:sldId id="13452" r:id="rId32"/>
    <p:sldId id="12638" r:id="rId33"/>
    <p:sldId id="12926" r:id="rId34"/>
    <p:sldId id="13269" r:id="rId35"/>
    <p:sldId id="13387" r:id="rId36"/>
    <p:sldId id="13574" r:id="rId37"/>
    <p:sldId id="13080" r:id="rId38"/>
    <p:sldId id="13201" r:id="rId39"/>
    <p:sldId id="13270" r:id="rId40"/>
    <p:sldId id="13082" r:id="rId41"/>
    <p:sldId id="13272" r:id="rId42"/>
    <p:sldId id="12936" r:id="rId43"/>
    <p:sldId id="13575" r:id="rId44"/>
    <p:sldId id="13292" r:id="rId45"/>
    <p:sldId id="13293" r:id="rId46"/>
    <p:sldId id="12886" r:id="rId47"/>
    <p:sldId id="13390" r:id="rId48"/>
    <p:sldId id="12889" r:id="rId49"/>
    <p:sldId id="12890" r:id="rId50"/>
  </p:sldIdLst>
  <p:sldSz cx="12192000" cy="6858000" type="screen4x3"/>
  <p:notesSz cx="7103745" cy="10234295"/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nge" initials="JG" lastIdx="2" clrIdx="0"/>
  <p:cmAuthor id="7" name="未知用户2" initials="未" lastIdx="43" clrIdx="1"/>
  <p:cmAuthor id="1" name="Hongyan" initials="H" lastIdx="7" clrIdx="0"/>
  <p:cmAuthor id="8" name="clm" initials="c" lastIdx="15" clrIdx="0"/>
  <p:cmAuthor id="2" name="作者" initials="A" lastIdx="0" clrIdx="1"/>
  <p:cmAuthor id="9" name="ww7685" initials="w" lastIdx="3" clrIdx="0"/>
  <p:cmAuthor id="10" name="CNKIer" initials="C" lastIdx="4" clrIdx="9"/>
  <p:cmAuthor id="4" name="王蔚" initials="王" lastIdx="0" clrIdx="0"/>
  <p:cmAuthor id="5" name="Administrator" initials="A" lastIdx="54" clrIdx="0"/>
  <p:cmAuthor id="6" name="CaiSen" initials="C" lastIdx="1" clrIdx="4"/>
  <p:cmAuthor id="3" name="YlmF" initials="Y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DD0FF"/>
    <a:srgbClr val="9ED7ED"/>
    <a:srgbClr val="EC6D6E"/>
    <a:srgbClr val="3D7FDA"/>
    <a:srgbClr val="104696"/>
    <a:srgbClr val="074080"/>
    <a:srgbClr val="4776C7"/>
    <a:srgbClr val="0000FF"/>
    <a:srgbClr val="273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4" autoAdjust="0"/>
    <p:restoredTop sz="90080" autoAdjust="0"/>
  </p:normalViewPr>
  <p:slideViewPr>
    <p:cSldViewPr snapToGrid="0">
      <p:cViewPr varScale="1">
        <p:scale>
          <a:sx n="66" d="100"/>
          <a:sy n="66" d="100"/>
        </p:scale>
        <p:origin x="918" y="72"/>
      </p:cViewPr>
      <p:guideLst>
        <p:guide orient="horz" pos="1925"/>
        <p:guide pos="3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9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5" Type="http://schemas.openxmlformats.org/officeDocument/2006/relationships/tags" Target="tags/tag57.xml"/><Relationship Id="rId54" Type="http://schemas.openxmlformats.org/officeDocument/2006/relationships/commentAuthors" Target="commentAuthors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/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/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/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5123" name="备注占位符 2"/>
          <p:cNvSpPr/>
          <p:nvPr>
            <p:ph type="body" idx="4294967295"/>
          </p:nvPr>
        </p:nvSpPr>
        <p:spPr/>
        <p:txBody>
          <a:bodyPr/>
          <a:lstStyle/>
          <a:p>
            <a:endParaRPr lang="zh-CN" altLang="en-US" sz="1050" dirty="0"/>
          </a:p>
        </p:txBody>
      </p:sp>
      <p:sp>
        <p:nvSpPr>
          <p:cNvPr id="5124" name="灯片编号占位符 3"/>
          <p:cNvSpPr/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A10EB9B-026B-4DBF-B0DF-F17B4B439C9D}" type="slidenum">
              <a:rPr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怎么进入高级检索</a:t>
            </a:r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7384D0-E8C0-4FB2-93D8-B1A58490B2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幻灯片图像占位符 1"/>
          <p:cNvSpPr/>
          <p:nvPr>
            <p:ph type="sldImg"/>
          </p:nvPr>
        </p:nvSpPr>
        <p:spPr bwMode="auto">
          <a:xfrm>
            <a:off x="481013" y="1279525"/>
            <a:ext cx="6140450" cy="34544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备注占位符 2"/>
          <p:cNvSpPr/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/>
              <a:t>选择核心期刊的这个方法各位老师可以集中注意力听一下，每次都会有很有多老师发微信问我知网怎么找核刊，这个对大家来说还是需求挺大的。</a:t>
            </a:r>
            <a:endParaRPr lang="zh-CN" altLang="en-US"/>
          </a:p>
        </p:txBody>
      </p:sp>
      <p:sp>
        <p:nvSpPr>
          <p:cNvPr id="108548" name="灯片编号占位符 3"/>
          <p:cNvSpPr/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237C30-C933-4A33-9C18-916CA9C28EA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FEC426-0097-44EA-944A-7833D9678F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FEC426-0097-44EA-944A-7833D9678F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endParaRPr lang="en-US" altLang="x-non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endParaRPr lang="en-US" altLang="x-none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endParaRPr lang="en-US" altLang="x-none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/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tags" Target="../tags/tag21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321133" y="200022"/>
            <a:ext cx="10010644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uFillTx/>
                <a:latin typeface="+mj-ea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/>
          <p:nvPr>
            <p:ph idx="1"/>
            <p:custDataLst>
              <p:tags r:id="rId3"/>
            </p:custDataLst>
          </p:nvPr>
        </p:nvSpPr>
        <p:spPr>
          <a:xfrm>
            <a:off x="321133" y="779330"/>
            <a:ext cx="11575493" cy="5562086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/>
          <p:nvPr>
            <p:ph type="dt" sz="half" idx="10"/>
            <p:custDataLst>
              <p:tags r:id="rId4"/>
            </p:custDataLst>
          </p:nvPr>
        </p:nvSpPr>
        <p:spPr>
          <a:xfrm>
            <a:off x="670192" y="6349833"/>
            <a:ext cx="2700000" cy="316800"/>
          </a:xfrm>
        </p:spPr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altLang="zh-CN"/>
              <a:t>www.cnki.net</a:t>
            </a:r>
            <a:endParaRPr lang="en-US" altLang="zh-CN"/>
          </a:p>
        </p:txBody>
      </p:sp>
      <p:sp>
        <p:nvSpPr>
          <p:cNvPr id="6" name="灯片编号占位符 5"/>
          <p:cNvSpPr/>
          <p:nvPr>
            <p:ph type="sldNum" sz="quarter" idx="12"/>
            <p:custDataLst>
              <p:tags r:id="rId6"/>
            </p:custDataLst>
          </p:nvPr>
        </p:nvSpPr>
        <p:spPr>
          <a:xfrm>
            <a:off x="8822055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21133" y="647716"/>
            <a:ext cx="1001064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 descr="e7d195523061f1c09e9d68d7cf438b91ef959ecb14fc25d26BBA7F7DBC18E55DFF4014AF651F0BF2569D4B6C1DA7F1A4683A481403BD872FC687266AD13265C1DE7C373772FD8728ABDD69ADD03BFF5BE2862BC891DBB79E3C9979A23521FCF1A67160B2B6B6CD16CBA7B1784A25B5F129F70D6FCD32ADE0EAAA810CE8415E9AF4DC535103F22B3E79E22A953605F539"/>
          <p:cNvSpPr/>
          <p:nvPr>
            <p:custDataLst>
              <p:tags r:id="rId2"/>
            </p:custDataLst>
          </p:nvPr>
        </p:nvSpPr>
        <p:spPr>
          <a:xfrm>
            <a:off x="1507735" y="0"/>
            <a:ext cx="9127816" cy="6858000"/>
          </a:xfrm>
          <a:custGeom>
            <a:avLst/>
            <a:gdLst>
              <a:gd name="connsiteX0" fmla="*/ 3637520 w 9127816"/>
              <a:gd name="connsiteY0" fmla="*/ 0 h 6858000"/>
              <a:gd name="connsiteX1" fmla="*/ 5490296 w 9127816"/>
              <a:gd name="connsiteY1" fmla="*/ 0 h 6858000"/>
              <a:gd name="connsiteX2" fmla="*/ 9127816 w 9127816"/>
              <a:gd name="connsiteY2" fmla="*/ 3637520 h 6858000"/>
              <a:gd name="connsiteX3" fmla="*/ 5907336 w 9127816"/>
              <a:gd name="connsiteY3" fmla="*/ 6858000 h 6858000"/>
              <a:gd name="connsiteX4" fmla="*/ 3220480 w 9127816"/>
              <a:gd name="connsiteY4" fmla="*/ 6858000 h 6858000"/>
              <a:gd name="connsiteX5" fmla="*/ 0 w 9127816"/>
              <a:gd name="connsiteY5" fmla="*/ 36375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27816" h="6858000">
                <a:moveTo>
                  <a:pt x="3637520" y="0"/>
                </a:moveTo>
                <a:lnTo>
                  <a:pt x="5490296" y="0"/>
                </a:lnTo>
                <a:lnTo>
                  <a:pt x="9127816" y="3637520"/>
                </a:lnTo>
                <a:lnTo>
                  <a:pt x="5907336" y="6858000"/>
                </a:lnTo>
                <a:lnTo>
                  <a:pt x="3220480" y="6858000"/>
                </a:lnTo>
                <a:lnTo>
                  <a:pt x="0" y="36375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标题 1" hidden="1"/>
          <p:cNvSpPr txBox="1"/>
          <p:nvPr>
            <p:custDataLst>
              <p:tags r:id="rId3"/>
            </p:custDataLst>
          </p:nvPr>
        </p:nvSpPr>
        <p:spPr>
          <a:xfrm>
            <a:off x="3581400" y="2595880"/>
            <a:ext cx="5029200" cy="1320293"/>
          </a:xfrm>
          <a:prstGeom prst="rect">
            <a:avLst/>
          </a:prstGeom>
          <a:solidFill>
            <a:schemeClr val="accent6"/>
          </a:solidFill>
        </p:spPr>
        <p:txBody>
          <a:bodyPr vert="horz" lIns="90000" tIns="46800" rIns="90000" bIns="4680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8" name="文本占位符 11"/>
          <p:cNvSpPr/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3581400" y="3954176"/>
            <a:ext cx="5029200" cy="796067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30000"/>
              </a:lnSpc>
              <a:buNone/>
              <a:defRPr sz="2400" spc="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3" name="日期占位符 2"/>
          <p:cNvSpPr/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/>
          <p:nvPr>
            <p:ph type="title" hasCustomPrompt="1"/>
            <p:custDataLst>
              <p:tags r:id="rId8"/>
            </p:custDataLst>
          </p:nvPr>
        </p:nvSpPr>
        <p:spPr>
          <a:xfrm>
            <a:off x="3581400" y="2407920"/>
            <a:ext cx="5029201" cy="1472382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30000"/>
              </a:lnSpc>
              <a:buNone/>
              <a:defRPr kumimoji="0" lang="zh-CN" altLang="en-US" sz="7200" b="1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汉仪旗黑-85S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321133" y="200022"/>
            <a:ext cx="10010644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uFillTx/>
                <a:latin typeface="+mj-ea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21133" y="647716"/>
            <a:ext cx="1001064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69925" y="443230"/>
            <a:ext cx="9293225" cy="44196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 bwMode="auto"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 hasCustomPrompt="1"/>
            <p:custDataLst>
              <p:tags r:id="rId2"/>
            </p:custDataLst>
          </p:nvPr>
        </p:nvSpPr>
        <p:spPr>
          <a:xfrm>
            <a:off x="250190" y="31750"/>
            <a:ext cx="1946275" cy="705485"/>
          </a:xfrm>
        </p:spPr>
        <p:txBody>
          <a:bodyPr vert="horz" lIns="90000" tIns="46800" rIns="90000" bIns="46800" rtlCol="0" anchor="ctr" anchorCtr="0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dirty="0">
                <a:sym typeface="+mn-ea"/>
              </a:rPr>
              <a:t>知网简介</a:t>
            </a:r>
            <a:endParaRPr lang="zh-CN" dirty="0"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15570" y="637540"/>
            <a:ext cx="10149205" cy="215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2049"/>
          <p:cNvSpPr/>
          <p:nvPr/>
        </p:nvSpPr>
        <p:spPr>
          <a:xfrm>
            <a:off x="0" y="0"/>
            <a:ext cx="12192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051" name="组合 2050"/>
          <p:cNvGrpSpPr/>
          <p:nvPr/>
        </p:nvGrpSpPr>
        <p:grpSpPr>
          <a:xfrm>
            <a:off x="203200" y="381000"/>
            <a:ext cx="9118600" cy="3365500"/>
            <a:chOff x="0" y="0"/>
            <a:chExt cx="4308" cy="2120"/>
          </a:xfrm>
        </p:grpSpPr>
        <p:sp>
          <p:nvSpPr>
            <p:cNvPr id="2052" name="未知"/>
            <p:cNvSpPr/>
            <p:nvPr/>
          </p:nvSpPr>
          <p:spPr>
            <a:xfrm>
              <a:off x="79" y="94"/>
              <a:ext cx="1267" cy="1938"/>
            </a:xfrm>
            <a:custGeom>
              <a:avLst/>
              <a:gdLst/>
              <a:ahLst/>
              <a:cxnLst/>
              <a:rect l="0" t="0" r="0" b="0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3" name="未知"/>
            <p:cNvSpPr/>
            <p:nvPr/>
          </p:nvSpPr>
          <p:spPr>
            <a:xfrm>
              <a:off x="39" y="279"/>
              <a:ext cx="34" cy="28"/>
            </a:xfrm>
            <a:custGeom>
              <a:avLst/>
              <a:gdLst/>
              <a:ahLst/>
              <a:cxnLst/>
              <a:rect l="0" t="0" r="0" b="0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4" name="未知"/>
            <p:cNvSpPr/>
            <p:nvPr/>
          </p:nvSpPr>
          <p:spPr>
            <a:xfrm>
              <a:off x="346" y="402"/>
              <a:ext cx="39" cy="32"/>
            </a:xfrm>
            <a:custGeom>
              <a:avLst/>
              <a:gdLst/>
              <a:ahLst/>
              <a:cxnLst/>
              <a:rect l="0" t="0" r="0" b="0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5" name="未知"/>
            <p:cNvSpPr/>
            <p:nvPr/>
          </p:nvSpPr>
          <p:spPr>
            <a:xfrm>
              <a:off x="1128" y="458"/>
              <a:ext cx="98" cy="74"/>
            </a:xfrm>
            <a:custGeom>
              <a:avLst/>
              <a:gdLst/>
              <a:ahLst/>
              <a:cxnLst/>
              <a:rect l="0" t="0" r="0" b="0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6" name="未知"/>
            <p:cNvSpPr/>
            <p:nvPr/>
          </p:nvSpPr>
          <p:spPr>
            <a:xfrm>
              <a:off x="654" y="842"/>
              <a:ext cx="158" cy="84"/>
            </a:xfrm>
            <a:custGeom>
              <a:avLst/>
              <a:gdLst/>
              <a:ahLst/>
              <a:cxnLst/>
              <a:rect l="0" t="0" r="0" b="0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7" name="未知"/>
            <p:cNvSpPr/>
            <p:nvPr/>
          </p:nvSpPr>
          <p:spPr>
            <a:xfrm>
              <a:off x="784" y="906"/>
              <a:ext cx="99" cy="41"/>
            </a:xfrm>
            <a:custGeom>
              <a:avLst/>
              <a:gdLst/>
              <a:ahLst/>
              <a:cxnLst/>
              <a:rect l="0" t="0" r="0" b="0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8" name="未知"/>
            <p:cNvSpPr/>
            <p:nvPr/>
          </p:nvSpPr>
          <p:spPr>
            <a:xfrm>
              <a:off x="889" y="932"/>
              <a:ext cx="38" cy="18"/>
            </a:xfrm>
            <a:custGeom>
              <a:avLst/>
              <a:gdLst/>
              <a:ahLst/>
              <a:cxnLst/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9" name="未知"/>
            <p:cNvSpPr/>
            <p:nvPr/>
          </p:nvSpPr>
          <p:spPr>
            <a:xfrm>
              <a:off x="945" y="935"/>
              <a:ext cx="12" cy="25"/>
            </a:xfrm>
            <a:custGeom>
              <a:avLst/>
              <a:gdLst/>
              <a:ahLst/>
              <a:cxnLst/>
              <a:rect l="0" t="0" r="0" b="0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0" name="未知"/>
            <p:cNvSpPr/>
            <p:nvPr/>
          </p:nvSpPr>
          <p:spPr>
            <a:xfrm>
              <a:off x="762" y="89"/>
              <a:ext cx="180" cy="88"/>
            </a:xfrm>
            <a:custGeom>
              <a:avLst/>
              <a:gdLst/>
              <a:ahLst/>
              <a:cxnLst/>
              <a:rect l="0" t="0" r="0" b="0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1" name="未知"/>
            <p:cNvSpPr/>
            <p:nvPr/>
          </p:nvSpPr>
          <p:spPr>
            <a:xfrm>
              <a:off x="842" y="48"/>
              <a:ext cx="146" cy="60"/>
            </a:xfrm>
            <a:custGeom>
              <a:avLst/>
              <a:gdLst/>
              <a:ahLst/>
              <a:cxnLst/>
              <a:rect l="0" t="0" r="0" b="0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2" name="未知"/>
            <p:cNvSpPr/>
            <p:nvPr/>
          </p:nvSpPr>
          <p:spPr>
            <a:xfrm>
              <a:off x="1047" y="118"/>
              <a:ext cx="233" cy="190"/>
            </a:xfrm>
            <a:custGeom>
              <a:avLst/>
              <a:gdLst/>
              <a:ahLst/>
              <a:cxnLst/>
              <a:rect l="0" t="0" r="0" b="0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3" name="未知"/>
            <p:cNvSpPr/>
            <p:nvPr/>
          </p:nvSpPr>
          <p:spPr>
            <a:xfrm>
              <a:off x="1045" y="36"/>
              <a:ext cx="44" cy="37"/>
            </a:xfrm>
            <a:custGeom>
              <a:avLst/>
              <a:gdLst/>
              <a:ahLst/>
              <a:cxnLst/>
              <a:rect l="0" t="0" r="0" b="0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4" name="未知"/>
            <p:cNvSpPr/>
            <p:nvPr/>
          </p:nvSpPr>
          <p:spPr>
            <a:xfrm>
              <a:off x="961" y="106"/>
              <a:ext cx="65" cy="42"/>
            </a:xfrm>
            <a:custGeom>
              <a:avLst/>
              <a:gdLst/>
              <a:ahLst/>
              <a:cxnLst/>
              <a:rect l="0" t="0" r="0" b="0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5" name="未知"/>
            <p:cNvSpPr/>
            <p:nvPr/>
          </p:nvSpPr>
          <p:spPr>
            <a:xfrm>
              <a:off x="1029" y="114"/>
              <a:ext cx="54" cy="25"/>
            </a:xfrm>
            <a:custGeom>
              <a:avLst/>
              <a:gdLst/>
              <a:ahLst/>
              <a:cxnLst/>
              <a:rect l="0" t="0" r="0" b="0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6" name="未知"/>
            <p:cNvSpPr/>
            <p:nvPr/>
          </p:nvSpPr>
          <p:spPr>
            <a:xfrm>
              <a:off x="1000" y="78"/>
              <a:ext cx="64" cy="34"/>
            </a:xfrm>
            <a:custGeom>
              <a:avLst/>
              <a:gdLst/>
              <a:ahLst/>
              <a:cxnLst/>
              <a:rect l="0" t="0" r="0" b="0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7" name="未知"/>
            <p:cNvSpPr/>
            <p:nvPr/>
          </p:nvSpPr>
          <p:spPr>
            <a:xfrm>
              <a:off x="973" y="46"/>
              <a:ext cx="44" cy="24"/>
            </a:xfrm>
            <a:custGeom>
              <a:avLst/>
              <a:gdLst/>
              <a:ahLst/>
              <a:cxnLst/>
              <a:rect l="0" t="0" r="0" b="0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8" name="未知"/>
            <p:cNvSpPr/>
            <p:nvPr/>
          </p:nvSpPr>
          <p:spPr>
            <a:xfrm>
              <a:off x="1087" y="49"/>
              <a:ext cx="114" cy="77"/>
            </a:xfrm>
            <a:custGeom>
              <a:avLst/>
              <a:gdLst/>
              <a:ahLst/>
              <a:cxnLst/>
              <a:rect l="0" t="0" r="0" b="0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9" name="未知"/>
            <p:cNvSpPr/>
            <p:nvPr/>
          </p:nvSpPr>
          <p:spPr>
            <a:xfrm>
              <a:off x="0" y="294"/>
              <a:ext cx="25" cy="15"/>
            </a:xfrm>
            <a:custGeom>
              <a:avLst/>
              <a:gdLst/>
              <a:ahLst/>
              <a:cxnLst/>
              <a:rect l="0" t="0" r="0" b="0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0" name="未知"/>
            <p:cNvSpPr/>
            <p:nvPr/>
          </p:nvSpPr>
          <p:spPr>
            <a:xfrm>
              <a:off x="757" y="805"/>
              <a:ext cx="16" cy="12"/>
            </a:xfrm>
            <a:custGeom>
              <a:avLst/>
              <a:gdLst/>
              <a:ahLst/>
              <a:cxnLst/>
              <a:rect l="0" t="0" r="0" b="0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1" name="未知"/>
            <p:cNvSpPr/>
            <p:nvPr/>
          </p:nvSpPr>
          <p:spPr>
            <a:xfrm>
              <a:off x="760" y="830"/>
              <a:ext cx="16" cy="12"/>
            </a:xfrm>
            <a:custGeom>
              <a:avLst/>
              <a:gdLst/>
              <a:ahLst/>
              <a:cxnLst/>
              <a:rect l="0" t="0" r="0" b="0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2" name="未知"/>
            <p:cNvSpPr/>
            <p:nvPr/>
          </p:nvSpPr>
          <p:spPr>
            <a:xfrm>
              <a:off x="964" y="962"/>
              <a:ext cx="15" cy="12"/>
            </a:xfrm>
            <a:custGeom>
              <a:avLst/>
              <a:gdLst/>
              <a:ahLst/>
              <a:cxnLst/>
              <a:rect l="0" t="0" r="0" b="0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3" name="未知"/>
            <p:cNvSpPr/>
            <p:nvPr/>
          </p:nvSpPr>
          <p:spPr>
            <a:xfrm>
              <a:off x="1088" y="478"/>
              <a:ext cx="38" cy="18"/>
            </a:xfrm>
            <a:custGeom>
              <a:avLst/>
              <a:gdLst/>
              <a:ahLst/>
              <a:cxnLst/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4" name="未知"/>
            <p:cNvSpPr/>
            <p:nvPr/>
          </p:nvSpPr>
          <p:spPr>
            <a:xfrm>
              <a:off x="988" y="273"/>
              <a:ext cx="38" cy="18"/>
            </a:xfrm>
            <a:custGeom>
              <a:avLst/>
              <a:gdLst/>
              <a:ahLst/>
              <a:cxnLst/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5" name="未知"/>
            <p:cNvSpPr/>
            <p:nvPr/>
          </p:nvSpPr>
          <p:spPr>
            <a:xfrm>
              <a:off x="1053" y="94"/>
              <a:ext cx="39" cy="18"/>
            </a:xfrm>
            <a:custGeom>
              <a:avLst/>
              <a:gdLst/>
              <a:ahLst/>
              <a:cxnLst/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6" name="未知"/>
            <p:cNvSpPr/>
            <p:nvPr/>
          </p:nvSpPr>
          <p:spPr>
            <a:xfrm>
              <a:off x="1116" y="202"/>
              <a:ext cx="38" cy="18"/>
            </a:xfrm>
            <a:custGeom>
              <a:avLst/>
              <a:gdLst/>
              <a:ahLst/>
              <a:cxnLst/>
              <a:rect l="0" t="0" r="0" b="0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7" name="未知"/>
            <p:cNvSpPr/>
            <p:nvPr/>
          </p:nvSpPr>
          <p:spPr>
            <a:xfrm>
              <a:off x="1132" y="0"/>
              <a:ext cx="696" cy="346"/>
            </a:xfrm>
            <a:custGeom>
              <a:avLst/>
              <a:gdLst/>
              <a:ahLst/>
              <a:cxnLst/>
              <a:rect l="0" t="0" r="0" b="0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8" name="未知"/>
            <p:cNvSpPr/>
            <p:nvPr/>
          </p:nvSpPr>
          <p:spPr>
            <a:xfrm>
              <a:off x="1345" y="184"/>
              <a:ext cx="39" cy="24"/>
            </a:xfrm>
            <a:custGeom>
              <a:avLst/>
              <a:gdLst/>
              <a:ahLst/>
              <a:cxnLst/>
              <a:rect l="0" t="0" r="0" b="0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9" name="未知"/>
            <p:cNvSpPr/>
            <p:nvPr/>
          </p:nvSpPr>
          <p:spPr>
            <a:xfrm>
              <a:off x="1628" y="250"/>
              <a:ext cx="128" cy="54"/>
            </a:xfrm>
            <a:custGeom>
              <a:avLst/>
              <a:gdLst/>
              <a:ahLst/>
              <a:cxnLst/>
              <a:rect l="0" t="0" r="0" b="0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0" name="未知"/>
            <p:cNvSpPr/>
            <p:nvPr/>
          </p:nvSpPr>
          <p:spPr>
            <a:xfrm>
              <a:off x="1729" y="87"/>
              <a:ext cx="39" cy="24"/>
            </a:xfrm>
            <a:custGeom>
              <a:avLst/>
              <a:gdLst/>
              <a:ahLst/>
              <a:cxnLst/>
              <a:rect l="0" t="0" r="0" b="0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1" name="未知"/>
            <p:cNvSpPr/>
            <p:nvPr/>
          </p:nvSpPr>
          <p:spPr>
            <a:xfrm>
              <a:off x="1998" y="55"/>
              <a:ext cx="155" cy="63"/>
            </a:xfrm>
            <a:custGeom>
              <a:avLst/>
              <a:gdLst/>
              <a:ahLst/>
              <a:cxnLst/>
              <a:rect l="0" t="0" r="0" b="0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2" name="未知"/>
            <p:cNvSpPr/>
            <p:nvPr/>
          </p:nvSpPr>
          <p:spPr>
            <a:xfrm>
              <a:off x="2095" y="88"/>
              <a:ext cx="48" cy="21"/>
            </a:xfrm>
            <a:custGeom>
              <a:avLst/>
              <a:gdLst/>
              <a:ahLst/>
              <a:cxnLst/>
              <a:rect l="0" t="0" r="0" b="0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3" name="未知"/>
            <p:cNvSpPr/>
            <p:nvPr/>
          </p:nvSpPr>
          <p:spPr>
            <a:xfrm>
              <a:off x="1803" y="360"/>
              <a:ext cx="109" cy="132"/>
            </a:xfrm>
            <a:custGeom>
              <a:avLst/>
              <a:gdLst/>
              <a:ahLst/>
              <a:cxnLst/>
              <a:rect l="0" t="0" r="0" b="0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4" name="未知"/>
            <p:cNvSpPr/>
            <p:nvPr/>
          </p:nvSpPr>
          <p:spPr>
            <a:xfrm>
              <a:off x="1749" y="408"/>
              <a:ext cx="69" cy="68"/>
            </a:xfrm>
            <a:custGeom>
              <a:avLst/>
              <a:gdLst/>
              <a:ahLst/>
              <a:cxnLst/>
              <a:rect l="0" t="0" r="0" b="0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5" name="未知"/>
            <p:cNvSpPr/>
            <p:nvPr/>
          </p:nvSpPr>
          <p:spPr>
            <a:xfrm>
              <a:off x="3435" y="1551"/>
              <a:ext cx="474" cy="495"/>
            </a:xfrm>
            <a:custGeom>
              <a:avLst/>
              <a:gdLst/>
              <a:ahLst/>
              <a:cxnLst/>
              <a:rect l="0" t="0" r="0" b="0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6" name="未知"/>
            <p:cNvSpPr/>
            <p:nvPr/>
          </p:nvSpPr>
          <p:spPr>
            <a:xfrm>
              <a:off x="3582" y="1290"/>
              <a:ext cx="319" cy="210"/>
            </a:xfrm>
            <a:custGeom>
              <a:avLst/>
              <a:gdLst/>
              <a:ahLst/>
              <a:cxnLst/>
              <a:rect l="0" t="0" r="0" b="0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7" name="未知"/>
            <p:cNvSpPr/>
            <p:nvPr/>
          </p:nvSpPr>
          <p:spPr>
            <a:xfrm>
              <a:off x="3591" y="1292"/>
              <a:ext cx="311" cy="211"/>
            </a:xfrm>
            <a:custGeom>
              <a:avLst/>
              <a:gdLst/>
              <a:ahLst/>
              <a:cxnLst/>
              <a:rect l="0" t="0" r="0" b="0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8" name="未知"/>
            <p:cNvSpPr/>
            <p:nvPr/>
          </p:nvSpPr>
          <p:spPr>
            <a:xfrm>
              <a:off x="3821" y="2062"/>
              <a:ext cx="45" cy="58"/>
            </a:xfrm>
            <a:custGeom>
              <a:avLst/>
              <a:gdLst/>
              <a:ahLst/>
              <a:cxnLst/>
              <a:rect l="0" t="0" r="0" b="0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9" name="未知"/>
            <p:cNvSpPr/>
            <p:nvPr/>
          </p:nvSpPr>
          <p:spPr>
            <a:xfrm>
              <a:off x="3957" y="1972"/>
              <a:ext cx="164" cy="85"/>
            </a:xfrm>
            <a:custGeom>
              <a:avLst/>
              <a:gdLst/>
              <a:ahLst/>
              <a:cxnLst/>
              <a:rect l="0" t="0" r="0" b="0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0" name="未知"/>
            <p:cNvSpPr/>
            <p:nvPr/>
          </p:nvSpPr>
          <p:spPr>
            <a:xfrm>
              <a:off x="4127" y="1922"/>
              <a:ext cx="104" cy="92"/>
            </a:xfrm>
            <a:custGeom>
              <a:avLst/>
              <a:gdLst/>
              <a:ahLst/>
              <a:cxnLst/>
              <a:rect l="0" t="0" r="0" b="0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1" name="未知"/>
            <p:cNvSpPr/>
            <p:nvPr/>
          </p:nvSpPr>
          <p:spPr>
            <a:xfrm>
              <a:off x="4182" y="1881"/>
              <a:ext cx="37" cy="26"/>
            </a:xfrm>
            <a:custGeom>
              <a:avLst/>
              <a:gdLst/>
              <a:ahLst/>
              <a:cxnLst/>
              <a:rect l="0" t="0" r="0" b="0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2" name="未知"/>
            <p:cNvSpPr/>
            <p:nvPr/>
          </p:nvSpPr>
          <p:spPr>
            <a:xfrm>
              <a:off x="2459" y="1395"/>
              <a:ext cx="123" cy="201"/>
            </a:xfrm>
            <a:custGeom>
              <a:avLst/>
              <a:gdLst/>
              <a:ahLst/>
              <a:cxnLst/>
              <a:rect l="0" t="0" r="0" b="0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3" name="未知"/>
            <p:cNvSpPr/>
            <p:nvPr/>
          </p:nvSpPr>
          <p:spPr>
            <a:xfrm>
              <a:off x="2991" y="1083"/>
              <a:ext cx="49" cy="61"/>
            </a:xfrm>
            <a:custGeom>
              <a:avLst/>
              <a:gdLst/>
              <a:ahLst/>
              <a:cxnLst/>
              <a:rect l="0" t="0" r="0" b="0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4" name="未知"/>
            <p:cNvSpPr/>
            <p:nvPr/>
          </p:nvSpPr>
          <p:spPr>
            <a:xfrm>
              <a:off x="3324" y="1149"/>
              <a:ext cx="111" cy="183"/>
            </a:xfrm>
            <a:custGeom>
              <a:avLst/>
              <a:gdLst/>
              <a:ahLst/>
              <a:cxnLst/>
              <a:rect l="0" t="0" r="0" b="0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5" name="未知"/>
            <p:cNvSpPr/>
            <p:nvPr/>
          </p:nvSpPr>
          <p:spPr>
            <a:xfrm>
              <a:off x="3230" y="1092"/>
              <a:ext cx="72" cy="137"/>
            </a:xfrm>
            <a:custGeom>
              <a:avLst/>
              <a:gdLst/>
              <a:ahLst/>
              <a:cxnLst/>
              <a:rect l="0" t="0" r="0" b="0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6" name="未知"/>
            <p:cNvSpPr/>
            <p:nvPr/>
          </p:nvSpPr>
          <p:spPr>
            <a:xfrm>
              <a:off x="3279" y="1202"/>
              <a:ext cx="40" cy="131"/>
            </a:xfrm>
            <a:custGeom>
              <a:avLst/>
              <a:gdLst/>
              <a:ahLst/>
              <a:cxnLst/>
              <a:rect l="0" t="0" r="0" b="0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7" name="未知"/>
            <p:cNvSpPr/>
            <p:nvPr/>
          </p:nvSpPr>
          <p:spPr>
            <a:xfrm>
              <a:off x="3324" y="1339"/>
              <a:ext cx="65" cy="54"/>
            </a:xfrm>
            <a:custGeom>
              <a:avLst/>
              <a:gdLst/>
              <a:ahLst/>
              <a:cxnLst/>
              <a:rect l="0" t="0" r="0" b="0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8" name="未知"/>
            <p:cNvSpPr/>
            <p:nvPr/>
          </p:nvSpPr>
          <p:spPr>
            <a:xfrm>
              <a:off x="3428" y="1244"/>
              <a:ext cx="83" cy="117"/>
            </a:xfrm>
            <a:custGeom>
              <a:avLst/>
              <a:gdLst/>
              <a:ahLst/>
              <a:cxnLst/>
              <a:rect l="0" t="0" r="0" b="0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99" name="未知"/>
            <p:cNvSpPr/>
            <p:nvPr/>
          </p:nvSpPr>
          <p:spPr>
            <a:xfrm>
              <a:off x="3400" y="826"/>
              <a:ext cx="22" cy="71"/>
            </a:xfrm>
            <a:custGeom>
              <a:avLst/>
              <a:gdLst/>
              <a:ahLst/>
              <a:cxnLst/>
              <a:rect l="0" t="0" r="0" b="0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0" name="未知"/>
            <p:cNvSpPr/>
            <p:nvPr/>
          </p:nvSpPr>
          <p:spPr>
            <a:xfrm>
              <a:off x="3414" y="945"/>
              <a:ext cx="61" cy="118"/>
            </a:xfrm>
            <a:custGeom>
              <a:avLst/>
              <a:gdLst/>
              <a:ahLst/>
              <a:cxnLst/>
              <a:rect l="0" t="0" r="0" b="0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1" name="未知"/>
            <p:cNvSpPr/>
            <p:nvPr/>
          </p:nvSpPr>
          <p:spPr>
            <a:xfrm>
              <a:off x="3457" y="1101"/>
              <a:ext cx="64" cy="79"/>
            </a:xfrm>
            <a:custGeom>
              <a:avLst/>
              <a:gdLst/>
              <a:ahLst/>
              <a:cxnLst/>
              <a:rect l="0" t="0" r="0" b="0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2" name="未知"/>
            <p:cNvSpPr/>
            <p:nvPr/>
          </p:nvSpPr>
          <p:spPr>
            <a:xfrm>
              <a:off x="3533" y="1242"/>
              <a:ext cx="29" cy="49"/>
            </a:xfrm>
            <a:custGeom>
              <a:avLst/>
              <a:gdLst/>
              <a:ahLst/>
              <a:cxnLst/>
              <a:rect l="0" t="0" r="0" b="0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3" name="未知"/>
            <p:cNvSpPr/>
            <p:nvPr/>
          </p:nvSpPr>
          <p:spPr>
            <a:xfrm>
              <a:off x="3517" y="1324"/>
              <a:ext cx="18" cy="17"/>
            </a:xfrm>
            <a:custGeom>
              <a:avLst/>
              <a:gdLst/>
              <a:ahLst/>
              <a:cxnLst/>
              <a:rect l="0" t="0" r="0" b="0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4" name="未知"/>
            <p:cNvSpPr/>
            <p:nvPr/>
          </p:nvSpPr>
          <p:spPr>
            <a:xfrm>
              <a:off x="3544" y="1314"/>
              <a:ext cx="45" cy="37"/>
            </a:xfrm>
            <a:custGeom>
              <a:avLst/>
              <a:gdLst/>
              <a:ahLst/>
              <a:cxnLst/>
              <a:rect l="0" t="0" r="0" b="0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5" name="未知"/>
            <p:cNvSpPr/>
            <p:nvPr/>
          </p:nvSpPr>
          <p:spPr>
            <a:xfrm>
              <a:off x="3613" y="1384"/>
              <a:ext cx="24" cy="33"/>
            </a:xfrm>
            <a:custGeom>
              <a:avLst/>
              <a:gdLst/>
              <a:ahLst/>
              <a:cxnLst/>
              <a:rect l="0" t="0" r="0" b="0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6" name="未知"/>
            <p:cNvSpPr/>
            <p:nvPr/>
          </p:nvSpPr>
          <p:spPr>
            <a:xfrm>
              <a:off x="3880" y="1342"/>
              <a:ext cx="46" cy="47"/>
            </a:xfrm>
            <a:custGeom>
              <a:avLst/>
              <a:gdLst/>
              <a:ahLst/>
              <a:cxnLst/>
              <a:rect l="0" t="0" r="0" b="0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7" name="未知"/>
            <p:cNvSpPr/>
            <p:nvPr/>
          </p:nvSpPr>
          <p:spPr>
            <a:xfrm>
              <a:off x="3483" y="1401"/>
              <a:ext cx="46" cy="50"/>
            </a:xfrm>
            <a:custGeom>
              <a:avLst/>
              <a:gdLst/>
              <a:ahLst/>
              <a:cxnLst/>
              <a:rect l="0" t="0" r="0" b="0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8" name="未知"/>
            <p:cNvSpPr/>
            <p:nvPr/>
          </p:nvSpPr>
          <p:spPr>
            <a:xfrm>
              <a:off x="3434" y="1420"/>
              <a:ext cx="32" cy="27"/>
            </a:xfrm>
            <a:custGeom>
              <a:avLst/>
              <a:gdLst/>
              <a:ahLst/>
              <a:cxnLst/>
              <a:rect l="0" t="0" r="0" b="0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09" name="未知"/>
            <p:cNvSpPr/>
            <p:nvPr/>
          </p:nvSpPr>
          <p:spPr>
            <a:xfrm>
              <a:off x="3413" y="1391"/>
              <a:ext cx="24" cy="31"/>
            </a:xfrm>
            <a:custGeom>
              <a:avLst/>
              <a:gdLst/>
              <a:ahLst/>
              <a:cxnLst/>
              <a:rect l="0" t="0" r="0" b="0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0" name="未知"/>
            <p:cNvSpPr/>
            <p:nvPr/>
          </p:nvSpPr>
          <p:spPr>
            <a:xfrm>
              <a:off x="3447" y="1402"/>
              <a:ext cx="34" cy="24"/>
            </a:xfrm>
            <a:custGeom>
              <a:avLst/>
              <a:gdLst/>
              <a:ahLst/>
              <a:cxnLst/>
              <a:rect l="0" t="0" r="0" b="0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1" name="未知"/>
            <p:cNvSpPr/>
            <p:nvPr/>
          </p:nvSpPr>
          <p:spPr>
            <a:xfrm>
              <a:off x="3398" y="1070"/>
              <a:ext cx="27" cy="55"/>
            </a:xfrm>
            <a:custGeom>
              <a:avLst/>
              <a:gdLst/>
              <a:ahLst/>
              <a:cxnLst/>
              <a:rect l="0" t="0" r="0" b="0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2" name="未知"/>
            <p:cNvSpPr/>
            <p:nvPr/>
          </p:nvSpPr>
          <p:spPr>
            <a:xfrm>
              <a:off x="3449" y="1061"/>
              <a:ext cx="19" cy="55"/>
            </a:xfrm>
            <a:custGeom>
              <a:avLst/>
              <a:gdLst/>
              <a:ahLst/>
              <a:cxnLst/>
              <a:rect l="0" t="0" r="0" b="0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3" name="未知"/>
            <p:cNvSpPr/>
            <p:nvPr/>
          </p:nvSpPr>
          <p:spPr>
            <a:xfrm>
              <a:off x="3471" y="1044"/>
              <a:ext cx="10" cy="25"/>
            </a:xfrm>
            <a:custGeom>
              <a:avLst/>
              <a:gdLst/>
              <a:ahLst/>
              <a:cxnLst/>
              <a:rect l="0" t="0" r="0" b="0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4" name="未知"/>
            <p:cNvSpPr/>
            <p:nvPr/>
          </p:nvSpPr>
          <p:spPr>
            <a:xfrm>
              <a:off x="3481" y="1056"/>
              <a:ext cx="21" cy="48"/>
            </a:xfrm>
            <a:custGeom>
              <a:avLst/>
              <a:gdLst/>
              <a:ahLst/>
              <a:cxnLst/>
              <a:rect l="0" t="0" r="0" b="0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5" name="未知"/>
            <p:cNvSpPr/>
            <p:nvPr/>
          </p:nvSpPr>
          <p:spPr>
            <a:xfrm>
              <a:off x="3212" y="1125"/>
              <a:ext cx="12" cy="27"/>
            </a:xfrm>
            <a:custGeom>
              <a:avLst/>
              <a:gdLst/>
              <a:ahLst/>
              <a:cxnLst/>
              <a:rect l="0" t="0" r="0" b="0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6" name="未知"/>
            <p:cNvSpPr/>
            <p:nvPr/>
          </p:nvSpPr>
          <p:spPr>
            <a:xfrm>
              <a:off x="3202" y="1102"/>
              <a:ext cx="10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7" name="未知"/>
            <p:cNvSpPr/>
            <p:nvPr/>
          </p:nvSpPr>
          <p:spPr>
            <a:xfrm>
              <a:off x="3198" y="1084"/>
              <a:ext cx="12" cy="14"/>
            </a:xfrm>
            <a:custGeom>
              <a:avLst/>
              <a:gdLst/>
              <a:ahLst/>
              <a:cxnLst/>
              <a:rect l="0" t="0" r="0" b="0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8" name="未知"/>
            <p:cNvSpPr/>
            <p:nvPr/>
          </p:nvSpPr>
          <p:spPr>
            <a:xfrm>
              <a:off x="3186" y="1044"/>
              <a:ext cx="11" cy="19"/>
            </a:xfrm>
            <a:custGeom>
              <a:avLst/>
              <a:gdLst/>
              <a:ahLst/>
              <a:cxnLst/>
              <a:rect l="0" t="0" r="0" b="0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19" name="未知"/>
            <p:cNvSpPr/>
            <p:nvPr/>
          </p:nvSpPr>
          <p:spPr>
            <a:xfrm>
              <a:off x="3188" y="1069"/>
              <a:ext cx="16" cy="13"/>
            </a:xfrm>
            <a:custGeom>
              <a:avLst/>
              <a:gdLst/>
              <a:ahLst/>
              <a:cxnLst/>
              <a:rect l="0" t="0" r="0" b="0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0" name="未知"/>
            <p:cNvSpPr/>
            <p:nvPr/>
          </p:nvSpPr>
          <p:spPr>
            <a:xfrm>
              <a:off x="4024" y="1692"/>
              <a:ext cx="45" cy="60"/>
            </a:xfrm>
            <a:custGeom>
              <a:avLst/>
              <a:gdLst/>
              <a:ahLst/>
              <a:cxnLst/>
              <a:rect l="0" t="0" r="0" b="0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1" name="未知"/>
            <p:cNvSpPr/>
            <p:nvPr/>
          </p:nvSpPr>
          <p:spPr>
            <a:xfrm>
              <a:off x="4255" y="1643"/>
              <a:ext cx="53" cy="46"/>
            </a:xfrm>
            <a:custGeom>
              <a:avLst/>
              <a:gdLst/>
              <a:ahLst/>
              <a:cxnLst/>
              <a:rect l="0" t="0" r="0" b="0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2" name="未知"/>
            <p:cNvSpPr/>
            <p:nvPr/>
          </p:nvSpPr>
          <p:spPr>
            <a:xfrm>
              <a:off x="4095" y="1618"/>
              <a:ext cx="17" cy="23"/>
            </a:xfrm>
            <a:custGeom>
              <a:avLst/>
              <a:gdLst/>
              <a:ahLst/>
              <a:cxnLst/>
              <a:rect l="0" t="0" r="0" b="0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3" name="未知"/>
            <p:cNvSpPr/>
            <p:nvPr/>
          </p:nvSpPr>
          <p:spPr>
            <a:xfrm>
              <a:off x="4087" y="1596"/>
              <a:ext cx="20" cy="17"/>
            </a:xfrm>
            <a:custGeom>
              <a:avLst/>
              <a:gdLst/>
              <a:ahLst/>
              <a:cxnLst/>
              <a:rect l="0" t="0" r="0" b="0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4" name="未知"/>
            <p:cNvSpPr/>
            <p:nvPr/>
          </p:nvSpPr>
          <p:spPr>
            <a:xfrm>
              <a:off x="3934" y="1402"/>
              <a:ext cx="24" cy="33"/>
            </a:xfrm>
            <a:custGeom>
              <a:avLst/>
              <a:gdLst/>
              <a:ahLst/>
              <a:cxnLst/>
              <a:rect l="0" t="0" r="0" b="0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5" name="未知"/>
            <p:cNvSpPr/>
            <p:nvPr/>
          </p:nvSpPr>
          <p:spPr>
            <a:xfrm>
              <a:off x="3968" y="1445"/>
              <a:ext cx="26" cy="33"/>
            </a:xfrm>
            <a:custGeom>
              <a:avLst/>
              <a:gdLst/>
              <a:ahLst/>
              <a:cxnLst/>
              <a:rect l="0" t="0" r="0" b="0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6" name="未知"/>
            <p:cNvSpPr/>
            <p:nvPr/>
          </p:nvSpPr>
          <p:spPr>
            <a:xfrm>
              <a:off x="3995" y="1508"/>
              <a:ext cx="28" cy="28"/>
            </a:xfrm>
            <a:custGeom>
              <a:avLst/>
              <a:gdLst/>
              <a:ahLst/>
              <a:cxnLst/>
              <a:rect l="0" t="0" r="0" b="0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7" name="未知"/>
            <p:cNvSpPr/>
            <p:nvPr/>
          </p:nvSpPr>
          <p:spPr>
            <a:xfrm>
              <a:off x="4029" y="1498"/>
              <a:ext cx="28" cy="26"/>
            </a:xfrm>
            <a:custGeom>
              <a:avLst/>
              <a:gdLst/>
              <a:ahLst/>
              <a:cxnLst/>
              <a:rect l="0" t="0" r="0" b="0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8" name="未知"/>
            <p:cNvSpPr/>
            <p:nvPr/>
          </p:nvSpPr>
          <p:spPr>
            <a:xfrm>
              <a:off x="4019" y="1462"/>
              <a:ext cx="26" cy="20"/>
            </a:xfrm>
            <a:custGeom>
              <a:avLst/>
              <a:gdLst/>
              <a:ahLst/>
              <a:cxnLst/>
              <a:rect l="0" t="0" r="0" b="0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29" name="未知"/>
            <p:cNvSpPr/>
            <p:nvPr/>
          </p:nvSpPr>
          <p:spPr>
            <a:xfrm>
              <a:off x="3993" y="1437"/>
              <a:ext cx="26" cy="35"/>
            </a:xfrm>
            <a:custGeom>
              <a:avLst/>
              <a:gdLst/>
              <a:ahLst/>
              <a:cxnLst/>
              <a:rect l="0" t="0" r="0" b="0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0" name="未知"/>
            <p:cNvSpPr/>
            <p:nvPr/>
          </p:nvSpPr>
          <p:spPr>
            <a:xfrm>
              <a:off x="3961" y="1421"/>
              <a:ext cx="24" cy="26"/>
            </a:xfrm>
            <a:custGeom>
              <a:avLst/>
              <a:gdLst/>
              <a:ahLst/>
              <a:cxnLst/>
              <a:rect l="0" t="0" r="0" b="0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1" name="未知"/>
            <p:cNvSpPr/>
            <p:nvPr/>
          </p:nvSpPr>
          <p:spPr>
            <a:xfrm>
              <a:off x="4001" y="1474"/>
              <a:ext cx="24" cy="26"/>
            </a:xfrm>
            <a:custGeom>
              <a:avLst/>
              <a:gdLst/>
              <a:ahLst/>
              <a:cxnLst/>
              <a:rect l="0" t="0" r="0" b="0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2" name="未知"/>
            <p:cNvSpPr/>
            <p:nvPr/>
          </p:nvSpPr>
          <p:spPr>
            <a:xfrm>
              <a:off x="2391" y="100"/>
              <a:ext cx="141" cy="108"/>
            </a:xfrm>
            <a:custGeom>
              <a:avLst/>
              <a:gdLst/>
              <a:ahLst/>
              <a:cxnLst/>
              <a:rect l="0" t="0" r="0" b="0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3" name="未知"/>
            <p:cNvSpPr/>
            <p:nvPr/>
          </p:nvSpPr>
          <p:spPr>
            <a:xfrm>
              <a:off x="2475" y="204"/>
              <a:ext cx="40" cy="12"/>
            </a:xfrm>
            <a:custGeom>
              <a:avLst/>
              <a:gdLst/>
              <a:ahLst/>
              <a:cxnLst/>
              <a:rect l="0" t="0" r="0" b="0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4" name="未知"/>
            <p:cNvSpPr/>
            <p:nvPr/>
          </p:nvSpPr>
          <p:spPr>
            <a:xfrm>
              <a:off x="2680" y="48"/>
              <a:ext cx="42" cy="28"/>
            </a:xfrm>
            <a:custGeom>
              <a:avLst/>
              <a:gdLst/>
              <a:ahLst/>
              <a:cxnLst/>
              <a:rect l="0" t="0" r="0" b="0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5" name="未知"/>
            <p:cNvSpPr/>
            <p:nvPr/>
          </p:nvSpPr>
          <p:spPr>
            <a:xfrm>
              <a:off x="2710" y="61"/>
              <a:ext cx="50" cy="20"/>
            </a:xfrm>
            <a:custGeom>
              <a:avLst/>
              <a:gdLst/>
              <a:ahLst/>
              <a:cxnLst/>
              <a:rect l="0" t="0" r="0" b="0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6" name="未知"/>
            <p:cNvSpPr/>
            <p:nvPr/>
          </p:nvSpPr>
          <p:spPr>
            <a:xfrm>
              <a:off x="2764" y="64"/>
              <a:ext cx="50" cy="32"/>
            </a:xfrm>
            <a:custGeom>
              <a:avLst/>
              <a:gdLst/>
              <a:ahLst/>
              <a:cxnLst/>
              <a:rect l="0" t="0" r="0" b="0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7" name="未知"/>
            <p:cNvSpPr/>
            <p:nvPr/>
          </p:nvSpPr>
          <p:spPr>
            <a:xfrm>
              <a:off x="3113" y="91"/>
              <a:ext cx="88" cy="31"/>
            </a:xfrm>
            <a:custGeom>
              <a:avLst/>
              <a:gdLst/>
              <a:ahLst/>
              <a:cxnLst/>
              <a:rect l="0" t="0" r="0" b="0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8" name="未知"/>
            <p:cNvSpPr/>
            <p:nvPr/>
          </p:nvSpPr>
          <p:spPr>
            <a:xfrm>
              <a:off x="3203" y="90"/>
              <a:ext cx="46" cy="24"/>
            </a:xfrm>
            <a:custGeom>
              <a:avLst/>
              <a:gdLst/>
              <a:ahLst/>
              <a:cxnLst/>
              <a:rect l="0" t="0" r="0" b="0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39" name="未知"/>
            <p:cNvSpPr/>
            <p:nvPr/>
          </p:nvSpPr>
          <p:spPr>
            <a:xfrm>
              <a:off x="3182" y="119"/>
              <a:ext cx="37" cy="17"/>
            </a:xfrm>
            <a:custGeom>
              <a:avLst/>
              <a:gdLst/>
              <a:ahLst/>
              <a:cxnLst/>
              <a:rect l="0" t="0" r="0" b="0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0" name="未知"/>
            <p:cNvSpPr/>
            <p:nvPr/>
          </p:nvSpPr>
          <p:spPr>
            <a:xfrm>
              <a:off x="3434" y="343"/>
              <a:ext cx="76" cy="114"/>
            </a:xfrm>
            <a:custGeom>
              <a:avLst/>
              <a:gdLst/>
              <a:ahLst/>
              <a:cxnLst/>
              <a:rect l="0" t="0" r="0" b="0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1" name="未知"/>
            <p:cNvSpPr/>
            <p:nvPr/>
          </p:nvSpPr>
          <p:spPr>
            <a:xfrm>
              <a:off x="3495" y="461"/>
              <a:ext cx="55" cy="78"/>
            </a:xfrm>
            <a:custGeom>
              <a:avLst/>
              <a:gdLst/>
              <a:ahLst/>
              <a:cxnLst/>
              <a:rect l="0" t="0" r="0" b="0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2" name="未知"/>
            <p:cNvSpPr/>
            <p:nvPr/>
          </p:nvSpPr>
          <p:spPr>
            <a:xfrm>
              <a:off x="3459" y="541"/>
              <a:ext cx="109" cy="189"/>
            </a:xfrm>
            <a:custGeom>
              <a:avLst/>
              <a:gdLst/>
              <a:ahLst/>
              <a:cxnLst/>
              <a:rect l="0" t="0" r="0" b="0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3" name="未知"/>
            <p:cNvSpPr/>
            <p:nvPr/>
          </p:nvSpPr>
          <p:spPr>
            <a:xfrm>
              <a:off x="2398" y="37"/>
              <a:ext cx="52" cy="30"/>
            </a:xfrm>
            <a:custGeom>
              <a:avLst/>
              <a:gdLst/>
              <a:ahLst/>
              <a:cxnLst/>
              <a:rect l="0" t="0" r="0" b="0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4" name="未知"/>
            <p:cNvSpPr/>
            <p:nvPr/>
          </p:nvSpPr>
          <p:spPr>
            <a:xfrm>
              <a:off x="2291" y="46"/>
              <a:ext cx="19" cy="22"/>
            </a:xfrm>
            <a:custGeom>
              <a:avLst/>
              <a:gdLst/>
              <a:ahLst/>
              <a:cxnLst/>
              <a:rect l="0" t="0" r="0" b="0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5" name="未知"/>
            <p:cNvSpPr/>
            <p:nvPr/>
          </p:nvSpPr>
          <p:spPr>
            <a:xfrm>
              <a:off x="2315" y="45"/>
              <a:ext cx="37" cy="27"/>
            </a:xfrm>
            <a:custGeom>
              <a:avLst/>
              <a:gdLst/>
              <a:ahLst/>
              <a:cxnLst/>
              <a:rect l="0" t="0" r="0" b="0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6" name="未知"/>
            <p:cNvSpPr/>
            <p:nvPr/>
          </p:nvSpPr>
          <p:spPr>
            <a:xfrm>
              <a:off x="2376" y="36"/>
              <a:ext cx="20" cy="16"/>
            </a:xfrm>
            <a:custGeom>
              <a:avLst/>
              <a:gdLst/>
              <a:ahLst/>
              <a:cxnLst/>
              <a:rect l="0" t="0" r="0" b="0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7" name="未知"/>
            <p:cNvSpPr/>
            <p:nvPr/>
          </p:nvSpPr>
          <p:spPr>
            <a:xfrm>
              <a:off x="2358" y="54"/>
              <a:ext cx="15" cy="13"/>
            </a:xfrm>
            <a:custGeom>
              <a:avLst/>
              <a:gdLst/>
              <a:ahLst/>
              <a:cxnLst/>
              <a:rect l="0" t="0" r="0" b="0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8" name="未知"/>
            <p:cNvSpPr/>
            <p:nvPr/>
          </p:nvSpPr>
          <p:spPr>
            <a:xfrm>
              <a:off x="3498" y="70"/>
              <a:ext cx="18" cy="33"/>
            </a:xfrm>
            <a:custGeom>
              <a:avLst/>
              <a:gdLst/>
              <a:ahLst/>
              <a:cxnLst/>
              <a:rect l="0" t="0" r="0" b="0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49" name="未知"/>
            <p:cNvSpPr/>
            <p:nvPr/>
          </p:nvSpPr>
          <p:spPr>
            <a:xfrm>
              <a:off x="2614" y="1522"/>
              <a:ext cx="31" cy="18"/>
            </a:xfrm>
            <a:custGeom>
              <a:avLst/>
              <a:gdLst/>
              <a:ahLst/>
              <a:cxnLst/>
              <a:rect l="0" t="0" r="0" b="0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0" name="未知"/>
            <p:cNvSpPr/>
            <p:nvPr/>
          </p:nvSpPr>
          <p:spPr>
            <a:xfrm>
              <a:off x="2654" y="1515"/>
              <a:ext cx="10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" name="未知"/>
            <p:cNvSpPr/>
            <p:nvPr/>
          </p:nvSpPr>
          <p:spPr>
            <a:xfrm>
              <a:off x="2587" y="1361"/>
              <a:ext cx="9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2" name="未知"/>
            <p:cNvSpPr/>
            <p:nvPr/>
          </p:nvSpPr>
          <p:spPr>
            <a:xfrm>
              <a:off x="2647" y="1288"/>
              <a:ext cx="11" cy="19"/>
            </a:xfrm>
            <a:custGeom>
              <a:avLst/>
              <a:gdLst/>
              <a:ahLst/>
              <a:cxnLst/>
              <a:rect l="0" t="0" r="0" b="0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3" name="未知"/>
            <p:cNvSpPr/>
            <p:nvPr/>
          </p:nvSpPr>
          <p:spPr>
            <a:xfrm>
              <a:off x="2623" y="1287"/>
              <a:ext cx="11" cy="19"/>
            </a:xfrm>
            <a:custGeom>
              <a:avLst/>
              <a:gdLst/>
              <a:ahLst/>
              <a:cxnLst/>
              <a:rect l="0" t="0" r="0" b="0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4" name="未知"/>
            <p:cNvSpPr/>
            <p:nvPr/>
          </p:nvSpPr>
          <p:spPr>
            <a:xfrm>
              <a:off x="2612" y="1309"/>
              <a:ext cx="10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5" name="未知"/>
            <p:cNvSpPr/>
            <p:nvPr/>
          </p:nvSpPr>
          <p:spPr>
            <a:xfrm>
              <a:off x="2587" y="1343"/>
              <a:ext cx="9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6" name="未知"/>
            <p:cNvSpPr/>
            <p:nvPr/>
          </p:nvSpPr>
          <p:spPr>
            <a:xfrm>
              <a:off x="2606" y="1330"/>
              <a:ext cx="10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7" name="未知"/>
            <p:cNvSpPr/>
            <p:nvPr/>
          </p:nvSpPr>
          <p:spPr>
            <a:xfrm>
              <a:off x="1873" y="342"/>
              <a:ext cx="10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8" name="未知"/>
            <p:cNvSpPr/>
            <p:nvPr/>
          </p:nvSpPr>
          <p:spPr>
            <a:xfrm>
              <a:off x="1812" y="308"/>
              <a:ext cx="10" cy="15"/>
            </a:xfrm>
            <a:custGeom>
              <a:avLst/>
              <a:gdLst/>
              <a:ahLst/>
              <a:cxnLst/>
              <a:rect l="0" t="0" r="0" b="0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9" name="未知"/>
            <p:cNvSpPr/>
            <p:nvPr/>
          </p:nvSpPr>
          <p:spPr>
            <a:xfrm>
              <a:off x="1574" y="91"/>
              <a:ext cx="2060" cy="1644"/>
            </a:xfrm>
            <a:custGeom>
              <a:avLst/>
              <a:gdLst/>
              <a:ahLst/>
              <a:cxnLst/>
              <a:rect l="0" t="0" r="0" b="0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29999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60" name="日期占位符 2159"/>
          <p:cNvSpPr/>
          <p:nvPr>
            <p:ph type="dt" sz="half" idx="2"/>
          </p:nvPr>
        </p:nvSpPr>
        <p:spPr>
          <a:xfrm>
            <a:off x="406400" y="6477000"/>
            <a:ext cx="2844800" cy="1682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>
              <a:latin typeface="Arial" panose="020B0604020202020204" pitchFamily="34" charset="0"/>
            </a:endParaRPr>
          </a:p>
        </p:txBody>
      </p:sp>
      <p:sp>
        <p:nvSpPr>
          <p:cNvPr id="2161" name="灯片编号占位符 2160"/>
          <p:cNvSpPr/>
          <p:nvPr>
            <p:ph type="sldNum" sz="quarter" idx="4"/>
          </p:nvPr>
        </p:nvSpPr>
        <p:spPr>
          <a:xfrm>
            <a:off x="4876800" y="6477000"/>
            <a:ext cx="2844800" cy="1682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2162" name="图片 2161" descr="artplus_nature_naturalcity42_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933" y="3167063"/>
            <a:ext cx="5901267" cy="2989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3" name="图片 2162" descr="artplus_nature_naturalcity42_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233" y="3352800"/>
            <a:ext cx="2205567" cy="877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4" name="图片 2163" descr="artplus_nature_naturalcity42_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5200" y="2895600"/>
            <a:ext cx="1483784" cy="866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5" name="图片 2164" descr="artplus_nature_naturalcity42_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9033" y="4594225"/>
            <a:ext cx="6548967" cy="188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6" name="图片 2165" descr="artplus_nature_naturalcity42_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7851" y="3097213"/>
            <a:ext cx="3962400" cy="57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7" name="图片 2166" descr="artplus_nature_naturalcity42_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800" y="1993900"/>
            <a:ext cx="2061633" cy="166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8" name="图片 2167" descr="artplus_nature_naturalcity42_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1467" y="2862263"/>
            <a:ext cx="831851" cy="579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69" name="图片 2168" descr="a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79867" y="95250"/>
            <a:ext cx="2404533" cy="207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70" name="图片 2169" descr="b_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05933" y="1968500"/>
            <a:ext cx="1439333" cy="469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24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8906 0.01505 -0.38802 0.03033 -0.53472 0.09075 C -0.68142 0.15116 -0.81198 0.322 -0.88055 0.36297 C -0.94913 0.40394 -0.93229 0.34237 -0.94583 0.3370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2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00" y="202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 C -0.07778 0.05393 -0.34948 0.0956 -0.46667 0.09166 C -0.58385 0.08773 -0.63611 -0.0007 -0.70278 0.02314 C -0.76944 0.04699 -0.83247 0.19027 -0.86667 0.2342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2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00" y="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/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8" Type="http://schemas.openxmlformats.org/officeDocument/2006/relationships/theme" Target="../theme/theme2.xml"/><Relationship Id="rId27" Type="http://schemas.openxmlformats.org/officeDocument/2006/relationships/image" Target="../media/image6.png"/><Relationship Id="rId26" Type="http://schemas.openxmlformats.org/officeDocument/2006/relationships/image" Target="../media/image5.png"/><Relationship Id="rId25" Type="http://schemas.openxmlformats.org/officeDocument/2006/relationships/image" Target="../media/image4.png"/><Relationship Id="rId24" Type="http://schemas.openxmlformats.org/officeDocument/2006/relationships/image" Target="../media/image9.png"/><Relationship Id="rId23" Type="http://schemas.openxmlformats.org/officeDocument/2006/relationships/image" Target="../media/image8.png"/><Relationship Id="rId22" Type="http://schemas.openxmlformats.org/officeDocument/2006/relationships/image" Target="../media/image7.png"/><Relationship Id="rId21" Type="http://schemas.openxmlformats.org/officeDocument/2006/relationships/image" Target="../media/image3.png"/><Relationship Id="rId20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9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image" Target="../media/image1.png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/>
          <p:nvPr>
            <p:ph type="dt" sz="half" idx="2"/>
            <p:custDataLst>
              <p:tags r:id="rId5"/>
            </p:custDataLst>
          </p:nvPr>
        </p:nvSpPr>
        <p:spPr>
          <a:xfrm>
            <a:off x="67019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/>
          <p:nvPr>
            <p:ph type="sldNum" sz="quarter" idx="4"/>
            <p:custDataLst>
              <p:tags r:id="rId7"/>
            </p:custDataLst>
          </p:nvPr>
        </p:nvSpPr>
        <p:spPr>
          <a:xfrm>
            <a:off x="8822055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知网logo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552653" y="191367"/>
            <a:ext cx="1374775" cy="456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2">
              <a:lumMod val="7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25" descr="1"/>
          <p:cNvPicPr>
            <a:picLocks noChangeAspect="1"/>
          </p:cNvPicPr>
          <p:nvPr/>
        </p:nvPicPr>
        <p:blipFill>
          <a:blip r:embed="rId20"/>
          <a:srcRect b="38461"/>
          <a:stretch>
            <a:fillRect/>
          </a:stretch>
        </p:blipFill>
        <p:spPr>
          <a:xfrm>
            <a:off x="0" y="6324600"/>
            <a:ext cx="12192000" cy="542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矩形 102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页脚占位符 1027"/>
          <p:cNvSpPr/>
          <p:nvPr>
            <p:ph type="ftr" sz="quarter" idx="3"/>
          </p:nvPr>
        </p:nvSpPr>
        <p:spPr>
          <a:xfrm>
            <a:off x="4165600" y="6537325"/>
            <a:ext cx="3860800" cy="2444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029" name="图片 1028" descr="artplus_nature_naturalcity42_a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21951" y="5935663"/>
            <a:ext cx="1646767" cy="833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图片 1029" descr="artplus_nature_naturalcity42_b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42600" y="5916613"/>
            <a:ext cx="1104900" cy="15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图片 1030" descr="artplus_nature_naturalcity42_e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81784" y="5608638"/>
            <a:ext cx="573616" cy="463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图片 1031" descr="artplus_nature_naturalcity42_d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03467" y="5849938"/>
            <a:ext cx="230717" cy="16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图片 1032" descr="artplus_nature_naturalcity42_i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292417" y="5969000"/>
            <a:ext cx="615949" cy="24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图片 1033" descr="artplus_nature_naturalcity42_c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417300" y="5943600"/>
            <a:ext cx="412751" cy="24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图片 1034" descr="artplus_nature_naturalcity42_f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568517" y="6334125"/>
            <a:ext cx="1826683" cy="5238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200" b="1" i="1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v"/>
        <a:defRPr sz="32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 b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•"/>
        <a:defRPr sz="2400" b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–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»"/>
        <a:defRPr sz="2000" b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b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/>
          <p:nvPr>
            <p:ph type="dt" sz="half" idx="2"/>
            <p:custDataLst>
              <p:tags r:id="rId7"/>
            </p:custDataLst>
          </p:nvPr>
        </p:nvSpPr>
        <p:spPr>
          <a:xfrm>
            <a:off x="67019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/>
          <p:nvPr>
            <p:ph type="sldNum" sz="quarter" idx="4"/>
            <p:custDataLst>
              <p:tags r:id="rId9"/>
            </p:custDataLst>
          </p:nvPr>
        </p:nvSpPr>
        <p:spPr>
          <a:xfrm>
            <a:off x="8822055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知网logo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552653" y="191367"/>
            <a:ext cx="1374775" cy="456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2">
              <a:lumMod val="7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tags" Target="../tags/tag3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37.xml"/><Relationship Id="rId2" Type="http://schemas.openxmlformats.org/officeDocument/2006/relationships/image" Target="../media/image14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38.xml"/><Relationship Id="rId2" Type="http://schemas.openxmlformats.org/officeDocument/2006/relationships/image" Target="../media/image14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tags" Target="../tags/tag39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4.xml"/><Relationship Id="rId3" Type="http://schemas.openxmlformats.org/officeDocument/2006/relationships/tags" Target="../tags/tag40.xml"/><Relationship Id="rId2" Type="http://schemas.openxmlformats.org/officeDocument/2006/relationships/image" Target="../media/image14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4.png"/><Relationship Id="rId2" Type="http://schemas.openxmlformats.org/officeDocument/2006/relationships/image" Target="../media/image37.png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2.xml"/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tags" Target="../tags/tag41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4.xml"/><Relationship Id="rId4" Type="http://schemas.openxmlformats.org/officeDocument/2006/relationships/image" Target="../media/image47.png"/><Relationship Id="rId3" Type="http://schemas.openxmlformats.org/officeDocument/2006/relationships/image" Target="../media/image14.png"/><Relationship Id="rId2" Type="http://schemas.openxmlformats.org/officeDocument/2006/relationships/image" Target="../media/image46.png"/><Relationship Id="rId1" Type="http://schemas.openxmlformats.org/officeDocument/2006/relationships/tags" Target="../tags/tag43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5.xml"/><Relationship Id="rId3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6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31.xml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14.png"/><Relationship Id="rId1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9.png"/><Relationship Id="rId3" Type="http://schemas.openxmlformats.org/officeDocument/2006/relationships/image" Target="../media/image14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png"/><Relationship Id="rId1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32.xml"/><Relationship Id="rId2" Type="http://schemas.openxmlformats.org/officeDocument/2006/relationships/image" Target="../media/image14.png"/><Relationship Id="rId1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7.xml"/><Relationship Id="rId3" Type="http://schemas.openxmlformats.org/officeDocument/2006/relationships/image" Target="../media/image64.png"/><Relationship Id="rId2" Type="http://schemas.openxmlformats.org/officeDocument/2006/relationships/image" Target="../media/image14.png"/><Relationship Id="rId1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8.xml"/><Relationship Id="rId3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9.xml"/><Relationship Id="rId3" Type="http://schemas.openxmlformats.org/officeDocument/2006/relationships/image" Target="../media/image14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51.xml"/><Relationship Id="rId3" Type="http://schemas.openxmlformats.org/officeDocument/2006/relationships/image" Target="../media/image14.png"/><Relationship Id="rId2" Type="http://schemas.openxmlformats.org/officeDocument/2006/relationships/tags" Target="../tags/tag50.xml"/><Relationship Id="rId1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image" Target="../media/image69.png"/><Relationship Id="rId4" Type="http://schemas.openxmlformats.org/officeDocument/2006/relationships/tags" Target="../tags/tag54.xml"/><Relationship Id="rId3" Type="http://schemas.openxmlformats.org/officeDocument/2006/relationships/image" Target="../media/image68.jpeg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33.xml"/><Relationship Id="rId2" Type="http://schemas.openxmlformats.org/officeDocument/2006/relationships/image" Target="../media/image14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tags" Target="../tags/tag34.xml"/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35.xml"/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77508" y="1171246"/>
            <a:ext cx="11036983" cy="4872201"/>
            <a:chOff x="779" y="2782"/>
            <a:chExt cx="11161" cy="6534"/>
          </a:xfrm>
        </p:grpSpPr>
        <p:sp>
          <p:nvSpPr>
            <p:cNvPr id="3" name="文本框 2"/>
            <p:cNvSpPr txBox="1"/>
            <p:nvPr userDrawn="1">
              <p:custDataLst>
                <p:tags r:id="rId1"/>
              </p:custDataLst>
            </p:nvPr>
          </p:nvSpPr>
          <p:spPr>
            <a:xfrm>
              <a:off x="779" y="2782"/>
              <a:ext cx="11161" cy="2063"/>
            </a:xfrm>
            <a:prstGeom prst="rect">
              <a:avLst/>
            </a:prstGeom>
          </p:spPr>
          <p:txBody>
            <a:bodyPr vert="horz" lIns="90000" tIns="46800" rIns="90000" bIns="46800" rtlCol="0" anchor="b"/>
            <a:lstStyle>
              <a:lvl1pPr>
                <a:lnSpc>
                  <a:spcPct val="90000"/>
                </a:lnSpc>
                <a:spcBef>
                  <a:spcPct val="0"/>
                </a:spcBef>
                <a:buNone/>
                <a:defRPr sz="4800" b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仿宋" panose="02010609060101010101" charset="-122"/>
                  <a:sym typeface="+mn-ea"/>
                </a:rPr>
                <a:t>基于论文写作全流程的知网</a:t>
              </a:r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仿宋" panose="02010609060101010101" charset="-122"/>
                  <a:sym typeface="+mn-ea"/>
                </a:rPr>
                <a:t>使用技巧</a:t>
              </a:r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仿宋" panose="02010609060101010101" charset="-122"/>
                  <a:sym typeface="+mn-ea"/>
                </a:rPr>
                <a:t>分享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仿宋" panose="02010609060101010101" charset="-122"/>
                <a:sym typeface="+mn-ea"/>
              </a:endParaRPr>
            </a:p>
          </p:txBody>
        </p:sp>
        <p:sp>
          <p:nvSpPr>
            <p:cNvPr id="8" name="文本框 7"/>
            <p:cNvSpPr txBox="1"/>
            <p:nvPr userDrawn="1">
              <p:custDataLst>
                <p:tags r:id="rId2"/>
              </p:custDataLst>
            </p:nvPr>
          </p:nvSpPr>
          <p:spPr>
            <a:xfrm>
              <a:off x="779" y="5724"/>
              <a:ext cx="7987" cy="3592"/>
            </a:xfrm>
            <a:prstGeom prst="rect">
              <a:avLst/>
            </a:prstGeom>
            <a:noFill/>
          </p:spPr>
          <p:txBody>
            <a:bodyPr wrap="square" lIns="90000" tIns="46800" rIns="90000" bIns="46800" anchor="ctr" anchorCtr="0">
              <a:norm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郭晴晴</a:t>
              </a:r>
              <a:b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</a:b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---</a:t>
              </a:r>
              <a:b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</a:b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同方知网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(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北京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)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技术有限公司浙江分公司</a:t>
              </a:r>
              <a:b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</a:b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邮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箱：gqq15232@cnki.net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_GB2312" charset="0"/>
                <a:ea typeface="楷体_GB2312" charset="0"/>
                <a:cs typeface="楷体_GB2312" charset="0"/>
              </a:endParaRPr>
            </a:p>
            <a:p>
              <a:pPr>
                <a:lnSpc>
                  <a:spcPct val="10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地址：浙江省杭州市新加坡科技园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1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幢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201-206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 </a:t>
              </a:r>
              <a:b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</a:b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公司网址：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_GB2312" charset="0"/>
                  <a:ea typeface="楷体_GB2312" charset="0"/>
                  <a:cs typeface="楷体_GB2312" charset="0"/>
                </a:rPr>
                <a:t>www.cnki.net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_GB2312" charset="0"/>
                <a:ea typeface="楷体_GB2312" charset="0"/>
                <a:cs typeface="楷体_GB2312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746" y="3436414"/>
            <a:ext cx="2535621" cy="25356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645" y="833120"/>
            <a:ext cx="11522710" cy="5791835"/>
          </a:xfrm>
          <a:prstGeom prst="rect">
            <a:avLst/>
          </a:prstGeom>
        </p:spPr>
      </p:pic>
      <p:sp>
        <p:nvSpPr>
          <p:cNvPr id="3" name="圆角矩形标注 2"/>
          <p:cNvSpPr/>
          <p:nvPr/>
        </p:nvSpPr>
        <p:spPr>
          <a:xfrm>
            <a:off x="5873115" y="2945130"/>
            <a:ext cx="5274310" cy="1306830"/>
          </a:xfrm>
          <a:prstGeom prst="wedgeRoundRectCallout">
            <a:avLst>
              <a:gd name="adj1" fmla="val -38069"/>
              <a:gd name="adj2" fmla="val -84622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Verdana" panose="020B0604030504040204" pitchFamily="34" charset="0"/>
              </a:rPr>
              <a:t>横向展示所有资源类型文献，各资源类型下显示符合检索条件的文献量，突显总库各资源的文献分布情况，可点击切换查看不同资源类型下的文献。</a:t>
            </a:r>
            <a:endParaRPr lang="zh-CN" altLang="en-US" sz="16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Verdana" panose="020B0604030504040204" pitchFamily="34" charset="0"/>
            </a:endParaRPr>
          </a:p>
        </p:txBody>
      </p:sp>
      <p:sp>
        <p:nvSpPr>
          <p:cNvPr id="6" name="文本框 23"/>
          <p:cNvSpPr txBox="1"/>
          <p:nvPr/>
        </p:nvSpPr>
        <p:spPr bwMode="auto">
          <a:xfrm>
            <a:off x="2788920" y="1880870"/>
            <a:ext cx="8256905" cy="65913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9" name="标题 8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文献筛选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按资源类型</a:t>
            </a:r>
            <a:r>
              <a:rPr dirty="0">
                <a:solidFill>
                  <a:srgbClr val="0070C0"/>
                </a:solidFill>
              </a:rPr>
              <a:t>筛选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828675"/>
            <a:ext cx="11580495" cy="5674995"/>
          </a:xfrm>
          <a:prstGeom prst="rect">
            <a:avLst/>
          </a:prstGeom>
        </p:spPr>
      </p:pic>
      <p:sp>
        <p:nvSpPr>
          <p:cNvPr id="17" name="圆角矩形 5"/>
          <p:cNvSpPr/>
          <p:nvPr/>
        </p:nvSpPr>
        <p:spPr>
          <a:xfrm>
            <a:off x="2621462" y="2766916"/>
            <a:ext cx="6265818" cy="847504"/>
          </a:xfrm>
          <a:prstGeom prst="wedgeRoundRectCallout">
            <a:avLst>
              <a:gd name="adj1" fmla="val -50529"/>
              <a:gd name="adj2" fmla="val 95105"/>
              <a:gd name="adj3" fmla="val 16667"/>
            </a:avLst>
          </a:prstGeom>
          <a:solidFill>
            <a:srgbClr val="FF9933"/>
          </a:solidFill>
          <a:ln w="25400">
            <a:noFill/>
          </a:ln>
        </p:spPr>
        <p:txBody>
          <a:bodyPr wrap="none" anchor="ctr"/>
          <a:lstStyle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左侧分组筛选区，提供多层面的筛选角度，并支持多个条件的组合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筛选，快速、精准地从检索结果中筛选出所需的优质文献。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23"/>
          <p:cNvSpPr txBox="1"/>
          <p:nvPr/>
        </p:nvSpPr>
        <p:spPr bwMode="auto">
          <a:xfrm>
            <a:off x="367665" y="1945005"/>
            <a:ext cx="2092325" cy="408876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5" name="标题 4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文献筛选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按分组筛选</a:t>
            </a:r>
            <a:r>
              <a:rPr dirty="0">
                <a:solidFill>
                  <a:srgbClr val="0070C0"/>
                </a:solidFill>
              </a:rPr>
              <a:t>区筛选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445" y="806450"/>
            <a:ext cx="11632565" cy="5792470"/>
          </a:xfrm>
          <a:prstGeom prst="rect">
            <a:avLst/>
          </a:prstGeom>
        </p:spPr>
      </p:pic>
      <p:sp>
        <p:nvSpPr>
          <p:cNvPr id="7" name="文本框 23"/>
          <p:cNvSpPr txBox="1"/>
          <p:nvPr/>
        </p:nvSpPr>
        <p:spPr bwMode="auto">
          <a:xfrm>
            <a:off x="530860" y="2602865"/>
            <a:ext cx="1213485" cy="25654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6" name="标题 5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文献筛选</a:t>
            </a:r>
            <a:r>
              <a:rPr lang="en-US" altLang="zh-CN">
                <a:solidFill>
                  <a:srgbClr val="0070C0"/>
                </a:solidFill>
                <a:sym typeface="+mn-ea"/>
              </a:rPr>
              <a:t>-</a:t>
            </a:r>
            <a:r>
              <a:rPr>
                <a:solidFill>
                  <a:srgbClr val="0070C0"/>
                </a:solidFill>
                <a:sym typeface="+mn-ea"/>
              </a:rPr>
              <a:t>按分组筛选区筛选</a:t>
            </a:r>
            <a:br>
              <a:rPr dirty="0">
                <a:solidFill>
                  <a:srgbClr val="0070C0"/>
                </a:solidFill>
              </a:rPr>
            </a:br>
            <a:endParaRPr dirty="0">
              <a:solidFill>
                <a:srgbClr val="0070C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t="18246" r="80348"/>
          <a:stretch>
            <a:fillRect/>
          </a:stretch>
        </p:blipFill>
        <p:spPr>
          <a:xfrm>
            <a:off x="258445" y="1873885"/>
            <a:ext cx="2286000" cy="4782820"/>
          </a:xfrm>
          <a:prstGeom prst="rect">
            <a:avLst/>
          </a:prstGeom>
        </p:spPr>
      </p:pic>
      <p:sp>
        <p:nvSpPr>
          <p:cNvPr id="13" name="文本框 23"/>
          <p:cNvSpPr txBox="1"/>
          <p:nvPr/>
        </p:nvSpPr>
        <p:spPr bwMode="auto">
          <a:xfrm>
            <a:off x="530860" y="2859405"/>
            <a:ext cx="1530985" cy="22796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45" y="806450"/>
            <a:ext cx="11713845" cy="5792470"/>
          </a:xfrm>
          <a:prstGeom prst="rect">
            <a:avLst/>
          </a:prstGeom>
        </p:spPr>
      </p:pic>
      <p:sp>
        <p:nvSpPr>
          <p:cNvPr id="15" name="文本框 23"/>
          <p:cNvSpPr txBox="1"/>
          <p:nvPr/>
        </p:nvSpPr>
        <p:spPr bwMode="auto">
          <a:xfrm>
            <a:off x="9969500" y="1475105"/>
            <a:ext cx="1035050" cy="30289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5" grpId="0" bldLvl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828675"/>
            <a:ext cx="11937365" cy="5408295"/>
          </a:xfrm>
          <a:prstGeom prst="rect">
            <a:avLst/>
          </a:prstGeom>
        </p:spPr>
      </p:pic>
      <p:sp>
        <p:nvSpPr>
          <p:cNvPr id="6" name="标题 5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文献</a:t>
            </a:r>
            <a:r>
              <a:rPr dirty="0">
                <a:solidFill>
                  <a:srgbClr val="0070C0"/>
                </a:solidFill>
              </a:rPr>
              <a:t>排序</a:t>
            </a:r>
            <a:br>
              <a:rPr dirty="0">
                <a:solidFill>
                  <a:srgbClr val="0070C0"/>
                </a:solidFill>
              </a:rPr>
            </a:br>
            <a:endParaRPr dirty="0">
              <a:solidFill>
                <a:srgbClr val="0070C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15" name="文本框 23"/>
          <p:cNvSpPr txBox="1"/>
          <p:nvPr/>
        </p:nvSpPr>
        <p:spPr bwMode="auto">
          <a:xfrm>
            <a:off x="7868920" y="1863090"/>
            <a:ext cx="806450" cy="30289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3" name="文本框 23"/>
          <p:cNvSpPr txBox="1"/>
          <p:nvPr/>
        </p:nvSpPr>
        <p:spPr bwMode="auto">
          <a:xfrm>
            <a:off x="8523605" y="2348230"/>
            <a:ext cx="946150" cy="388874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3" grpId="0" bldLvl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645" y="833120"/>
            <a:ext cx="11522710" cy="5791835"/>
          </a:xfrm>
          <a:prstGeom prst="rect">
            <a:avLst/>
          </a:prstGeom>
        </p:spPr>
      </p:pic>
      <p:sp>
        <p:nvSpPr>
          <p:cNvPr id="6" name="文本框 23"/>
          <p:cNvSpPr txBox="1"/>
          <p:nvPr/>
        </p:nvSpPr>
        <p:spPr bwMode="auto">
          <a:xfrm>
            <a:off x="2143125" y="3012440"/>
            <a:ext cx="340360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文献整体</a:t>
            </a:r>
            <a:r>
              <a:rPr dirty="0">
                <a:solidFill>
                  <a:srgbClr val="0070C0"/>
                </a:solidFill>
              </a:rPr>
              <a:t>分析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730" y="805180"/>
            <a:ext cx="10993755" cy="5962015"/>
          </a:xfrm>
          <a:prstGeom prst="rect">
            <a:avLst/>
          </a:prstGeom>
        </p:spPr>
      </p:pic>
      <p:sp>
        <p:nvSpPr>
          <p:cNvPr id="7" name="文本框 23"/>
          <p:cNvSpPr txBox="1"/>
          <p:nvPr/>
        </p:nvSpPr>
        <p:spPr bwMode="auto">
          <a:xfrm>
            <a:off x="511175" y="2842260"/>
            <a:ext cx="1227455" cy="3257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3" name="矩形 2"/>
          <p:cNvSpPr/>
          <p:nvPr/>
        </p:nvSpPr>
        <p:spPr>
          <a:xfrm>
            <a:off x="7547610" y="1214755"/>
            <a:ext cx="3277870" cy="7175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单个主题词的</a:t>
            </a:r>
            <a:r>
              <a:rPr lang="zh-CN" altLang="en-US" b="1"/>
              <a:t>文献分布情况</a:t>
            </a:r>
            <a:endParaRPr lang="zh-CN" altLang="en-US" b="1"/>
          </a:p>
        </p:txBody>
      </p:sp>
      <p:sp>
        <p:nvSpPr>
          <p:cNvPr id="8" name="标题 7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文献整体</a:t>
            </a:r>
            <a:r>
              <a:rPr dirty="0">
                <a:solidFill>
                  <a:srgbClr val="0070C0"/>
                </a:solidFill>
              </a:rPr>
              <a:t>分析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325" y="725170"/>
            <a:ext cx="10831195" cy="613283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183370" y="3524250"/>
            <a:ext cx="2178685" cy="61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寻找研究空白点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547610" y="1214755"/>
            <a:ext cx="3277870" cy="7175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两个主题词的共现</a:t>
            </a:r>
            <a:r>
              <a:rPr lang="zh-CN" altLang="en-US" b="1"/>
              <a:t>次数</a:t>
            </a:r>
            <a:endParaRPr lang="zh-CN" altLang="en-US" b="1"/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文献整体</a:t>
            </a:r>
            <a:r>
              <a:rPr dirty="0">
                <a:solidFill>
                  <a:srgbClr val="0070C0"/>
                </a:solidFill>
              </a:rPr>
              <a:t>分析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740" y="4980305"/>
            <a:ext cx="1790700" cy="26035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047355" y="4391025"/>
            <a:ext cx="1341120" cy="131953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460" y="2303780"/>
            <a:ext cx="1835150" cy="254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3" grpId="0" bldLvl="0" animBg="1"/>
      <p:bldP spid="13" grpId="1" animBg="1"/>
      <p:bldP spid="3" grpId="0" bldLvl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796925"/>
            <a:ext cx="11699240" cy="5805170"/>
          </a:xfrm>
          <a:prstGeom prst="rect">
            <a:avLst/>
          </a:prstGeom>
        </p:spPr>
      </p:pic>
      <p:sp>
        <p:nvSpPr>
          <p:cNvPr id="6" name="文本框 23"/>
          <p:cNvSpPr txBox="1"/>
          <p:nvPr/>
        </p:nvSpPr>
        <p:spPr bwMode="auto">
          <a:xfrm>
            <a:off x="309880" y="2707640"/>
            <a:ext cx="2169160" cy="321627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3" name="矩形 2"/>
          <p:cNvSpPr/>
          <p:nvPr/>
        </p:nvSpPr>
        <p:spPr>
          <a:xfrm>
            <a:off x="2350135" y="3167380"/>
            <a:ext cx="3267075" cy="12401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/>
              <a:t>H</a:t>
            </a:r>
            <a:r>
              <a:rPr lang="zh-CN" altLang="en-US" b="1"/>
              <a:t>指数，是指一个作者发表的所有学术论文中，有</a:t>
            </a:r>
            <a:r>
              <a:rPr lang="en-US" altLang="zh-CN" b="1"/>
              <a:t>N</a:t>
            </a:r>
            <a:r>
              <a:rPr lang="zh-CN" altLang="en-US" b="1"/>
              <a:t>篇文献，分别被引用了至少</a:t>
            </a:r>
            <a:r>
              <a:rPr lang="en-US" altLang="zh-CN" b="1"/>
              <a:t>N</a:t>
            </a:r>
            <a:r>
              <a:rPr lang="zh-CN" altLang="en-US" b="1"/>
              <a:t>次</a:t>
            </a:r>
            <a:endParaRPr lang="zh-CN" altLang="en-US" b="1"/>
          </a:p>
        </p:txBody>
      </p:sp>
      <p:sp>
        <p:nvSpPr>
          <p:cNvPr id="5" name="标题 4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文献整体</a:t>
            </a:r>
            <a:r>
              <a:rPr dirty="0">
                <a:solidFill>
                  <a:srgbClr val="0070C0"/>
                </a:solidFill>
              </a:rPr>
              <a:t>分析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21373" y="646381"/>
            <a:ext cx="10894979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作者发文检索通过输入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作者姓名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及其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单位信息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，检索某作者发表的文献。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970" y="1157605"/>
            <a:ext cx="11910060" cy="5791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r="15965"/>
          <a:stretch>
            <a:fillRect/>
          </a:stretch>
        </p:blipFill>
        <p:spPr>
          <a:xfrm>
            <a:off x="0" y="1142365"/>
            <a:ext cx="12113260" cy="5664835"/>
          </a:xfrm>
          <a:prstGeom prst="rect">
            <a:avLst/>
          </a:prstGeom>
        </p:spPr>
      </p:pic>
      <p:sp>
        <p:nvSpPr>
          <p:cNvPr id="5" name="标题 4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作者发文</a:t>
            </a:r>
            <a:r>
              <a:rPr dirty="0">
                <a:solidFill>
                  <a:srgbClr val="0070C0"/>
                </a:solidFill>
              </a:rPr>
              <a:t>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705" y="1243965"/>
            <a:ext cx="11769725" cy="52959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1373" y="641936"/>
            <a:ext cx="10894979" cy="50673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作者发文检索通过输入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作者姓名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及其</a:t>
            </a:r>
            <a:r>
              <a:rPr lang="zh-CN" altLang="en-US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单位信息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，检索某作者发表的文献。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23"/>
          <p:cNvSpPr txBox="1"/>
          <p:nvPr/>
        </p:nvSpPr>
        <p:spPr bwMode="auto">
          <a:xfrm>
            <a:off x="1094105" y="2125345"/>
            <a:ext cx="7964170" cy="11049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3" name="标题 2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作者发文</a:t>
            </a:r>
            <a:r>
              <a:rPr dirty="0">
                <a:solidFill>
                  <a:srgbClr val="0070C0"/>
                </a:solidFill>
              </a:rPr>
              <a:t>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" y="1148715"/>
            <a:ext cx="11543030" cy="5696585"/>
          </a:xfrm>
          <a:prstGeom prst="rect">
            <a:avLst/>
          </a:prstGeom>
        </p:spPr>
      </p:pic>
      <p:sp>
        <p:nvSpPr>
          <p:cNvPr id="10" name="文本框 23"/>
          <p:cNvSpPr txBox="1"/>
          <p:nvPr/>
        </p:nvSpPr>
        <p:spPr bwMode="auto">
          <a:xfrm>
            <a:off x="482600" y="2284095"/>
            <a:ext cx="2104390" cy="33782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论文写作的步骤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AutoShape 4">
            <a:hlinkClick r:id="" action="ppaction://hlinkshowjump?jump=nextslide"/>
          </p:cNvPr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撰写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椭圆 174"/>
          <p:cNvSpPr/>
          <p:nvPr/>
        </p:nvSpPr>
        <p:spPr>
          <a:xfrm>
            <a:off x="9359265" y="305435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撰写成文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174"/>
          <p:cNvSpPr/>
          <p:nvPr/>
        </p:nvSpPr>
        <p:spPr>
          <a:xfrm>
            <a:off x="6632847" y="30543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上弧形箭头 1"/>
          <p:cNvSpPr/>
          <p:nvPr/>
        </p:nvSpPr>
        <p:spPr>
          <a:xfrm rot="19860000" flipH="1">
            <a:off x="281924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上弧形箭头 1"/>
          <p:cNvSpPr/>
          <p:nvPr/>
        </p:nvSpPr>
        <p:spPr>
          <a:xfrm rot="19860000" flipH="1">
            <a:off x="7046787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上弧形箭头 1"/>
          <p:cNvSpPr/>
          <p:nvPr/>
        </p:nvSpPr>
        <p:spPr>
          <a:xfrm rot="19860000" flipH="1">
            <a:off x="968648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56350" y="511238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积累素材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103995" y="5116830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产出成果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32740" y="1746885"/>
            <a:ext cx="11859260" cy="467106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487680" y="2770505"/>
            <a:ext cx="5481320" cy="32810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30730" y="511619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确定选题</a:t>
            </a:r>
            <a:endParaRPr lang="zh-CN" altLang="en-US"/>
          </a:p>
        </p:txBody>
      </p:sp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加号 26"/>
          <p:cNvSpPr/>
          <p:nvPr/>
        </p:nvSpPr>
        <p:spPr>
          <a:xfrm>
            <a:off x="2865755" y="3618230"/>
            <a:ext cx="495300" cy="489585"/>
          </a:xfrm>
          <a:prstGeom prst="mathPlus">
            <a:avLst/>
          </a:prstGeom>
          <a:solidFill>
            <a:srgbClr val="00B0F0"/>
          </a:solidFill>
          <a:ln>
            <a:solidFill>
              <a:srgbClr val="3D7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4" grpId="0" bldLvl="0" animBg="1"/>
      <p:bldP spid="6" grpId="1" animBg="1"/>
      <p:bldP spid="24" grpId="1" animBg="1"/>
      <p:bldP spid="2" grpId="0" bldLvl="0" animBg="1"/>
      <p:bldP spid="17" grpId="0" bldLvl="0" animBg="1"/>
      <p:bldP spid="2" grpId="1" animBg="1"/>
      <p:bldP spid="17" grpId="1" animBg="1"/>
      <p:bldP spid="12" grpId="0" bldLvl="0" animBg="1"/>
      <p:bldP spid="12" grpId="1" animBg="1"/>
      <p:bldP spid="32" grpId="0" bldLvl="0" animBg="1"/>
      <p:bldP spid="32" grpId="1" animBg="1"/>
      <p:bldP spid="33" grpId="0" bldLvl="0" animBg="1"/>
      <p:bldP spid="33" grpId="1" animBg="1"/>
      <p:bldP spid="9" grpId="0" bldLvl="0" animBg="1"/>
      <p:bldP spid="11" grpId="0" bldLvl="0" animBg="1"/>
      <p:bldP spid="3" grpId="0" bldLvl="0" animBg="1"/>
      <p:bldP spid="27" grpId="0" bldLvl="0" animBg="1"/>
      <p:bldP spid="8" grpId="0" bldLvl="0" animBg="1"/>
      <p:bldP spid="8" grpId="1" animBg="1"/>
      <p:bldP spid="29" grpId="0" bldLvl="0" animBg="1"/>
      <p:bldP spid="2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论文写作的步骤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AutoShape 4">
            <a:hlinkClick r:id="" action="ppaction://hlinkshowjump?jump=nextslide"/>
          </p:cNvPr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撰写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上弧形箭头 1"/>
          <p:cNvSpPr/>
          <p:nvPr/>
        </p:nvSpPr>
        <p:spPr>
          <a:xfrm rot="19860000" flipH="1">
            <a:off x="281924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487680" y="2770505"/>
            <a:ext cx="5481320" cy="32810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30730" y="511619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确定选题</a:t>
            </a:r>
            <a:endParaRPr lang="zh-CN" altLang="en-US"/>
          </a:p>
        </p:txBody>
      </p:sp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加号 26"/>
          <p:cNvSpPr/>
          <p:nvPr/>
        </p:nvSpPr>
        <p:spPr>
          <a:xfrm>
            <a:off x="2865755" y="3618230"/>
            <a:ext cx="495300" cy="489585"/>
          </a:xfrm>
          <a:prstGeom prst="mathPlus">
            <a:avLst/>
          </a:prstGeom>
          <a:solidFill>
            <a:srgbClr val="00B0F0"/>
          </a:solidFill>
          <a:ln>
            <a:solidFill>
              <a:srgbClr val="3D7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438265" y="2695575"/>
            <a:ext cx="5354320" cy="32810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indent="-342900" algn="ctr">
              <a:buFont typeface="Wingdings" panose="05000000000000000000" charset="0"/>
              <a:buChar char="p"/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我们提出的问题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通过文献泛检，对于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主题分布、研究趋势、行业专家发文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等有关内容有了全面认识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进一步文献精检，将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问题明确化</a:t>
            </a:r>
            <a:r>
              <a:rPr lang="en-US" alt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选题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4" grpId="0" bldLvl="0" animBg="1"/>
      <p:bldP spid="6" grpId="1" animBg="1"/>
      <p:bldP spid="24" grpId="1" animBg="1"/>
      <p:bldP spid="2" grpId="0" bldLvl="0" animBg="1"/>
      <p:bldP spid="2" grpId="1" animBg="1"/>
      <p:bldP spid="3" grpId="0" bldLvl="0" animBg="1"/>
      <p:bldP spid="27" grpId="0" bldLvl="0" animBg="1"/>
      <p:bldP spid="29" grpId="0" bldLvl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2875" y="805180"/>
            <a:ext cx="11906250" cy="5784850"/>
            <a:chOff x="142875" y="805180"/>
            <a:chExt cx="11906250" cy="578485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2875" y="805180"/>
              <a:ext cx="11906250" cy="5784850"/>
            </a:xfrm>
            <a:prstGeom prst="rect">
              <a:avLst/>
            </a:prstGeom>
          </p:spPr>
        </p:pic>
        <p:sp>
          <p:nvSpPr>
            <p:cNvPr id="10" name="矩形: 圆角 9"/>
            <p:cNvSpPr/>
            <p:nvPr/>
          </p:nvSpPr>
          <p:spPr>
            <a:xfrm>
              <a:off x="9982153" y="1871164"/>
              <a:ext cx="699247" cy="27465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内容占位符 8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06451"/>
            <a:ext cx="12192000" cy="5869047"/>
          </a:xfrm>
          <a:prstGeom prst="rect">
            <a:avLst/>
          </a:prstGeom>
        </p:spPr>
      </p:pic>
      <p:sp>
        <p:nvSpPr>
          <p:cNvPr id="16" name="矩形标注 15"/>
          <p:cNvSpPr/>
          <p:nvPr/>
        </p:nvSpPr>
        <p:spPr>
          <a:xfrm>
            <a:off x="837128" y="4981124"/>
            <a:ext cx="1584100" cy="736408"/>
          </a:xfrm>
          <a:prstGeom prst="wedgeRectCallout">
            <a:avLst>
              <a:gd name="adj1" fmla="val -37196"/>
              <a:gd name="adj2" fmla="val -87931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提供学科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分类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10578569" y="4981124"/>
            <a:ext cx="1358546" cy="736408"/>
          </a:xfrm>
          <a:prstGeom prst="wedgeRectCallout">
            <a:avLst>
              <a:gd name="adj1" fmla="val -37196"/>
              <a:gd name="adj2" fmla="val -87931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功能说明及功能引导区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3818849" y="5528986"/>
            <a:ext cx="1358546" cy="511042"/>
          </a:xfrm>
          <a:prstGeom prst="wedgeRectCallout">
            <a:avLst>
              <a:gd name="adj1" fmla="val -24672"/>
              <a:gd name="adj2" fmla="val 102241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检索结果区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56554" y="1838506"/>
            <a:ext cx="6267406" cy="15600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56554" y="3459482"/>
            <a:ext cx="6267407" cy="84750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itchFamily="2" charset="-122"/>
              <a:ea typeface="等线" pitchFamily="2" charset="-122"/>
              <a:cs typeface="+mn-cs"/>
            </a:endParaRPr>
          </a:p>
        </p:txBody>
      </p:sp>
      <p:sp>
        <p:nvSpPr>
          <p:cNvPr id="14" name="圆角矩形标注 16"/>
          <p:cNvSpPr/>
          <p:nvPr/>
        </p:nvSpPr>
        <p:spPr>
          <a:xfrm>
            <a:off x="4685105" y="4623689"/>
            <a:ext cx="4375599" cy="823698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Verdana" panose="020B0604030504040204" pitchFamily="34" charset="0"/>
              </a:rPr>
              <a:t>通过条件筛选、时间选择等，对检索结果进行范围控制。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Verdana" panose="020B0604030504040204" pitchFamily="34" charset="0"/>
            </a:endParaRPr>
          </a:p>
        </p:txBody>
      </p:sp>
      <p:sp>
        <p:nvSpPr>
          <p:cNvPr id="15" name="圆角矩形 5"/>
          <p:cNvSpPr/>
          <p:nvPr/>
        </p:nvSpPr>
        <p:spPr>
          <a:xfrm>
            <a:off x="5927001" y="621319"/>
            <a:ext cx="6267406" cy="847504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FF9933"/>
          </a:solidFill>
          <a:ln w="25400">
            <a:noFill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可同时输入多个检索项进行查找，不同检索项之间关系：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AND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OR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NOT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，并可通过选择精确或模糊的匹配方式，提高查准率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标题 16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高级检索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4" grpId="0" bldLvl="0" animBg="1"/>
      <p:bldP spid="7" grpId="0" bldLvl="0" animBg="1"/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第一张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720" y="723265"/>
            <a:ext cx="9074150" cy="3987800"/>
          </a:xfrm>
          <a:prstGeom prst="rect">
            <a:avLst/>
          </a:prstGeom>
        </p:spPr>
      </p:pic>
      <p:pic>
        <p:nvPicPr>
          <p:cNvPr id="7" name="图片 6" descr="文献来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390" y="3329940"/>
            <a:ext cx="3101975" cy="37649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 descr="相关基金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005" y="3265805"/>
            <a:ext cx="2762250" cy="38290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b="26956"/>
          <a:stretch>
            <a:fillRect/>
          </a:stretch>
        </p:blipFill>
        <p:spPr>
          <a:xfrm>
            <a:off x="229870" y="3265805"/>
            <a:ext cx="2510155" cy="351091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圆角矩形标注 66"/>
          <p:cNvSpPr/>
          <p:nvPr/>
        </p:nvSpPr>
        <p:spPr>
          <a:xfrm>
            <a:off x="8549640" y="2546350"/>
            <a:ext cx="2082800" cy="1164590"/>
          </a:xfrm>
          <a:prstGeom prst="wedgeRoundRectCallout">
            <a:avLst>
              <a:gd name="adj1" fmla="val -38109"/>
              <a:gd name="adj2" fmla="val 8162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/>
          <a:lstStyle/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自动推送相关刊名的学术期刊，辅助读者以刊找文。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圆角矩形标注 66"/>
          <p:cNvSpPr/>
          <p:nvPr/>
        </p:nvSpPr>
        <p:spPr>
          <a:xfrm>
            <a:off x="9719945" y="1864995"/>
            <a:ext cx="2317750" cy="1300480"/>
          </a:xfrm>
          <a:prstGeom prst="wedgeRoundRectCallout">
            <a:avLst>
              <a:gd name="adj1" fmla="val -6986"/>
              <a:gd name="adj2" fmla="val 7021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/>
          <a:lstStyle/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推送经过规范的基金名称，引导读者快速找到对应的基金文献。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675765" y="990600"/>
            <a:ext cx="7254875" cy="38163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>
            <a:stCxn id="10" idx="1"/>
            <a:endCxn id="2" idx="0"/>
          </p:cNvCxnSpPr>
          <p:nvPr/>
        </p:nvCxnSpPr>
        <p:spPr>
          <a:xfrm flipH="1">
            <a:off x="1485265" y="1181735"/>
            <a:ext cx="190500" cy="208407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椭圆形标注 14"/>
          <p:cNvSpPr/>
          <p:nvPr/>
        </p:nvSpPr>
        <p:spPr>
          <a:xfrm>
            <a:off x="1485265" y="2152650"/>
            <a:ext cx="3063240" cy="2031365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推荐检索词的同义词、上下位词或相关词。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9" name="图片 8" descr="作者机构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695" y="3329940"/>
            <a:ext cx="2499360" cy="35839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矩形 15"/>
          <p:cNvSpPr/>
          <p:nvPr/>
        </p:nvSpPr>
        <p:spPr>
          <a:xfrm>
            <a:off x="1623060" y="1445895"/>
            <a:ext cx="7270115" cy="39687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>
            <a:stCxn id="16" idx="2"/>
            <a:endCxn id="9" idx="0"/>
          </p:cNvCxnSpPr>
          <p:nvPr/>
        </p:nvCxnSpPr>
        <p:spPr>
          <a:xfrm flipH="1">
            <a:off x="4397375" y="1842770"/>
            <a:ext cx="861060" cy="14871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形标注 17"/>
          <p:cNvSpPr/>
          <p:nvPr/>
        </p:nvSpPr>
        <p:spPr>
          <a:xfrm>
            <a:off x="4810125" y="2315210"/>
            <a:ext cx="2571750" cy="1706245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通过作者机构的层层引导，精确定位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并且完整查询作者文献。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54175" y="1864995"/>
            <a:ext cx="7191375" cy="42799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/>
          <p:cNvCxnSpPr>
            <a:stCxn id="19" idx="2"/>
            <a:endCxn id="7" idx="1"/>
          </p:cNvCxnSpPr>
          <p:nvPr/>
        </p:nvCxnSpPr>
        <p:spPr>
          <a:xfrm>
            <a:off x="5250180" y="2292985"/>
            <a:ext cx="664210" cy="29197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1654175" y="2323465"/>
            <a:ext cx="7191375" cy="4451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>
            <a:stCxn id="21" idx="3"/>
            <a:endCxn id="8" idx="1"/>
          </p:cNvCxnSpPr>
          <p:nvPr/>
        </p:nvCxnSpPr>
        <p:spPr>
          <a:xfrm>
            <a:off x="8845550" y="2546350"/>
            <a:ext cx="338455" cy="263398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标题 24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高级检索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检索词的</a:t>
            </a:r>
            <a:r>
              <a:rPr dirty="0">
                <a:solidFill>
                  <a:srgbClr val="0070C0"/>
                </a:solidFill>
              </a:rPr>
              <a:t>智能提示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10" grpId="0" bldLvl="0" animBg="1"/>
      <p:bldP spid="10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8" grpId="0" bldLvl="0" animBg="1"/>
      <p:bldP spid="18" grpId="1" bldLvl="0" animBg="1"/>
      <p:bldP spid="19" grpId="0" bldLvl="0" animBg="1"/>
      <p:bldP spid="19" grpId="1" bldLvl="0" animBg="1"/>
      <p:bldP spid="21" grpId="0" bldLvl="0" animBg="1"/>
      <p:bldP spid="21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875" y="805180"/>
            <a:ext cx="11906250" cy="578485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585085" y="2475230"/>
            <a:ext cx="7021830" cy="7740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6708775" y="3249295"/>
            <a:ext cx="500380" cy="53149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6708775" y="3780790"/>
            <a:ext cx="1702435" cy="699770"/>
          </a:xfrm>
          <a:prstGeom prst="ellipse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FF0000"/>
                </a:solidFill>
              </a:rPr>
              <a:t>资源单库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476240" y="200025"/>
            <a:ext cx="2935605" cy="8420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在不同的资源</a:t>
            </a:r>
            <a:r>
              <a:rPr lang="zh-CN" altLang="en-US" b="1"/>
              <a:t>单库中，会有不同的限制条件</a:t>
            </a:r>
            <a:r>
              <a:rPr lang="zh-CN" altLang="en-US" b="1"/>
              <a:t>词</a:t>
            </a:r>
            <a:endParaRPr lang="zh-CN" altLang="en-US" b="1"/>
          </a:p>
        </p:txBody>
      </p:sp>
      <p:sp>
        <p:nvSpPr>
          <p:cNvPr id="17" name="标题 16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高级检索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不同资源类型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9" grpId="0" animBg="1"/>
      <p:bldP spid="12" grpId="0" animBg="1"/>
      <p:bldP spid="9" grpId="1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53596"/>
            <a:ext cx="12192000" cy="59051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0773" y="3942610"/>
            <a:ext cx="2908393" cy="36830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第一步：进入学术期刊库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596"/>
            <a:ext cx="12192000" cy="632455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93013" y="3359481"/>
            <a:ext cx="3336587" cy="46498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第二步：进入高级检索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0190" y="737235"/>
            <a:ext cx="116084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查找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核心期刊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上有关主题的发文。</a:t>
            </a: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85" y="1473200"/>
            <a:ext cx="12359005" cy="53073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512058" y="4131310"/>
            <a:ext cx="1440000" cy="370205"/>
            <a:chOff x="4421" y="4960"/>
            <a:chExt cx="2712" cy="1221"/>
          </a:xfrm>
        </p:grpSpPr>
        <p:sp>
          <p:nvSpPr>
            <p:cNvPr id="15" name="圆角矩形 14"/>
            <p:cNvSpPr/>
            <p:nvPr/>
          </p:nvSpPr>
          <p:spPr>
            <a:xfrm>
              <a:off x="4421" y="4960"/>
              <a:ext cx="2712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421" y="4961"/>
              <a:ext cx="2712" cy="1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科学引文索引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619875" y="4169145"/>
            <a:ext cx="2306320" cy="324265"/>
            <a:chOff x="4421" y="4959"/>
            <a:chExt cx="3225" cy="1222"/>
          </a:xfrm>
        </p:grpSpPr>
        <p:sp>
          <p:nvSpPr>
            <p:cNvPr id="19" name="圆角矩形 18"/>
            <p:cNvSpPr/>
            <p:nvPr/>
          </p:nvSpPr>
          <p:spPr>
            <a:xfrm>
              <a:off x="4421" y="4960"/>
              <a:ext cx="2712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421" y="4959"/>
              <a:ext cx="3225" cy="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中国科学引文数据库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566160" y="4970780"/>
            <a:ext cx="1188000" cy="324000"/>
            <a:chOff x="4421" y="4960"/>
            <a:chExt cx="2712" cy="1221"/>
          </a:xfrm>
        </p:grpSpPr>
        <p:sp>
          <p:nvSpPr>
            <p:cNvPr id="23" name="圆角矩形 22"/>
            <p:cNvSpPr/>
            <p:nvPr/>
          </p:nvSpPr>
          <p:spPr>
            <a:xfrm>
              <a:off x="4421" y="4960"/>
              <a:ext cx="2712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626" y="4960"/>
              <a:ext cx="2305" cy="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工程索引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643880" y="4970515"/>
            <a:ext cx="2304000" cy="324265"/>
            <a:chOff x="4421" y="4959"/>
            <a:chExt cx="5884" cy="1222"/>
          </a:xfrm>
        </p:grpSpPr>
        <p:sp>
          <p:nvSpPr>
            <p:cNvPr id="26" name="圆角矩形 25"/>
            <p:cNvSpPr/>
            <p:nvPr/>
          </p:nvSpPr>
          <p:spPr>
            <a:xfrm>
              <a:off x="4421" y="4960"/>
              <a:ext cx="5884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512" y="4959"/>
              <a:ext cx="5703" cy="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中文社会科学引文索引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sp>
        <p:nvSpPr>
          <p:cNvPr id="10" name="标题 9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高级检索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期刊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7970" y="727075"/>
            <a:ext cx="8420735" cy="3990975"/>
          </a:xfrm>
          <a:prstGeom prst="rect">
            <a:avLst/>
          </a:prstGeom>
        </p:spPr>
      </p:pic>
      <p:sp>
        <p:nvSpPr>
          <p:cNvPr id="10" name="标题 9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高级检索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会议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53920" y="1861820"/>
            <a:ext cx="9941560" cy="47936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773045" y="4577080"/>
            <a:ext cx="4466590" cy="3816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" y="1600835"/>
            <a:ext cx="11795760" cy="46450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4010" y="868045"/>
            <a:ext cx="116084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通过了解本行业的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核心期刊</a:t>
            </a:r>
            <a:r>
              <a:rPr lang="zh-CN" altLang="en-US">
                <a:sym typeface="+mn-ea"/>
              </a:rPr>
              <a:t>即可了解最新的学术动态方向。</a:t>
            </a:r>
            <a:endParaRPr lang="zh-CN" altLang="en-US"/>
          </a:p>
        </p:txBody>
      </p:sp>
      <p:sp>
        <p:nvSpPr>
          <p:cNvPr id="9" name="文本框 23"/>
          <p:cNvSpPr txBox="1"/>
          <p:nvPr/>
        </p:nvSpPr>
        <p:spPr bwMode="auto">
          <a:xfrm>
            <a:off x="1750695" y="2741930"/>
            <a:ext cx="268668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6" name="文本框 23"/>
          <p:cNvSpPr txBox="1"/>
          <p:nvPr/>
        </p:nvSpPr>
        <p:spPr bwMode="auto">
          <a:xfrm>
            <a:off x="4763770" y="4838065"/>
            <a:ext cx="97853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高级检索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了解</a:t>
            </a:r>
            <a:r>
              <a:rPr dirty="0">
                <a:solidFill>
                  <a:srgbClr val="0070C0"/>
                </a:solidFill>
              </a:rPr>
              <a:t>行业前沿动态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55" y="1299845"/>
            <a:ext cx="11607800" cy="5793740"/>
          </a:xfrm>
          <a:prstGeom prst="rect">
            <a:avLst/>
          </a:prstGeom>
        </p:spPr>
      </p:pic>
      <p:sp>
        <p:nvSpPr>
          <p:cNvPr id="11" name="文本框 23"/>
          <p:cNvSpPr txBox="1"/>
          <p:nvPr/>
        </p:nvSpPr>
        <p:spPr bwMode="auto">
          <a:xfrm>
            <a:off x="7946390" y="2675890"/>
            <a:ext cx="1127760" cy="441706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6" grpId="0" bldLvl="0" animBg="1"/>
      <p:bldP spid="6" grpId="1" animBg="1"/>
      <p:bldP spid="11" grpId="0" bldLvl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" y="1600835"/>
            <a:ext cx="11795760" cy="46450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4010" y="868045"/>
            <a:ext cx="116084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通过了解本行业的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核心期刊</a:t>
            </a:r>
            <a:r>
              <a:rPr lang="zh-CN" altLang="en-US">
                <a:sym typeface="+mn-ea"/>
              </a:rPr>
              <a:t>即可了解最新的学术动态方向。</a:t>
            </a:r>
            <a:endParaRPr lang="zh-CN" altLang="en-US"/>
          </a:p>
        </p:txBody>
      </p:sp>
      <p:sp>
        <p:nvSpPr>
          <p:cNvPr id="9" name="文本框 23"/>
          <p:cNvSpPr txBox="1"/>
          <p:nvPr/>
        </p:nvSpPr>
        <p:spPr bwMode="auto">
          <a:xfrm>
            <a:off x="1750695" y="2741930"/>
            <a:ext cx="268668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6" name="文本框 23"/>
          <p:cNvSpPr txBox="1"/>
          <p:nvPr/>
        </p:nvSpPr>
        <p:spPr bwMode="auto">
          <a:xfrm>
            <a:off x="4763770" y="4838065"/>
            <a:ext cx="97853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高级检索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了解</a:t>
            </a:r>
            <a:r>
              <a:rPr dirty="0">
                <a:solidFill>
                  <a:srgbClr val="0070C0"/>
                </a:solidFill>
              </a:rPr>
              <a:t>行业前沿动态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55" y="1299845"/>
            <a:ext cx="11607800" cy="5793740"/>
          </a:xfrm>
          <a:prstGeom prst="rect">
            <a:avLst/>
          </a:prstGeom>
        </p:spPr>
      </p:pic>
      <p:sp>
        <p:nvSpPr>
          <p:cNvPr id="11" name="文本框 23"/>
          <p:cNvSpPr txBox="1"/>
          <p:nvPr/>
        </p:nvSpPr>
        <p:spPr bwMode="auto">
          <a:xfrm>
            <a:off x="7696835" y="3742055"/>
            <a:ext cx="1398905" cy="419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299845"/>
            <a:ext cx="10836275" cy="5799455"/>
          </a:xfrm>
          <a:prstGeom prst="rect">
            <a:avLst/>
          </a:prstGeom>
        </p:spPr>
      </p:pic>
      <p:sp>
        <p:nvSpPr>
          <p:cNvPr id="8" name="文本框 23"/>
          <p:cNvSpPr txBox="1"/>
          <p:nvPr/>
        </p:nvSpPr>
        <p:spPr bwMode="auto">
          <a:xfrm>
            <a:off x="1042670" y="4968875"/>
            <a:ext cx="10147300" cy="197612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6" grpId="1" animBg="1"/>
      <p:bldP spid="11" grpId="1" animBg="1"/>
      <p:bldP spid="8" grpId="0" bldLvl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 idx="4294967295"/>
          </p:nvPr>
        </p:nvSpPr>
        <p:spPr>
          <a:xfrm>
            <a:off x="0" y="2987675"/>
            <a:ext cx="12192000" cy="4413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sym typeface="+mn-ea"/>
              </a:rPr>
              <a:t>可视化分析</a:t>
            </a:r>
            <a:endParaRPr lang="zh-CN" altLang="en-US" sz="2800" dirty="0">
              <a:solidFill>
                <a:schemeClr val="accent1">
                  <a:lumMod val="60000"/>
                  <a:lumOff val="40000"/>
                </a:schemeClr>
              </a:solidFill>
              <a:sym typeface="+mn-ea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990" y="774700"/>
            <a:ext cx="11878945" cy="5720715"/>
          </a:xfrm>
          <a:prstGeom prst="rect">
            <a:avLst/>
          </a:prstGeom>
        </p:spPr>
      </p:pic>
      <p:sp>
        <p:nvSpPr>
          <p:cNvPr id="2" name="文本框 23"/>
          <p:cNvSpPr txBox="1"/>
          <p:nvPr/>
        </p:nvSpPr>
        <p:spPr bwMode="auto">
          <a:xfrm>
            <a:off x="3100705" y="1798955"/>
            <a:ext cx="124777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0" name="标题 9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可视化分析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220" y="1798955"/>
            <a:ext cx="1864995" cy="962025"/>
          </a:xfrm>
          <a:prstGeom prst="rect">
            <a:avLst/>
          </a:prstGeom>
        </p:spPr>
      </p:pic>
      <p:sp>
        <p:nvSpPr>
          <p:cNvPr id="7" name="文本框 23"/>
          <p:cNvSpPr txBox="1"/>
          <p:nvPr/>
        </p:nvSpPr>
        <p:spPr bwMode="auto">
          <a:xfrm>
            <a:off x="5471795" y="2281555"/>
            <a:ext cx="1836420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7" grpId="0" bldLvl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060" y="1344295"/>
            <a:ext cx="11739880" cy="4953000"/>
          </a:xfrm>
          <a:prstGeom prst="rect">
            <a:avLst/>
          </a:prstGeom>
        </p:spPr>
      </p:pic>
      <p:sp>
        <p:nvSpPr>
          <p:cNvPr id="5" name="标题 4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论文</a:t>
            </a:r>
            <a:r>
              <a:rPr lang="zh-CN" altLang="en-US" dirty="0">
                <a:solidFill>
                  <a:srgbClr val="0070C0"/>
                </a:solidFill>
              </a:rPr>
              <a:t>选题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260" r="11537" b="3110"/>
          <a:stretch>
            <a:fillRect/>
          </a:stretch>
        </p:blipFill>
        <p:spPr>
          <a:xfrm>
            <a:off x="236855" y="725170"/>
            <a:ext cx="7802880" cy="5174615"/>
          </a:xfrm>
          <a:prstGeom prst="rect">
            <a:avLst/>
          </a:prstGeom>
        </p:spPr>
      </p:pic>
      <p:sp>
        <p:nvSpPr>
          <p:cNvPr id="6" name="文本框 23"/>
          <p:cNvSpPr txBox="1"/>
          <p:nvPr/>
        </p:nvSpPr>
        <p:spPr bwMode="auto">
          <a:xfrm>
            <a:off x="1939925" y="641985"/>
            <a:ext cx="1410335" cy="4000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可视化分析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3" name="文本框 23"/>
          <p:cNvSpPr txBox="1"/>
          <p:nvPr/>
        </p:nvSpPr>
        <p:spPr bwMode="auto">
          <a:xfrm>
            <a:off x="2893060" y="4673600"/>
            <a:ext cx="721995" cy="4400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8" name="文本框 23"/>
          <p:cNvSpPr txBox="1"/>
          <p:nvPr/>
        </p:nvSpPr>
        <p:spPr bwMode="auto">
          <a:xfrm>
            <a:off x="4712970" y="3973195"/>
            <a:ext cx="721995" cy="4400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0390" y="1547495"/>
            <a:ext cx="8381365" cy="49447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080" y="2293620"/>
            <a:ext cx="7293610" cy="4483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970" y="1893570"/>
            <a:ext cx="1441450" cy="400050"/>
          </a:xfrm>
          <a:prstGeom prst="rect">
            <a:avLst/>
          </a:prstGeom>
        </p:spPr>
      </p:pic>
      <p:sp>
        <p:nvSpPr>
          <p:cNvPr id="10" name="文本框 23"/>
          <p:cNvSpPr txBox="1"/>
          <p:nvPr/>
        </p:nvSpPr>
        <p:spPr bwMode="auto">
          <a:xfrm>
            <a:off x="4712970" y="2293620"/>
            <a:ext cx="3414395" cy="78867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1" name="文本框 23"/>
          <p:cNvSpPr txBox="1"/>
          <p:nvPr/>
        </p:nvSpPr>
        <p:spPr bwMode="auto">
          <a:xfrm>
            <a:off x="8127365" y="2293620"/>
            <a:ext cx="3521710" cy="448246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3" grpId="0" bldLvl="0" animBg="1"/>
      <p:bldP spid="3" grpId="1" animBg="1"/>
      <p:bldP spid="8" grpId="0" bldLvl="0" animBg="1"/>
      <p:bldP spid="8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106"/>
          <p:cNvSpPr>
            <a:spLocks noChangeAspect="1"/>
          </p:cNvSpPr>
          <p:nvPr/>
        </p:nvSpPr>
        <p:spPr>
          <a:xfrm rot="2700000">
            <a:off x="6829425" y="2728514"/>
            <a:ext cx="1998980" cy="1998980"/>
          </a:xfrm>
          <a:prstGeom prst="roundRect">
            <a:avLst/>
          </a:prstGeom>
          <a:solidFill>
            <a:srgbClr val="9ED7E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600" noProof="1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3" name="圆角矩形 107"/>
          <p:cNvSpPr>
            <a:spLocks noChangeAspect="1"/>
          </p:cNvSpPr>
          <p:nvPr/>
        </p:nvSpPr>
        <p:spPr>
          <a:xfrm rot="2700000">
            <a:off x="3299460" y="2728514"/>
            <a:ext cx="1998980" cy="1998980"/>
          </a:xfrm>
          <a:prstGeom prst="roundRect">
            <a:avLst/>
          </a:prstGeom>
          <a:solidFill>
            <a:srgbClr val="9ED7E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600" noProof="1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4" name="圆角矩形 108"/>
          <p:cNvSpPr>
            <a:spLocks noChangeAspect="1"/>
          </p:cNvSpPr>
          <p:nvPr/>
        </p:nvSpPr>
        <p:spPr>
          <a:xfrm rot="2700000">
            <a:off x="4417060" y="2891709"/>
            <a:ext cx="1555115" cy="1556385"/>
          </a:xfrm>
          <a:prstGeom prst="roundRect">
            <a:avLst/>
          </a:prstGeom>
          <a:solidFill>
            <a:srgbClr val="EC6D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600" noProof="1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5" name="圆角矩形 109"/>
          <p:cNvSpPr>
            <a:spLocks noChangeAspect="1"/>
          </p:cNvSpPr>
          <p:nvPr/>
        </p:nvSpPr>
        <p:spPr>
          <a:xfrm rot="2700000">
            <a:off x="6146165" y="2892344"/>
            <a:ext cx="1555115" cy="1555115"/>
          </a:xfrm>
          <a:prstGeom prst="roundRect">
            <a:avLst/>
          </a:prstGeom>
          <a:solidFill>
            <a:srgbClr val="EC6D6E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600" noProof="1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5468620" y="3113959"/>
            <a:ext cx="1109345" cy="1110615"/>
            <a:chOff x="8712" y="4631"/>
            <a:chExt cx="1844" cy="1844"/>
          </a:xfrm>
          <a:solidFill>
            <a:srgbClr val="9ED7ED"/>
          </a:solidFill>
        </p:grpSpPr>
        <p:sp>
          <p:nvSpPr>
            <p:cNvPr id="37" name="圆角矩形 110"/>
            <p:cNvSpPr>
              <a:spLocks noChangeAspect="1"/>
            </p:cNvSpPr>
            <p:nvPr/>
          </p:nvSpPr>
          <p:spPr>
            <a:xfrm rot="2700000">
              <a:off x="8710" y="4629"/>
              <a:ext cx="1845" cy="1845"/>
            </a:xfrm>
            <a:prstGeom prst="roundRect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600" noProof="1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9248" y="5253"/>
              <a:ext cx="723" cy="691"/>
              <a:chOff x="1004888" y="993775"/>
              <a:chExt cx="2438400" cy="2332038"/>
            </a:xfrm>
            <a:grpFill/>
          </p:grpSpPr>
          <p:sp>
            <p:nvSpPr>
              <p:cNvPr id="39" name="Freeform 25"/>
              <p:cNvSpPr/>
              <p:nvPr/>
            </p:nvSpPr>
            <p:spPr bwMode="auto">
              <a:xfrm>
                <a:off x="1898651" y="2670175"/>
                <a:ext cx="655638" cy="655638"/>
              </a:xfrm>
              <a:custGeom>
                <a:avLst/>
                <a:gdLst>
                  <a:gd name="T0" fmla="*/ 206 w 413"/>
                  <a:gd name="T1" fmla="*/ 413 h 413"/>
                  <a:gd name="T2" fmla="*/ 0 w 413"/>
                  <a:gd name="T3" fmla="*/ 0 h 413"/>
                  <a:gd name="T4" fmla="*/ 413 w 413"/>
                  <a:gd name="T5" fmla="*/ 0 h 413"/>
                  <a:gd name="T6" fmla="*/ 206 w 413"/>
                  <a:gd name="T7" fmla="*/ 413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3" h="413">
                    <a:moveTo>
                      <a:pt x="206" y="413"/>
                    </a:moveTo>
                    <a:lnTo>
                      <a:pt x="0" y="0"/>
                    </a:lnTo>
                    <a:lnTo>
                      <a:pt x="413" y="0"/>
                    </a:lnTo>
                    <a:lnTo>
                      <a:pt x="206" y="4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/>
              <a:lstStyle/>
              <a:p>
                <a:pPr fontAlgn="base"/>
                <a:endParaRPr lang="zh-CN" altLang="en-US" noProof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40" name="任意多边形 113"/>
              <p:cNvSpPr>
                <a:spLocks noChangeArrowheads="1"/>
              </p:cNvSpPr>
              <p:nvPr/>
            </p:nvSpPr>
            <p:spPr bwMode="auto">
              <a:xfrm>
                <a:off x="1004888" y="993775"/>
                <a:ext cx="2438400" cy="1774825"/>
              </a:xfrm>
              <a:custGeom>
                <a:avLst/>
                <a:gdLst>
                  <a:gd name="connsiteX0" fmla="*/ 290196 w 2438400"/>
                  <a:gd name="connsiteY0" fmla="*/ 0 h 1774825"/>
                  <a:gd name="connsiteX1" fmla="*/ 2151973 w 2438400"/>
                  <a:gd name="connsiteY1" fmla="*/ 0 h 1774825"/>
                  <a:gd name="connsiteX2" fmla="*/ 2438400 w 2438400"/>
                  <a:gd name="connsiteY2" fmla="*/ 286384 h 1774825"/>
                  <a:gd name="connsiteX3" fmla="*/ 2438400 w 2438400"/>
                  <a:gd name="connsiteY3" fmla="*/ 1484673 h 1774825"/>
                  <a:gd name="connsiteX4" fmla="*/ 2151973 w 2438400"/>
                  <a:gd name="connsiteY4" fmla="*/ 1774825 h 1774825"/>
                  <a:gd name="connsiteX5" fmla="*/ 290196 w 2438400"/>
                  <a:gd name="connsiteY5" fmla="*/ 1774825 h 1774825"/>
                  <a:gd name="connsiteX6" fmla="*/ 0 w 2438400"/>
                  <a:gd name="connsiteY6" fmla="*/ 1484673 h 1774825"/>
                  <a:gd name="connsiteX7" fmla="*/ 0 w 2438400"/>
                  <a:gd name="connsiteY7" fmla="*/ 286384 h 1774825"/>
                  <a:gd name="connsiteX8" fmla="*/ 290196 w 2438400"/>
                  <a:gd name="connsiteY8" fmla="*/ 0 h 1774825"/>
                  <a:gd name="connsiteX9" fmla="*/ 471488 w 2438400"/>
                  <a:gd name="connsiteY9" fmla="*/ 425450 h 1774825"/>
                  <a:gd name="connsiteX10" fmla="*/ 471488 w 2438400"/>
                  <a:gd name="connsiteY10" fmla="*/ 598488 h 1774825"/>
                  <a:gd name="connsiteX11" fmla="*/ 1971676 w 2438400"/>
                  <a:gd name="connsiteY11" fmla="*/ 598488 h 1774825"/>
                  <a:gd name="connsiteX12" fmla="*/ 1971676 w 2438400"/>
                  <a:gd name="connsiteY12" fmla="*/ 425450 h 1774825"/>
                  <a:gd name="connsiteX13" fmla="*/ 471488 w 2438400"/>
                  <a:gd name="connsiteY13" fmla="*/ 425450 h 1774825"/>
                  <a:gd name="connsiteX14" fmla="*/ 471488 w 2438400"/>
                  <a:gd name="connsiteY14" fmla="*/ 801688 h 1774825"/>
                  <a:gd name="connsiteX15" fmla="*/ 471488 w 2438400"/>
                  <a:gd name="connsiteY15" fmla="*/ 971551 h 1774825"/>
                  <a:gd name="connsiteX16" fmla="*/ 1971676 w 2438400"/>
                  <a:gd name="connsiteY16" fmla="*/ 971551 h 1774825"/>
                  <a:gd name="connsiteX17" fmla="*/ 1971676 w 2438400"/>
                  <a:gd name="connsiteY17" fmla="*/ 801688 h 1774825"/>
                  <a:gd name="connsiteX18" fmla="*/ 471488 w 2438400"/>
                  <a:gd name="connsiteY18" fmla="*/ 801688 h 1774825"/>
                  <a:gd name="connsiteX19" fmla="*/ 471488 w 2438400"/>
                  <a:gd name="connsiteY19" fmla="*/ 1174750 h 1774825"/>
                  <a:gd name="connsiteX20" fmla="*/ 471488 w 2438400"/>
                  <a:gd name="connsiteY20" fmla="*/ 1347788 h 1774825"/>
                  <a:gd name="connsiteX21" fmla="*/ 1971676 w 2438400"/>
                  <a:gd name="connsiteY21" fmla="*/ 1347788 h 1774825"/>
                  <a:gd name="connsiteX22" fmla="*/ 1971676 w 2438400"/>
                  <a:gd name="connsiteY22" fmla="*/ 1174750 h 1774825"/>
                  <a:gd name="connsiteX23" fmla="*/ 471488 w 2438400"/>
                  <a:gd name="connsiteY23" fmla="*/ 1174750 h 177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438400" h="1774825">
                    <a:moveTo>
                      <a:pt x="290196" y="0"/>
                    </a:moveTo>
                    <a:cubicBezTo>
                      <a:pt x="2151973" y="0"/>
                      <a:pt x="2151973" y="0"/>
                      <a:pt x="2151973" y="0"/>
                    </a:cubicBezTo>
                    <a:cubicBezTo>
                      <a:pt x="2310262" y="0"/>
                      <a:pt x="2438400" y="128119"/>
                      <a:pt x="2438400" y="286384"/>
                    </a:cubicBezTo>
                    <a:lnTo>
                      <a:pt x="2438400" y="1484673"/>
                    </a:lnTo>
                    <a:cubicBezTo>
                      <a:pt x="2438400" y="1646706"/>
                      <a:pt x="2310262" y="1774825"/>
                      <a:pt x="2151973" y="1774825"/>
                    </a:cubicBezTo>
                    <a:cubicBezTo>
                      <a:pt x="290196" y="1774825"/>
                      <a:pt x="290196" y="1774825"/>
                      <a:pt x="290196" y="1774825"/>
                    </a:cubicBezTo>
                    <a:cubicBezTo>
                      <a:pt x="131907" y="1774825"/>
                      <a:pt x="0" y="1646706"/>
                      <a:pt x="0" y="1484673"/>
                    </a:cubicBezTo>
                    <a:cubicBezTo>
                      <a:pt x="0" y="286384"/>
                      <a:pt x="0" y="286384"/>
                      <a:pt x="0" y="286384"/>
                    </a:cubicBezTo>
                    <a:cubicBezTo>
                      <a:pt x="0" y="128119"/>
                      <a:pt x="131907" y="0"/>
                      <a:pt x="290196" y="0"/>
                    </a:cubicBezTo>
                    <a:close/>
                    <a:moveTo>
                      <a:pt x="471488" y="425450"/>
                    </a:moveTo>
                    <a:lnTo>
                      <a:pt x="471488" y="598488"/>
                    </a:lnTo>
                    <a:lnTo>
                      <a:pt x="1971676" y="598488"/>
                    </a:lnTo>
                    <a:lnTo>
                      <a:pt x="1971676" y="425450"/>
                    </a:lnTo>
                    <a:lnTo>
                      <a:pt x="471488" y="425450"/>
                    </a:lnTo>
                    <a:close/>
                    <a:moveTo>
                      <a:pt x="471488" y="801688"/>
                    </a:moveTo>
                    <a:lnTo>
                      <a:pt x="471488" y="971551"/>
                    </a:lnTo>
                    <a:lnTo>
                      <a:pt x="1971676" y="971551"/>
                    </a:lnTo>
                    <a:lnTo>
                      <a:pt x="1971676" y="801688"/>
                    </a:lnTo>
                    <a:lnTo>
                      <a:pt x="471488" y="801688"/>
                    </a:lnTo>
                    <a:close/>
                    <a:moveTo>
                      <a:pt x="471488" y="1174750"/>
                    </a:moveTo>
                    <a:lnTo>
                      <a:pt x="471488" y="1347788"/>
                    </a:lnTo>
                    <a:lnTo>
                      <a:pt x="1971676" y="1347788"/>
                    </a:lnTo>
                    <a:lnTo>
                      <a:pt x="1971676" y="1174750"/>
                    </a:lnTo>
                    <a:lnTo>
                      <a:pt x="471488" y="11747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noAutofit/>
              </a:bodyPr>
              <a:lstStyle/>
              <a:p>
                <a:pPr fontAlgn="base"/>
                <a:endParaRPr lang="zh-CN" altLang="en-US" noProof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41" name="文本框 40"/>
          <p:cNvSpPr txBox="1"/>
          <p:nvPr/>
        </p:nvSpPr>
        <p:spPr>
          <a:xfrm>
            <a:off x="3201670" y="3305094"/>
            <a:ext cx="1031051" cy="70788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01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371340" y="3363514"/>
            <a:ext cx="906017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02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760210" y="3341289"/>
            <a:ext cx="906017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03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940040" y="3282234"/>
            <a:ext cx="1031051" cy="707886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04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205865" y="1953895"/>
            <a:ext cx="19678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研究背景与意义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178151" y="2354220"/>
            <a:ext cx="1796189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研究背景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研究目的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研究意义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177925" y="4247515"/>
            <a:ext cx="20231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国内外发展现状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178151" y="4646008"/>
            <a:ext cx="1796189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国内发展现状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国外发展现状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653270" y="1953895"/>
            <a:ext cx="15601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可行性分析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451915" y="2354220"/>
            <a:ext cx="1796189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研究思路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研究方法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研究难点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868535" y="4247515"/>
            <a:ext cx="9626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创新点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451915" y="4646008"/>
            <a:ext cx="1796189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研究方式创新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数据资料创新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标题 3"/>
          <p:cNvSpPr/>
          <p:nvPr/>
        </p:nvSpPr>
        <p:spPr>
          <a:xfrm>
            <a:off x="838658" y="437512"/>
            <a:ext cx="10010644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 fontScale="90000" lnSpcReduction="2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uFillTx/>
                <a:latin typeface="+mj-ea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solidFill>
                  <a:srgbClr val="0070C0"/>
                </a:solidFill>
              </a:rPr>
              <a:t>开题报告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347980"/>
            <a:ext cx="581660" cy="614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30730" y="511619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确定选题</a:t>
            </a:r>
            <a:endParaRPr lang="zh-CN" altLang="en-US"/>
          </a:p>
        </p:txBody>
      </p:sp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加号 26"/>
          <p:cNvSpPr/>
          <p:nvPr/>
        </p:nvSpPr>
        <p:spPr>
          <a:xfrm>
            <a:off x="2865755" y="3618230"/>
            <a:ext cx="495300" cy="489585"/>
          </a:xfrm>
          <a:prstGeom prst="mathPlus">
            <a:avLst/>
          </a:prstGeom>
          <a:solidFill>
            <a:srgbClr val="00B0F0"/>
          </a:solidFill>
          <a:ln>
            <a:solidFill>
              <a:srgbClr val="3D7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论文写作的步骤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AutoShape 4">
            <a:hlinkClick r:id="" action="ppaction://hlinkshowjump?jump=nextslide"/>
          </p:cNvPr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撰写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椭圆 174"/>
          <p:cNvSpPr/>
          <p:nvPr/>
        </p:nvSpPr>
        <p:spPr>
          <a:xfrm>
            <a:off x="9359265" y="305435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撰写成文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上弧形箭头 1"/>
          <p:cNvSpPr/>
          <p:nvPr/>
        </p:nvSpPr>
        <p:spPr>
          <a:xfrm rot="19860000" flipH="1">
            <a:off x="281924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上弧形箭头 1"/>
          <p:cNvSpPr/>
          <p:nvPr/>
        </p:nvSpPr>
        <p:spPr>
          <a:xfrm rot="19860000" flipH="1">
            <a:off x="968648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03995" y="5116830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产出成果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32740" y="1746885"/>
            <a:ext cx="11859260" cy="467106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6157595" y="2770505"/>
            <a:ext cx="2442210" cy="32810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174"/>
          <p:cNvSpPr/>
          <p:nvPr/>
        </p:nvSpPr>
        <p:spPr>
          <a:xfrm>
            <a:off x="6632847" y="30543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上弧形箭头 1"/>
          <p:cNvSpPr/>
          <p:nvPr/>
        </p:nvSpPr>
        <p:spPr>
          <a:xfrm rot="19860000" flipH="1">
            <a:off x="7046787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27470" y="511238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积累素材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6" grpId="1" animBg="1"/>
      <p:bldP spid="24" grpId="1" animBg="1"/>
      <p:bldP spid="2" grpId="1" animBg="1"/>
      <p:bldP spid="17" grpId="1" animBg="1"/>
      <p:bldP spid="12" grpId="1" animBg="1"/>
      <p:bldP spid="32" grpId="1" animBg="1"/>
      <p:bldP spid="33" grpId="1" animBg="1"/>
      <p:bldP spid="8" grpId="1" animBg="1"/>
      <p:bldP spid="2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075" y="784860"/>
            <a:ext cx="11753850" cy="5486400"/>
          </a:xfrm>
          <a:prstGeom prst="rect">
            <a:avLst/>
          </a:prstGeom>
        </p:spPr>
      </p:pic>
      <p:sp>
        <p:nvSpPr>
          <p:cNvPr id="8" name="文本框 23"/>
          <p:cNvSpPr txBox="1"/>
          <p:nvPr/>
        </p:nvSpPr>
        <p:spPr bwMode="auto">
          <a:xfrm>
            <a:off x="2878455" y="3201035"/>
            <a:ext cx="3298190" cy="45593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3" name="标题 2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知网节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75" y="717550"/>
            <a:ext cx="11601450" cy="5422900"/>
          </a:xfrm>
          <a:prstGeom prst="rect">
            <a:avLst/>
          </a:prstGeom>
        </p:spPr>
      </p:pic>
      <p:pic>
        <p:nvPicPr>
          <p:cNvPr id="2" name="图片 1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935990"/>
            <a:ext cx="11826240" cy="5441315"/>
          </a:xfrm>
          <a:prstGeom prst="rect">
            <a:avLst/>
          </a:prstGeom>
        </p:spPr>
      </p:pic>
      <p:sp>
        <p:nvSpPr>
          <p:cNvPr id="3" name="文本框 23"/>
          <p:cNvSpPr txBox="1"/>
          <p:nvPr/>
        </p:nvSpPr>
        <p:spPr bwMode="auto">
          <a:xfrm>
            <a:off x="1510030" y="725170"/>
            <a:ext cx="1022985" cy="42926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6" name="文本框 23"/>
          <p:cNvSpPr txBox="1"/>
          <p:nvPr/>
        </p:nvSpPr>
        <p:spPr bwMode="auto">
          <a:xfrm>
            <a:off x="3076575" y="1154430"/>
            <a:ext cx="2524760" cy="39179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文本框 23"/>
          <p:cNvSpPr txBox="1"/>
          <p:nvPr/>
        </p:nvSpPr>
        <p:spPr bwMode="auto">
          <a:xfrm>
            <a:off x="5443220" y="1871345"/>
            <a:ext cx="3415665" cy="3892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8" name="文本框 23"/>
          <p:cNvSpPr txBox="1"/>
          <p:nvPr/>
        </p:nvSpPr>
        <p:spPr bwMode="auto">
          <a:xfrm>
            <a:off x="6569075" y="2364105"/>
            <a:ext cx="1111885" cy="19494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0" name="文本框 23"/>
          <p:cNvSpPr txBox="1"/>
          <p:nvPr/>
        </p:nvSpPr>
        <p:spPr bwMode="auto">
          <a:xfrm>
            <a:off x="3076575" y="3394710"/>
            <a:ext cx="3743960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5" name="文本框 23"/>
          <p:cNvSpPr txBox="1"/>
          <p:nvPr/>
        </p:nvSpPr>
        <p:spPr bwMode="auto">
          <a:xfrm>
            <a:off x="6396355" y="2585720"/>
            <a:ext cx="1457325" cy="2921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2" name="标题 11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知网节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 animBg="1"/>
      <p:bldP spid="5" grpId="0" bldLvl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17098"/>
          <a:stretch>
            <a:fillRect/>
          </a:stretch>
        </p:blipFill>
        <p:spPr>
          <a:xfrm>
            <a:off x="133350" y="717550"/>
            <a:ext cx="7874635" cy="4440555"/>
          </a:xfrm>
          <a:prstGeom prst="rect">
            <a:avLst/>
          </a:prstGeom>
        </p:spPr>
      </p:pic>
      <p:pic>
        <p:nvPicPr>
          <p:cNvPr id="2" name="图片 1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935990"/>
            <a:ext cx="11826240" cy="5441315"/>
          </a:xfrm>
          <a:prstGeom prst="rect">
            <a:avLst/>
          </a:prstGeom>
        </p:spPr>
      </p:pic>
      <p:sp>
        <p:nvSpPr>
          <p:cNvPr id="9" name="文本框 23"/>
          <p:cNvSpPr txBox="1"/>
          <p:nvPr/>
        </p:nvSpPr>
        <p:spPr bwMode="auto">
          <a:xfrm>
            <a:off x="755650" y="1071880"/>
            <a:ext cx="2179955" cy="3130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知网节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915" y="2453005"/>
            <a:ext cx="8258810" cy="4386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23415"/>
          <a:stretch>
            <a:fillRect/>
          </a:stretch>
        </p:blipFill>
        <p:spPr>
          <a:xfrm>
            <a:off x="252730" y="717550"/>
            <a:ext cx="7540625" cy="4603115"/>
          </a:xfrm>
          <a:prstGeom prst="rect">
            <a:avLst/>
          </a:prstGeom>
        </p:spPr>
      </p:pic>
      <p:sp>
        <p:nvSpPr>
          <p:cNvPr id="13" name="文本框 23"/>
          <p:cNvSpPr txBox="1"/>
          <p:nvPr/>
        </p:nvSpPr>
        <p:spPr bwMode="auto">
          <a:xfrm>
            <a:off x="3157855" y="2042795"/>
            <a:ext cx="624205" cy="26797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6" name="标题 5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知网节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55" y="2783840"/>
            <a:ext cx="7346315" cy="385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545" y="725170"/>
            <a:ext cx="11623675" cy="5784850"/>
          </a:xfrm>
          <a:prstGeom prst="rect">
            <a:avLst/>
          </a:prstGeom>
        </p:spPr>
      </p:pic>
      <p:sp>
        <p:nvSpPr>
          <p:cNvPr id="7" name="文本框 23"/>
          <p:cNvSpPr txBox="1"/>
          <p:nvPr/>
        </p:nvSpPr>
        <p:spPr bwMode="auto">
          <a:xfrm>
            <a:off x="4618355" y="5730875"/>
            <a:ext cx="1238250" cy="4508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5" name="标题 4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在线阅读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814070"/>
            <a:ext cx="12004675" cy="561911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5240" y="813435"/>
            <a:ext cx="2273935" cy="5697855"/>
            <a:chOff x="346" y="1380"/>
            <a:chExt cx="2304" cy="6029"/>
          </a:xfrm>
        </p:grpSpPr>
        <p:sp>
          <p:nvSpPr>
            <p:cNvPr id="28" name="矩形 27"/>
            <p:cNvSpPr/>
            <p:nvPr/>
          </p:nvSpPr>
          <p:spPr>
            <a:xfrm>
              <a:off x="346" y="1380"/>
              <a:ext cx="2304" cy="60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+mn-cs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440" y="3867"/>
              <a:ext cx="2115" cy="1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itchFamily="2" charset="-122"/>
                  <a:ea typeface="等线" pitchFamily="2" charset="-122"/>
                  <a:cs typeface="+mn-cs"/>
                  <a:sym typeface="+mn-ea"/>
                </a:rPr>
                <a:t>左侧展示</a:t>
              </a:r>
              <a:r>
                <a:rPr kumimoji="0" lang="zh-CN" altLang="en-US" sz="1465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itchFamily="2" charset="-122"/>
                  <a:ea typeface="等线" pitchFamily="2" charset="-122"/>
                  <a:cs typeface="宋体" panose="02010600030101010101" pitchFamily="2" charset="-122"/>
                  <a:sym typeface="+mn-ea"/>
                </a:rPr>
                <a:t>目录结构、文内图表、参考文献以及增强材料；</a:t>
              </a:r>
              <a:endParaRPr kumimoji="0" lang="zh-CN" altLang="en-US" sz="14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374265" y="814070"/>
            <a:ext cx="9646285" cy="5612130"/>
            <a:chOff x="3184" y="2086"/>
            <a:chExt cx="8155" cy="3024"/>
          </a:xfrm>
        </p:grpSpPr>
        <p:sp>
          <p:nvSpPr>
            <p:cNvPr id="32" name="矩形 31"/>
            <p:cNvSpPr/>
            <p:nvPr/>
          </p:nvSpPr>
          <p:spPr>
            <a:xfrm>
              <a:off x="3185" y="2086"/>
              <a:ext cx="8154" cy="30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+mn-cs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184" y="4696"/>
              <a:ext cx="8155" cy="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itchFamily="2" charset="-122"/>
                  <a:ea typeface="等线" pitchFamily="2" charset="-122"/>
                  <a:cs typeface="宋体" panose="02010600030101010101" pitchFamily="2" charset="-122"/>
                  <a:sym typeface="+mn-ea"/>
                </a:rPr>
                <a:t>右侧展示正文内容，其中文内图表可直接下载原文高清图表文件；</a:t>
              </a:r>
              <a:endParaRPr kumimoji="0" lang="zh-CN" altLang="en-US" sz="146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itchFamily="2" charset="-122"/>
                <a:ea typeface="等线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5240" y="3676015"/>
            <a:ext cx="3998595" cy="3790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在线阅读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上弧形箭头 1"/>
          <p:cNvSpPr/>
          <p:nvPr/>
        </p:nvSpPr>
        <p:spPr>
          <a:xfrm rot="19860000" flipH="1">
            <a:off x="7046787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27470" y="511238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积累素材</a:t>
            </a:r>
            <a:endParaRPr lang="zh-CN" altLang="en-US"/>
          </a:p>
        </p:txBody>
      </p:sp>
      <p:sp>
        <p:nvSpPr>
          <p:cNvPr id="33" name="椭圆 174"/>
          <p:cNvSpPr/>
          <p:nvPr/>
        </p:nvSpPr>
        <p:spPr>
          <a:xfrm>
            <a:off x="6632847" y="30543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30730" y="511619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确定选题</a:t>
            </a:r>
            <a:endParaRPr lang="zh-CN" altLang="en-US"/>
          </a:p>
        </p:txBody>
      </p:sp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加号 26"/>
          <p:cNvSpPr/>
          <p:nvPr/>
        </p:nvSpPr>
        <p:spPr>
          <a:xfrm>
            <a:off x="2865755" y="3618230"/>
            <a:ext cx="495300" cy="489585"/>
          </a:xfrm>
          <a:prstGeom prst="mathPlus">
            <a:avLst/>
          </a:prstGeom>
          <a:solidFill>
            <a:srgbClr val="00B0F0"/>
          </a:solidFill>
          <a:ln>
            <a:solidFill>
              <a:srgbClr val="3D7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论文写作的步骤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AutoShape 4">
            <a:hlinkClick r:id="" action="ppaction://hlinkshowjump?jump=nextslide"/>
          </p:cNvPr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撰写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上弧形箭头 1"/>
          <p:cNvSpPr/>
          <p:nvPr/>
        </p:nvSpPr>
        <p:spPr>
          <a:xfrm rot="19860000" flipH="1">
            <a:off x="281924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上弧形箭头 1"/>
          <p:cNvSpPr/>
          <p:nvPr/>
        </p:nvSpPr>
        <p:spPr>
          <a:xfrm rot="19860000" flipH="1">
            <a:off x="968648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2740" y="1746885"/>
            <a:ext cx="11859260" cy="4671060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8836660" y="2779395"/>
            <a:ext cx="2442210" cy="32810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74"/>
          <p:cNvSpPr/>
          <p:nvPr/>
        </p:nvSpPr>
        <p:spPr>
          <a:xfrm>
            <a:off x="9359265" y="305435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撰写成文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03995" y="5116830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产出成果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6" grpId="1" animBg="1"/>
      <p:bldP spid="24" grpId="1" animBg="1"/>
      <p:bldP spid="2" grpId="1" animBg="1"/>
      <p:bldP spid="17" grpId="1" animBg="1"/>
      <p:bldP spid="12" grpId="1" animBg="1"/>
      <p:bldP spid="32" grpId="1" animBg="1"/>
      <p:bldP spid="33" grpId="1" animBg="1"/>
      <p:bldP spid="8" grpId="1" animBg="1"/>
      <p:bldP spid="2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965" y="845820"/>
            <a:ext cx="11228070" cy="5885180"/>
          </a:xfrm>
          <a:prstGeom prst="rect">
            <a:avLst/>
          </a:prstGeom>
        </p:spPr>
      </p:pic>
      <p:sp>
        <p:nvSpPr>
          <p:cNvPr id="5" name="标题 4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 dirty="0">
                <a:solidFill>
                  <a:srgbClr val="0070C0"/>
                </a:solidFill>
              </a:rPr>
              <a:t>论文</a:t>
            </a:r>
            <a:r>
              <a:rPr lang="zh-CN" altLang="en-US" dirty="0">
                <a:solidFill>
                  <a:srgbClr val="0070C0"/>
                </a:solidFill>
              </a:rPr>
              <a:t>选题</a:t>
            </a:r>
            <a:endParaRPr lang="zh-CN" altLang="en-US"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15" y="725170"/>
            <a:ext cx="12148185" cy="5542280"/>
          </a:xfrm>
          <a:prstGeom prst="rect">
            <a:avLst/>
          </a:prstGeom>
        </p:spPr>
      </p:pic>
      <p:sp>
        <p:nvSpPr>
          <p:cNvPr id="10" name="文本框 23"/>
          <p:cNvSpPr txBox="1"/>
          <p:nvPr/>
        </p:nvSpPr>
        <p:spPr bwMode="auto">
          <a:xfrm>
            <a:off x="11660505" y="3168015"/>
            <a:ext cx="377190" cy="3511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13" name="文本框 23"/>
          <p:cNvSpPr txBox="1"/>
          <p:nvPr/>
        </p:nvSpPr>
        <p:spPr bwMode="auto">
          <a:xfrm>
            <a:off x="2799715" y="3168015"/>
            <a:ext cx="3252470" cy="52197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4" name="矩形 3"/>
          <p:cNvSpPr/>
          <p:nvPr/>
        </p:nvSpPr>
        <p:spPr>
          <a:xfrm>
            <a:off x="4527550" y="127000"/>
            <a:ext cx="3622675" cy="13474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导出引文格式</a:t>
            </a:r>
            <a:r>
              <a:rPr lang="zh-CN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。系统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支持多种文献格式导出，可以在查看单篇文献时直接导出常用格式。</a:t>
            </a:r>
            <a:endParaRPr lang="zh-CN" altLang="en-US" b="1"/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创作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导出</a:t>
            </a:r>
            <a:r>
              <a:rPr dirty="0">
                <a:solidFill>
                  <a:srgbClr val="0070C0"/>
                </a:solidFill>
              </a:rPr>
              <a:t>引文格式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995" y="2391410"/>
            <a:ext cx="7169150" cy="2419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3" grpId="0" bldLvl="0" animBg="1"/>
      <p:bldP spid="13" grpId="1" animBg="1"/>
      <p:bldP spid="4" grpId="0" bldLvl="0" animBg="1"/>
      <p:bldP spid="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3"/>
          <p:cNvSpPr txBox="1"/>
          <p:nvPr/>
        </p:nvSpPr>
        <p:spPr bwMode="auto">
          <a:xfrm>
            <a:off x="8027670" y="1211580"/>
            <a:ext cx="377190" cy="3511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9" name="标题 8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创作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导出</a:t>
            </a:r>
            <a:r>
              <a:rPr dirty="0">
                <a:solidFill>
                  <a:srgbClr val="0070C0"/>
                </a:solidFill>
              </a:rPr>
              <a:t>引文格式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825500"/>
            <a:ext cx="11601450" cy="5422900"/>
          </a:xfrm>
          <a:prstGeom prst="rect">
            <a:avLst/>
          </a:prstGeom>
        </p:spPr>
      </p:pic>
      <p:sp>
        <p:nvSpPr>
          <p:cNvPr id="12" name="文本框 23"/>
          <p:cNvSpPr txBox="1"/>
          <p:nvPr/>
        </p:nvSpPr>
        <p:spPr bwMode="auto">
          <a:xfrm>
            <a:off x="8782050" y="1562735"/>
            <a:ext cx="377190" cy="35115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995" y="2391410"/>
            <a:ext cx="7169150" cy="2419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2" grpId="0" bldLvl="0" animBg="1"/>
      <p:bldP spid="1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12215"/>
            <a:ext cx="12094845" cy="5285105"/>
          </a:xfrm>
          <a:prstGeom prst="rect">
            <a:avLst/>
          </a:prstGeom>
        </p:spPr>
      </p:pic>
      <p:sp>
        <p:nvSpPr>
          <p:cNvPr id="4" name="文本框 23"/>
          <p:cNvSpPr txBox="1"/>
          <p:nvPr/>
        </p:nvSpPr>
        <p:spPr bwMode="auto">
          <a:xfrm>
            <a:off x="2732405" y="2232660"/>
            <a:ext cx="1365250" cy="4508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7" name="文本框 23"/>
          <p:cNvSpPr txBox="1"/>
          <p:nvPr/>
        </p:nvSpPr>
        <p:spPr bwMode="auto">
          <a:xfrm>
            <a:off x="5149850" y="2607945"/>
            <a:ext cx="2786380" cy="31051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9" name="文本框 23"/>
          <p:cNvSpPr txBox="1"/>
          <p:nvPr/>
        </p:nvSpPr>
        <p:spPr bwMode="auto">
          <a:xfrm>
            <a:off x="6106795" y="5429885"/>
            <a:ext cx="1677035" cy="310515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" y="743585"/>
            <a:ext cx="11979910" cy="5576570"/>
          </a:xfrm>
          <a:prstGeom prst="rect">
            <a:avLst/>
          </a:prstGeom>
        </p:spPr>
      </p:pic>
      <p:sp>
        <p:nvSpPr>
          <p:cNvPr id="15" name="文本框 23"/>
          <p:cNvSpPr txBox="1"/>
          <p:nvPr/>
        </p:nvSpPr>
        <p:spPr bwMode="auto">
          <a:xfrm>
            <a:off x="2893695" y="2607945"/>
            <a:ext cx="944245" cy="4508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2" name="矩形 1"/>
          <p:cNvSpPr/>
          <p:nvPr/>
        </p:nvSpPr>
        <p:spPr>
          <a:xfrm>
            <a:off x="5875020" y="384810"/>
            <a:ext cx="2414905" cy="10896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系统也支持多篇文献同时导出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引文格式。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标题 7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创作</a:t>
            </a:r>
            <a:r>
              <a:rPr lang="en-US" altLang="zh-CN" dirty="0">
                <a:solidFill>
                  <a:srgbClr val="0070C0"/>
                </a:solidFill>
              </a:rPr>
              <a:t>-</a:t>
            </a:r>
            <a:r>
              <a:rPr dirty="0">
                <a:solidFill>
                  <a:srgbClr val="0070C0"/>
                </a:solidFill>
              </a:rPr>
              <a:t>导出</a:t>
            </a:r>
            <a:r>
              <a:rPr dirty="0">
                <a:solidFill>
                  <a:srgbClr val="0070C0"/>
                </a:solidFill>
              </a:rPr>
              <a:t>引文格式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7" grpId="0" bldLvl="0" animBg="1"/>
      <p:bldP spid="7" grpId="1" animBg="1"/>
      <p:bldP spid="9" grpId="0" bldLvl="0" animBg="1"/>
      <p:bldP spid="9" grpId="1" animBg="1"/>
      <p:bldP spid="15" grpId="0" bldLvl="0" animBg="1"/>
      <p:bldP spid="15" grpId="1" animBg="1"/>
      <p:bldP spid="2" grpId="0" bldLvl="0" animBg="1"/>
      <p:bldP spid="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31520" y="511619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研究现状</a:t>
            </a:r>
            <a:endParaRPr lang="zh-CN" altLang="en-US"/>
          </a:p>
        </p:txBody>
      </p:sp>
      <p:sp>
        <p:nvSpPr>
          <p:cNvPr id="6" name="椭圆 174"/>
          <p:cNvSpPr/>
          <p:nvPr/>
        </p:nvSpPr>
        <p:spPr>
          <a:xfrm>
            <a:off x="965472" y="3043514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lstStyle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文献泛检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论文写作的步骤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AutoShape 4"/>
          <p:cNvSpPr/>
          <p:nvPr/>
        </p:nvSpPr>
        <p:spPr>
          <a:xfrm>
            <a:off x="605608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提出问题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AutoShape 4"/>
          <p:cNvSpPr/>
          <p:nvPr/>
        </p:nvSpPr>
        <p:spPr>
          <a:xfrm>
            <a:off x="3545931" y="1108820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AutoShape 4"/>
          <p:cNvSpPr/>
          <p:nvPr/>
        </p:nvSpPr>
        <p:spPr>
          <a:xfrm>
            <a:off x="6272575" y="1108817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EC6D6E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AutoShape 4"/>
          <p:cNvSpPr/>
          <p:nvPr/>
        </p:nvSpPr>
        <p:spPr>
          <a:xfrm>
            <a:off x="8999220" y="1108818"/>
            <a:ext cx="2160000" cy="433387"/>
          </a:xfrm>
          <a:prstGeom prst="roundRect">
            <a:avLst>
              <a:gd name="adj" fmla="val 10745"/>
            </a:avLst>
          </a:prstGeom>
          <a:solidFill>
            <a:srgbClr val="9ED7ED"/>
          </a:solidFill>
          <a:ln w="9525">
            <a:noFill/>
          </a:ln>
        </p:spPr>
        <p:txBody>
          <a:bodyPr lIns="0" tIns="45720" rIns="0" bIns="4572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r>
              <a:rPr lang="zh-CN" altLang="en-US" sz="16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撰写</a:t>
            </a:r>
            <a:endParaRPr lang="zh-CN" altLang="en-US" sz="1600" kern="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5"/>
          <p:cNvCxnSpPr/>
          <p:nvPr/>
        </p:nvCxnSpPr>
        <p:spPr>
          <a:xfrm>
            <a:off x="300758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145"/>
          <p:cNvCxnSpPr/>
          <p:nvPr/>
        </p:nvCxnSpPr>
        <p:spPr>
          <a:xfrm>
            <a:off x="5821998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145"/>
          <p:cNvCxnSpPr/>
          <p:nvPr/>
        </p:nvCxnSpPr>
        <p:spPr>
          <a:xfrm>
            <a:off x="8548416" y="1325510"/>
            <a:ext cx="334962" cy="0"/>
          </a:xfrm>
          <a:prstGeom prst="line">
            <a:avLst/>
          </a:prstGeom>
          <a:ln w="6350" cap="flat" cmpd="sng">
            <a:solidFill>
              <a:srgbClr val="F98F1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椭圆 174"/>
          <p:cNvSpPr/>
          <p:nvPr/>
        </p:nvSpPr>
        <p:spPr>
          <a:xfrm>
            <a:off x="9359265" y="3054350"/>
            <a:ext cx="1417955" cy="1417955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撰写成文</a:t>
            </a:r>
            <a:endParaRPr lang="zh-CN" altLang="en-US" sz="1400" b="1" baseline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上弧形箭头 1"/>
          <p:cNvSpPr/>
          <p:nvPr/>
        </p:nvSpPr>
        <p:spPr>
          <a:xfrm rot="19860000" flipH="1">
            <a:off x="1348586" y="1868447"/>
            <a:ext cx="669600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上弧形箭头 1"/>
          <p:cNvSpPr/>
          <p:nvPr/>
        </p:nvSpPr>
        <p:spPr>
          <a:xfrm rot="19860000" flipH="1">
            <a:off x="571900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上弧形箭头 1"/>
          <p:cNvSpPr/>
          <p:nvPr/>
        </p:nvSpPr>
        <p:spPr>
          <a:xfrm rot="19860000" flipH="1">
            <a:off x="9686482" y="1872664"/>
            <a:ext cx="668655" cy="576000"/>
          </a:xfrm>
          <a:custGeom>
            <a:avLst/>
            <a:gdLst/>
            <a:ahLst/>
            <a:cxnLst/>
            <a:rect l="0" t="0" r="0" b="0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</a:path>
            </a:pathLst>
          </a:custGeom>
          <a:solidFill>
            <a:srgbClr val="8FAADC"/>
          </a:solidFill>
          <a:ln w="9525">
            <a:noFill/>
          </a:ln>
        </p:spPr>
        <p:txBody>
          <a:bodyPr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32265" y="5116830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产出成果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  <p:sp>
        <p:nvSpPr>
          <p:cNvPr id="2" name="椭圆 174"/>
          <p:cNvSpPr/>
          <p:nvPr/>
        </p:nvSpPr>
        <p:spPr>
          <a:xfrm>
            <a:off x="3906157" y="305684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8DD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文献精检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椭圆 174"/>
          <p:cNvSpPr/>
          <p:nvPr/>
        </p:nvSpPr>
        <p:spPr>
          <a:xfrm>
            <a:off x="6632847" y="3054309"/>
            <a:ext cx="1440000" cy="1440000"/>
          </a:xfrm>
          <a:prstGeom prst="ellipse">
            <a:avLst/>
          </a:prstGeom>
          <a:solidFill>
            <a:schemeClr val="bg1"/>
          </a:solidFill>
          <a:ln w="76200" cap="flat" cmpd="sng">
            <a:solidFill>
              <a:srgbClr val="EC6D6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1440" tIns="45720" rIns="91440" bIns="45720" anchor="ctr"/>
          <a:p>
            <a:pPr indent="-342900"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71110" y="5112385"/>
            <a:ext cx="1908000" cy="432000"/>
          </a:xfrm>
          <a:prstGeom prst="rect">
            <a:avLst/>
          </a:prstGeom>
          <a:solidFill>
            <a:srgbClr val="3D7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积累素材</a:t>
            </a:r>
            <a:endParaRPr lang="zh-CN" altLang="en-US"/>
          </a:p>
        </p:txBody>
      </p:sp>
      <p:sp>
        <p:nvSpPr>
          <p:cNvPr id="27" name="加号 26"/>
          <p:cNvSpPr/>
          <p:nvPr/>
        </p:nvSpPr>
        <p:spPr>
          <a:xfrm>
            <a:off x="5777865" y="3618230"/>
            <a:ext cx="495300" cy="489585"/>
          </a:xfrm>
          <a:prstGeom prst="mathPlus">
            <a:avLst/>
          </a:prstGeom>
          <a:solidFill>
            <a:srgbClr val="00B0F0"/>
          </a:solidFill>
          <a:ln>
            <a:solidFill>
              <a:srgbClr val="3D7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6" grpId="1" animBg="1"/>
      <p:bldP spid="24" grpId="1" animBg="1"/>
      <p:bldP spid="2" grpId="1" animBg="1"/>
      <p:bldP spid="17" grpId="1" animBg="1"/>
      <p:bldP spid="12" grpId="1" animBg="1"/>
      <p:bldP spid="32" grpId="1" animBg="1"/>
      <p:bldP spid="33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08846" y="5377776"/>
            <a:ext cx="11155680" cy="5835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zh-CN" altLang="en-US" sz="3200" dirty="0">
                <a:solidFill>
                  <a:schemeClr val="tx2">
                    <a:lumMod val="75000"/>
                  </a:schemeClr>
                </a:solidFill>
                <a:latin typeface="华文行楷" pitchFamily="2" charset="-122"/>
                <a:ea typeface="华文行楷" pitchFamily="2" charset="-122"/>
              </a:rPr>
              <a:t>为了提供更好的培训服务，麻烦您扫码对本次培训进行评价。</a:t>
            </a:r>
            <a:endParaRPr lang="zh-CN" altLang="en-US" sz="3200" dirty="0">
              <a:solidFill>
                <a:schemeClr val="tx2">
                  <a:lumMod val="75000"/>
                </a:schemeClr>
              </a:solidFill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402455" y="1326515"/>
            <a:ext cx="3386455" cy="3366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975860" y="1053465"/>
            <a:ext cx="224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华文楷体" charset="-122"/>
                <a:ea typeface="华文楷体" charset="-122"/>
                <a:sym typeface="+mn-ea"/>
              </a:rPr>
              <a:t>【培训调研反馈表】</a:t>
            </a:r>
            <a:endParaRPr lang="zh-CN" altLang="en-US" dirty="0">
              <a:latin typeface="华文楷体" charset="-122"/>
              <a:ea typeface="华文楷体" charset="-122"/>
              <a:sym typeface="+mn-ea"/>
            </a:endParaRPr>
          </a:p>
        </p:txBody>
      </p:sp>
      <p:sp>
        <p:nvSpPr>
          <p:cNvPr id="7" name="标题 6"/>
          <p:cNvSpPr/>
          <p:nvPr>
            <p:ph type="title"/>
          </p:nvPr>
        </p:nvSpPr>
        <p:spPr>
          <a:xfrm>
            <a:off x="838835" y="200025"/>
            <a:ext cx="10010775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培训反馈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40640" y="3956050"/>
            <a:ext cx="12282805" cy="1389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613660" y="4097655"/>
            <a:ext cx="697420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感谢您的倾听！</a:t>
            </a:r>
            <a:endParaRPr lang="zh-CN" altLang="en-US" sz="66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146874" y="4577715"/>
            <a:ext cx="7898252" cy="228092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zh-CN" altLang="en-US" sz="1600" dirty="0">
                <a:latin typeface="华文楷体" charset="-122"/>
                <a:ea typeface="华文楷体" charset="-122"/>
              </a:rPr>
            </a:br>
            <a:r>
              <a:rPr lang="zh-CN" altLang="en-US" sz="1600" dirty="0">
                <a:latin typeface="华文楷体" charset="-122"/>
                <a:ea typeface="华文楷体" charset="-122"/>
              </a:rPr>
              <a:t>同方知网</a:t>
            </a:r>
            <a:r>
              <a:rPr lang="en-US" altLang="zh-CN" sz="1600" dirty="0">
                <a:latin typeface="华文楷体" charset="-122"/>
                <a:ea typeface="华文楷体" charset="-122"/>
              </a:rPr>
              <a:t>(</a:t>
            </a:r>
            <a:r>
              <a:rPr lang="zh-CN" altLang="en-US" sz="1600" dirty="0">
                <a:latin typeface="华文楷体" charset="-122"/>
                <a:ea typeface="华文楷体" charset="-122"/>
              </a:rPr>
              <a:t>北京</a:t>
            </a:r>
            <a:r>
              <a:rPr lang="en-US" altLang="zh-CN" sz="1600" dirty="0">
                <a:latin typeface="华文楷体" charset="-122"/>
                <a:ea typeface="华文楷体" charset="-122"/>
              </a:rPr>
              <a:t>)</a:t>
            </a:r>
            <a:r>
              <a:rPr lang="zh-CN" altLang="en-US" sz="1600" dirty="0">
                <a:latin typeface="华文楷体" charset="-122"/>
                <a:ea typeface="华文楷体" charset="-122"/>
              </a:rPr>
              <a:t>技术有限公司浙江分公司</a:t>
            </a:r>
            <a:br>
              <a:rPr lang="zh-CN" altLang="en-US" sz="1600" dirty="0">
                <a:latin typeface="华文楷体" charset="-122"/>
                <a:ea typeface="华文楷体" charset="-122"/>
              </a:rPr>
            </a:br>
            <a:endParaRPr lang="en-US" altLang="zh-CN" sz="1600" dirty="0">
              <a:latin typeface="华文楷体" charset="-122"/>
              <a:ea typeface="华文楷体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116" y="624042"/>
            <a:ext cx="2641767" cy="2641767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6" b="13913"/>
          <a:stretch>
            <a:fillRect/>
          </a:stretch>
        </p:blipFill>
        <p:spPr bwMode="auto">
          <a:xfrm>
            <a:off x="9728366" y="3837305"/>
            <a:ext cx="2463634" cy="302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274310" y="3211195"/>
            <a:ext cx="18973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华文楷体" charset="-122"/>
                <a:ea typeface="华文楷体" charset="-122"/>
                <a:sym typeface="+mn-ea"/>
              </a:rPr>
              <a:t>【</a:t>
            </a:r>
            <a:r>
              <a:rPr lang="en-US" altLang="zh-CN" dirty="0">
                <a:latin typeface="华文楷体" charset="-122"/>
                <a:ea typeface="华文楷体" charset="-122"/>
                <a:sym typeface="+mn-ea"/>
              </a:rPr>
              <a:t>CNKI</a:t>
            </a:r>
            <a:r>
              <a:rPr lang="zh-CN" altLang="en-US" dirty="0">
                <a:latin typeface="华文楷体" charset="-122"/>
                <a:ea typeface="华文楷体" charset="-122"/>
                <a:sym typeface="+mn-ea"/>
              </a:rPr>
              <a:t>公众号】</a:t>
            </a:r>
            <a:endParaRPr lang="zh-CN" altLang="en-US" dirty="0">
              <a:latin typeface="华文楷体" charset="-122"/>
              <a:ea typeface="华文楷体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882775"/>
            <a:ext cx="4264660" cy="2950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6" name="文本框 5"/>
          <p:cNvSpPr txBox="1"/>
          <p:nvPr/>
        </p:nvSpPr>
        <p:spPr>
          <a:xfrm>
            <a:off x="4567555" y="1882775"/>
            <a:ext cx="77622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        </a:t>
            </a:r>
            <a:endParaRPr lang="zh-CN" altLang="en-US" sz="2400"/>
          </a:p>
          <a:p>
            <a:r>
              <a:rPr lang="en-US" altLang="zh-CN" sz="2400"/>
              <a:t>1.</a:t>
            </a:r>
            <a:r>
              <a:rPr lang="zh-CN" altLang="en-US" sz="2400"/>
              <a:t>《八角茴香对卤鸡肉挥发性风味的影响及其作用机制》</a:t>
            </a:r>
            <a:endParaRPr lang="zh-CN" altLang="en-US" sz="2400"/>
          </a:p>
          <a:p>
            <a:endParaRPr lang="zh-CN" altLang="en-US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2.</a:t>
            </a:r>
            <a:r>
              <a:rPr lang="zh-CN" altLang="en-US" sz="2400">
                <a:sym typeface="+mn-ea"/>
              </a:rPr>
              <a:t>《煮制条件对卤鸡肉与鸡汤风味的影响》</a:t>
            </a:r>
            <a:endParaRPr lang="zh-CN" altLang="en-US" sz="2400"/>
          </a:p>
          <a:p>
            <a:endParaRPr lang="zh-CN" altLang="en-US" sz="2400"/>
          </a:p>
        </p:txBody>
      </p:sp>
      <p:sp>
        <p:nvSpPr>
          <p:cNvPr id="5" name="矩形 4"/>
          <p:cNvSpPr/>
          <p:nvPr/>
        </p:nvSpPr>
        <p:spPr>
          <a:xfrm>
            <a:off x="5234305" y="2172970"/>
            <a:ext cx="1230630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794500" y="2172970"/>
            <a:ext cx="2362835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486900" y="2172970"/>
            <a:ext cx="2454910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142230" y="3640455"/>
            <a:ext cx="1264920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794500" y="3640455"/>
            <a:ext cx="907415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984490" y="3640455"/>
            <a:ext cx="1172845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486900" y="3640455"/>
            <a:ext cx="641350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187950" y="2830830"/>
            <a:ext cx="6390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    A                       B                               C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96815" y="4373245"/>
            <a:ext cx="6390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     A...              B1           B2          C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847080" y="5107940"/>
            <a:ext cx="4127500" cy="1581785"/>
            <a:chOff x="9172" y="8223"/>
            <a:chExt cx="6500" cy="2491"/>
          </a:xfrm>
        </p:grpSpPr>
        <p:sp>
          <p:nvSpPr>
            <p:cNvPr id="21" name="波形 20"/>
            <p:cNvSpPr/>
            <p:nvPr/>
          </p:nvSpPr>
          <p:spPr>
            <a:xfrm>
              <a:off x="9172" y="8223"/>
              <a:ext cx="6150" cy="2491"/>
            </a:xfrm>
            <a:prstGeom prst="wave">
              <a:avLst/>
            </a:prstGeom>
            <a:solidFill>
              <a:srgbClr val="EC6D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450" y="8597"/>
              <a:ext cx="6222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好的选题：新，小，深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不好的选题：泛，大，多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6888480" y="1033145"/>
            <a:ext cx="3364865" cy="715645"/>
          </a:xfrm>
          <a:prstGeom prst="rect">
            <a:avLst/>
          </a:prstGeom>
          <a:solidFill>
            <a:srgbClr val="EC6D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/>
              <a:t>A</a:t>
            </a:r>
            <a:r>
              <a:rPr lang="zh-CN" altLang="en-US" sz="2400"/>
              <a:t>对</a:t>
            </a:r>
            <a:r>
              <a:rPr lang="en-US" altLang="zh-CN" sz="2400"/>
              <a:t>B</a:t>
            </a:r>
            <a:r>
              <a:rPr lang="zh-CN" altLang="en-US" sz="2400"/>
              <a:t>的影响</a:t>
            </a:r>
            <a:r>
              <a:rPr lang="en-US" altLang="zh-CN" sz="2400"/>
              <a:t>/</a:t>
            </a:r>
            <a:r>
              <a:rPr lang="zh-CN" altLang="en-US" sz="2400"/>
              <a:t>作用</a:t>
            </a:r>
            <a:endParaRPr lang="zh-CN" altLang="en-US" sz="2400"/>
          </a:p>
        </p:txBody>
      </p:sp>
      <p:sp>
        <p:nvSpPr>
          <p:cNvPr id="23" name="标题 22"/>
          <p:cNvSpPr/>
          <p:nvPr>
            <p:ph type="title"/>
          </p:nvPr>
        </p:nvSpPr>
        <p:spPr>
          <a:xfrm>
            <a:off x="838658" y="200022"/>
            <a:ext cx="10010644" cy="441960"/>
          </a:xfrm>
        </p:spPr>
        <p:txBody>
          <a:bodyPr>
            <a:normAutofit fontScale="90000"/>
          </a:bodyPr>
          <a:p>
            <a:r>
              <a:rPr dirty="0">
                <a:solidFill>
                  <a:srgbClr val="0070C0"/>
                </a:solidFill>
              </a:rPr>
              <a:t>选题</a:t>
            </a:r>
            <a:r>
              <a:rPr dirty="0">
                <a:solidFill>
                  <a:srgbClr val="0070C0"/>
                </a:solidFill>
              </a:rPr>
              <a:t>案例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/>
      <p:bldP spid="16" grpId="1"/>
      <p:bldP spid="17" grpId="0"/>
      <p:bldP spid="17" grpId="1"/>
      <p:bldP spid="18" grpId="0" bldLvl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90342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>
                <a:solidFill>
                  <a:srgbClr val="0070C0"/>
                </a:solidFill>
              </a:rPr>
              <a:t>一框式检索</a:t>
            </a:r>
            <a:endParaRPr lang="zh-CN" altLang="en-US">
              <a:solidFill>
                <a:srgbClr val="0070C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75" y="805180"/>
            <a:ext cx="11906250" cy="578485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>
            <a:off x="1794510" y="2579370"/>
            <a:ext cx="971550" cy="673100"/>
          </a:xfrm>
          <a:prstGeom prst="straightConnector1">
            <a:avLst/>
          </a:prstGeom>
          <a:ln w="28575">
            <a:solidFill>
              <a:srgbClr val="FFC000"/>
            </a:solidFill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533400" y="3170555"/>
            <a:ext cx="1261110" cy="8331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检索项</a:t>
            </a:r>
            <a:endParaRPr lang="zh-CN" altLang="en-US" b="1">
              <a:solidFill>
                <a:srgbClr val="FF0000"/>
              </a:solidFill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6151880" y="3250565"/>
            <a:ext cx="971550" cy="673100"/>
          </a:xfrm>
          <a:prstGeom prst="straightConnector1">
            <a:avLst/>
          </a:prstGeom>
          <a:ln w="28575">
            <a:solidFill>
              <a:srgbClr val="FFC000"/>
            </a:solidFill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4890770" y="3841750"/>
            <a:ext cx="1667510" cy="8331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FF0000"/>
                </a:solidFill>
              </a:rPr>
              <a:t>资源类型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2" name="文本框 23"/>
          <p:cNvSpPr txBox="1"/>
          <p:nvPr/>
        </p:nvSpPr>
        <p:spPr bwMode="auto">
          <a:xfrm>
            <a:off x="2585085" y="1769110"/>
            <a:ext cx="7386955" cy="6413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085" y="2295525"/>
            <a:ext cx="1131570" cy="4562475"/>
          </a:xfrm>
          <a:prstGeom prst="rect">
            <a:avLst/>
          </a:prstGeom>
        </p:spPr>
      </p:pic>
      <p:sp>
        <p:nvSpPr>
          <p:cNvPr id="13" name="文本框 23"/>
          <p:cNvSpPr txBox="1"/>
          <p:nvPr/>
        </p:nvSpPr>
        <p:spPr bwMode="auto">
          <a:xfrm>
            <a:off x="3716655" y="2502535"/>
            <a:ext cx="5845810" cy="66802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 bldLvl="0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925018" y="200022"/>
            <a:ext cx="10010644" cy="441960"/>
          </a:xfrm>
        </p:spPr>
        <p:txBody>
          <a:bodyPr>
            <a:normAutofit fontScale="90000"/>
          </a:bodyPr>
          <a:p>
            <a:r>
              <a:rPr lang="zh-CN" altLang="en-US">
                <a:solidFill>
                  <a:srgbClr val="0070C0"/>
                </a:solidFill>
              </a:rPr>
              <a:t>一框式检索</a:t>
            </a:r>
            <a:r>
              <a:rPr lang="en-US" altLang="zh-CN">
                <a:solidFill>
                  <a:srgbClr val="0070C0"/>
                </a:solidFill>
              </a:rPr>
              <a:t>-</a:t>
            </a:r>
            <a:r>
              <a:rPr>
                <a:solidFill>
                  <a:srgbClr val="0070C0"/>
                </a:solidFill>
              </a:rPr>
              <a:t>检索词智能提示</a:t>
            </a:r>
            <a:endParaRPr>
              <a:solidFill>
                <a:srgbClr val="0070C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1219" y="861060"/>
            <a:ext cx="6924675" cy="46958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4" name="组合 3"/>
          <p:cNvGrpSpPr/>
          <p:nvPr/>
        </p:nvGrpSpPr>
        <p:grpSpPr>
          <a:xfrm>
            <a:off x="4513580" y="2478405"/>
            <a:ext cx="7575550" cy="4253230"/>
            <a:chOff x="7147" y="4101"/>
            <a:chExt cx="11930" cy="669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7" y="4101"/>
              <a:ext cx="11930" cy="669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0" name="矩形 9"/>
            <p:cNvSpPr/>
            <p:nvPr/>
          </p:nvSpPr>
          <p:spPr>
            <a:xfrm>
              <a:off x="7761" y="4418"/>
              <a:ext cx="3318" cy="5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645" y="833120"/>
            <a:ext cx="11522710" cy="5791835"/>
          </a:xfrm>
          <a:prstGeom prst="rect">
            <a:avLst/>
          </a:prstGeom>
        </p:spPr>
      </p:pic>
      <p:sp>
        <p:nvSpPr>
          <p:cNvPr id="4" name="标题 3"/>
          <p:cNvSpPr/>
          <p:nvPr>
            <p:ph type="title"/>
          </p:nvPr>
        </p:nvSpPr>
        <p:spPr>
          <a:xfrm>
            <a:off x="87104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>
                <a:solidFill>
                  <a:srgbClr val="0070C0"/>
                </a:solidFill>
              </a:rPr>
              <a:t>文献筛选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6" name="文本框 23"/>
          <p:cNvSpPr txBox="1"/>
          <p:nvPr/>
        </p:nvSpPr>
        <p:spPr bwMode="auto">
          <a:xfrm>
            <a:off x="3004820" y="1299210"/>
            <a:ext cx="2996565" cy="39560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9" name="文本框 23"/>
          <p:cNvSpPr txBox="1"/>
          <p:nvPr/>
        </p:nvSpPr>
        <p:spPr bwMode="auto">
          <a:xfrm>
            <a:off x="9491980" y="2484120"/>
            <a:ext cx="1613535" cy="29654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bldLvl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645" y="833120"/>
            <a:ext cx="11522710" cy="5791835"/>
          </a:xfrm>
          <a:prstGeom prst="rect">
            <a:avLst/>
          </a:prstGeom>
        </p:spPr>
      </p:pic>
      <p:sp>
        <p:nvSpPr>
          <p:cNvPr id="4" name="标题 3"/>
          <p:cNvSpPr/>
          <p:nvPr>
            <p:ph type="title"/>
          </p:nvPr>
        </p:nvSpPr>
        <p:spPr>
          <a:xfrm>
            <a:off x="849453" y="200022"/>
            <a:ext cx="10010644" cy="441960"/>
          </a:xfrm>
        </p:spPr>
        <p:txBody>
          <a:bodyPr>
            <a:normAutofit fontScale="90000"/>
          </a:bodyPr>
          <a:lstStyle/>
          <a:p>
            <a:r>
              <a:rPr dirty="0"/>
              <a:t>文献筛选</a:t>
            </a:r>
            <a:r>
              <a:rPr lang="en-US" altLang="zh-CN" dirty="0"/>
              <a:t>-</a:t>
            </a:r>
            <a:r>
              <a:rPr dirty="0"/>
              <a:t>按语言</a:t>
            </a:r>
            <a:r>
              <a:rPr dirty="0"/>
              <a:t>筛选</a:t>
            </a:r>
            <a:endParaRPr dirty="0"/>
          </a:p>
        </p:txBody>
      </p:sp>
      <p:sp>
        <p:nvSpPr>
          <p:cNvPr id="17" name="圆角矩形标注 16"/>
          <p:cNvSpPr/>
          <p:nvPr/>
        </p:nvSpPr>
        <p:spPr>
          <a:xfrm>
            <a:off x="2250440" y="2834640"/>
            <a:ext cx="5743575" cy="838835"/>
          </a:xfrm>
          <a:prstGeom prst="wedgeRoundRectCallout">
            <a:avLst>
              <a:gd name="adj1" fmla="val -40456"/>
              <a:gd name="adj2" fmla="val -89680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Verdana" panose="020B0604030504040204" pitchFamily="34" charset="0"/>
              </a:rPr>
              <a:t>点击“中文”或“外文”，查看检索结果中的中文文献或外文文献。点击“总库”回到中外文混检结果。</a:t>
            </a:r>
            <a:endParaRPr lang="zh-CN" altLang="en-US" sz="16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Verdana" panose="020B0604030504040204" pitchFamily="34" charset="0"/>
            </a:endParaRPr>
          </a:p>
        </p:txBody>
      </p:sp>
      <p:sp>
        <p:nvSpPr>
          <p:cNvPr id="6" name="文本框 23"/>
          <p:cNvSpPr txBox="1"/>
          <p:nvPr/>
        </p:nvSpPr>
        <p:spPr bwMode="auto">
          <a:xfrm>
            <a:off x="849630" y="1938655"/>
            <a:ext cx="798195" cy="59372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sp>
        <p:nvSpPr>
          <p:cNvPr id="5" name="文本框 23"/>
          <p:cNvSpPr txBox="1"/>
          <p:nvPr/>
        </p:nvSpPr>
        <p:spPr bwMode="auto">
          <a:xfrm>
            <a:off x="2016760" y="1938655"/>
            <a:ext cx="667385" cy="59372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微软雅黑" panose="020B0503020204020204" charset="-122"/>
              </a:defRPr>
            </a:lvl9pPr>
          </a:lstStyle>
          <a:p>
            <a:pPr eaLnBrk="1" hangingPunct="1"/>
            <a:endParaRPr lang="zh-CN" altLang="en-US" sz="227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3778" r="35736" b="21555"/>
          <a:stretch>
            <a:fillRect/>
          </a:stretch>
        </p:blipFill>
        <p:spPr>
          <a:xfrm>
            <a:off x="173990" y="110490"/>
            <a:ext cx="581660" cy="61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6" grpId="0" bldLvl="0" animBg="1"/>
      <p:bldP spid="6" grpId="1" animBg="1"/>
      <p:bldP spid="5" grpId="0" bldLvl="0" animBg="1"/>
      <p:bldP spid="5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91427"/>
  <p:tag name="KSO_WM_TEMPLATE_THUMBS_INDEX" val="1、2、3、4、14、15"/>
  <p:tag name="KSO_WM_TEMPLATE_SUBCATEGORY" val="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91427"/>
  <p:tag name="KSO_WM_TEMPLATE_THUMBS_INDEX" val="1、2、3、4、14、15"/>
  <p:tag name="KSO_WM_TEMPLATE_SUBCATEGORY" val="0"/>
</p:tagLst>
</file>

<file path=ppt/tags/tag29.xml><?xml version="1.0" encoding="utf-8"?>
<p:tagLst xmlns:p="http://schemas.openxmlformats.org/presentationml/2006/main">
  <p:tag name="KSO_WM_UNIT_TYPE" val="a"/>
  <p:tag name="KSO_WM_UNIT_INDEX" val="1"/>
  <p:tag name="KSO_WM_UNIT_LAYERLEVEL" val="1"/>
  <p:tag name="KSO_WM_UNIT_VALUE" val="8"/>
  <p:tag name="KSO_WM_UNIT_ISCONTENTSTITLE" val="0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SECTION TITLE"/>
  <p:tag name="KSO_WM_TEMPLATE_CATEGORY" val="custom"/>
  <p:tag name="KSO_WM_TEMPLATE_INDEX" val="20181643"/>
  <p:tag name="KSO_WM_UNIT_ID" val="custom20181643_15*a*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TYPE" val="f"/>
  <p:tag name="KSO_WM_UNIT_INDEX" val="1"/>
  <p:tag name="KSO_WM_UNIT_LAYERLEVEL" val="1"/>
  <p:tag name="KSO_WM_UNIT_VALUE" val="42"/>
  <p:tag name="KSO_WM_UNIT_HIGHLIGHT" val="0"/>
  <p:tag name="KSO_WM_UNIT_COMPATIBLE" val="0"/>
  <p:tag name="KSO_WM_UNIT_CLEAR" val="0"/>
  <p:tag name="KSO_WM_UNIT_PRESET_TEXT_INDEX" val="4"/>
  <p:tag name="KSO_WM_UNIT_PRESET_TEXT_LEN" val="83"/>
  <p:tag name="KSO_WM_BEAUTIFY_FLAG" val="#wm#"/>
  <p:tag name="KSO_WM_TAG_VERSION" val="1.0"/>
  <p:tag name="KSO_WM_TEMPLATE_CATEGORY" val="custom"/>
  <p:tag name="KSO_WM_TEMPLATE_INDEX" val="20181643"/>
  <p:tag name="KSO_WM_UNIT_ID" val="custom20181643_15*f*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UNIT_PLACING_PICTURE_USER_VIEWPORT" val="{&quot;height&quot;:9110,&quot;width&quot;:18750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UNIT_PLACING_PICTURE_USER_VIEWPORT" val="{&quot;height&quot;:8170,&quot;width&quot;:17240}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48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49.xml><?xml version="1.0" encoding="utf-8"?>
<p:tagLst xmlns:p="http://schemas.openxmlformats.org/presentationml/2006/main">
  <p:tag name="KSO_WM_BEAUTIFY_FLAG" val="#wm#"/>
  <p:tag name="KSO_WM_TEMPLATE_CATEGORY" val="basetag"/>
  <p:tag name="KSO_WM_TEMPLATE_INDEX" val="2016302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PLACING_PICTURE_USER_VIEWPORT" val="{&quot;height&quot;:580,&quot;width&quot;:2808}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UNIT_TYPE" val="f"/>
  <p:tag name="KSO_WM_UNIT_INDEX" val="1"/>
  <p:tag name="KSO_WM_UNIT_LAYERLEVEL" val="1"/>
  <p:tag name="KSO_WM_UNIT_VALUE" val="42"/>
  <p:tag name="KSO_WM_UNIT_HIGHLIGHT" val="0"/>
  <p:tag name="KSO_WM_UNIT_COMPATIBLE" val="0"/>
  <p:tag name="KSO_WM_UNIT_CLEAR" val="0"/>
  <p:tag name="KSO_WM_UNIT_PRESET_TEXT_INDEX" val="4"/>
  <p:tag name="KSO_WM_UNIT_PRESET_TEXT_LEN" val="83"/>
  <p:tag name="KSO_WM_BEAUTIFY_FLAG" val="#wm#"/>
  <p:tag name="KSO_WM_TAG_VERSION" val="1.0"/>
  <p:tag name="KSO_WM_TEMPLATE_CATEGORY" val="custom"/>
  <p:tag name="KSO_WM_TEMPLATE_INDEX" val="20181643"/>
  <p:tag name="KSO_WM_UNIT_ID" val="custom20181643_15*f*1"/>
</p:tagLst>
</file>

<file path=ppt/tags/tag53.xml><?xml version="1.0" encoding="utf-8"?>
<p:tagLst xmlns:p="http://schemas.openxmlformats.org/presentationml/2006/main">
  <p:tag name="KSO_WM_UNIT_PLACING_PICTURE_USER_VIEWPORT" val="{&quot;height&quot;:4160.262992125984,&quot;width&quot;:4160.262992125984}"/>
</p:tagLst>
</file>

<file path=ppt/tags/tag54.xml><?xml version="1.0" encoding="utf-8"?>
<p:tagLst xmlns:p="http://schemas.openxmlformats.org/presentationml/2006/main">
  <p:tag name="KSO_WM_UNIT_PLACING_PICTURE_USER_VIEWPORT" val="{&quot;height&quot;:4757.9039370078735,&quot;width&quot;:3879.738582677165}"/>
</p:tagLst>
</file>

<file path=ppt/tags/tag55.xml><?xml version="1.0" encoding="utf-8"?>
<p:tagLst xmlns:p="http://schemas.openxmlformats.org/presentationml/2006/main">
  <p:tag name="KSO_WM_UNIT_PLACING_PICTURE_USER_VIEWPORT" val="{&quot;height&quot;:580,&quot;width&quot;:2808}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PP_MARK_KEY" val="519550c0-b8a5-4029-8592-4b2f4dc76d36"/>
  <p:tag name="COMMONDATA" val="eyJoZGlkIjoiOWU1NDA2M2FlMGQwYmQ0ZTZjNGUxYzllNjdkMDMwZTg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20191427">
      <a:dk1>
        <a:srgbClr val="000000"/>
      </a:dk1>
      <a:lt1>
        <a:srgbClr val="FFFFFF"/>
      </a:lt1>
      <a:dk2>
        <a:srgbClr val="768394"/>
      </a:dk2>
      <a:lt2>
        <a:srgbClr val="B23150"/>
      </a:lt2>
      <a:accent1>
        <a:srgbClr val="5F1134"/>
      </a:accent1>
      <a:accent2>
        <a:srgbClr val="B23150"/>
      </a:accent2>
      <a:accent3>
        <a:srgbClr val="E47393"/>
      </a:accent3>
      <a:accent4>
        <a:srgbClr val="5F1134"/>
      </a:accent4>
      <a:accent5>
        <a:srgbClr val="B23150"/>
      </a:accent5>
      <a:accent6>
        <a:srgbClr val="E47393"/>
      </a:accent6>
      <a:hlink>
        <a:srgbClr val="4276AA"/>
      </a:hlink>
      <a:folHlink>
        <a:srgbClr val="BFBFB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复件 400TGp_globalcity_light_ani">
  <a:themeElements>
    <a:clrScheme name="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50505"/>
      </a:accent4>
      <a:accent5>
        <a:srgbClr val="B2D4EF"/>
      </a:accent5>
      <a:accent6>
        <a:srgbClr val="800280"/>
      </a:accent6>
      <a:hlink>
        <a:srgbClr val="F77A1D"/>
      </a:hlink>
      <a:folHlink>
        <a:srgbClr val="5BBE4E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15151"/>
        </a:accent4>
        <a:accent5>
          <a:srgbClr val="E5D8B3"/>
        </a:accent5>
        <a:accent6>
          <a:srgbClr val="1F85A6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15151"/>
        </a:accent4>
        <a:accent5>
          <a:srgbClr val="BFC1D7"/>
        </a:accent5>
        <a:accent6>
          <a:srgbClr val="7E2D6F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50505"/>
        </a:accent4>
        <a:accent5>
          <a:srgbClr val="B2D4EF"/>
        </a:accent5>
        <a:accent6>
          <a:srgbClr val="800280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20191427">
      <a:dk1>
        <a:srgbClr val="000000"/>
      </a:dk1>
      <a:lt1>
        <a:srgbClr val="FFFFFF"/>
      </a:lt1>
      <a:dk2>
        <a:srgbClr val="768394"/>
      </a:dk2>
      <a:lt2>
        <a:srgbClr val="B23150"/>
      </a:lt2>
      <a:accent1>
        <a:srgbClr val="5F1134"/>
      </a:accent1>
      <a:accent2>
        <a:srgbClr val="B23150"/>
      </a:accent2>
      <a:accent3>
        <a:srgbClr val="E47393"/>
      </a:accent3>
      <a:accent4>
        <a:srgbClr val="5F1134"/>
      </a:accent4>
      <a:accent5>
        <a:srgbClr val="B23150"/>
      </a:accent5>
      <a:accent6>
        <a:srgbClr val="E47393"/>
      </a:accent6>
      <a:hlink>
        <a:srgbClr val="4276AA"/>
      </a:hlink>
      <a:folHlink>
        <a:srgbClr val="BFBFB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1793</Words>
  <Application>WPS 演示</Application>
  <PresentationFormat>宽屏</PresentationFormat>
  <Paragraphs>328</Paragraphs>
  <Slides>45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45</vt:i4>
      </vt:variant>
    </vt:vector>
  </HeadingPairs>
  <TitlesOfParts>
    <vt:vector size="68" baseType="lpstr">
      <vt:lpstr>Arial</vt:lpstr>
      <vt:lpstr>宋体</vt:lpstr>
      <vt:lpstr>Wingdings</vt:lpstr>
      <vt:lpstr>Times New Roman</vt:lpstr>
      <vt:lpstr>微软雅黑</vt:lpstr>
      <vt:lpstr>汉仪旗黑-85S</vt:lpstr>
      <vt:lpstr>黑体</vt:lpstr>
      <vt:lpstr>仿宋</vt:lpstr>
      <vt:lpstr>楷体_GB2312</vt:lpstr>
      <vt:lpstr>新宋体</vt:lpstr>
      <vt:lpstr>Calibri</vt:lpstr>
      <vt:lpstr>Segoe UI</vt:lpstr>
      <vt:lpstr>Verdana</vt:lpstr>
      <vt:lpstr>Arial Unicode MS</vt:lpstr>
      <vt:lpstr>Wingdings</vt:lpstr>
      <vt:lpstr>等线</vt:lpstr>
      <vt:lpstr>华文行楷</vt:lpstr>
      <vt:lpstr>华文楷体</vt:lpstr>
      <vt:lpstr>楷体</vt:lpstr>
      <vt:lpstr>Arial Black</vt:lpstr>
      <vt:lpstr>Office 主题​​</vt:lpstr>
      <vt:lpstr>复件 400TGp_globalcity_light_ani</vt:lpstr>
      <vt:lpstr>3_Office 主题​​</vt:lpstr>
      <vt:lpstr>PowerPoint 演示文稿</vt:lpstr>
      <vt:lpstr>论文写作的步骤 </vt:lpstr>
      <vt:lpstr>论文选题</vt:lpstr>
      <vt:lpstr>论文选题</vt:lpstr>
      <vt:lpstr>选题案例</vt:lpstr>
      <vt:lpstr>一框式检索</vt:lpstr>
      <vt:lpstr>一框式检索-检索词智能提示</vt:lpstr>
      <vt:lpstr>文献筛选</vt:lpstr>
      <vt:lpstr>文献筛选-按语言筛选</vt:lpstr>
      <vt:lpstr>文献筛选-按资源类型筛选</vt:lpstr>
      <vt:lpstr>文献筛选-按分组筛选区筛选</vt:lpstr>
      <vt:lpstr>文献筛选-按分组筛选区筛选 </vt:lpstr>
      <vt:lpstr>文献排序 </vt:lpstr>
      <vt:lpstr>文献整体分析</vt:lpstr>
      <vt:lpstr>文献整体分析</vt:lpstr>
      <vt:lpstr>文献整体分析</vt:lpstr>
      <vt:lpstr>文献整体分析</vt:lpstr>
      <vt:lpstr>作者发文检索</vt:lpstr>
      <vt:lpstr>作者发文检索</vt:lpstr>
      <vt:lpstr>论文写作的步骤 </vt:lpstr>
      <vt:lpstr>高级检索</vt:lpstr>
      <vt:lpstr>高级检索</vt:lpstr>
      <vt:lpstr>高级检索-不同资源类型</vt:lpstr>
      <vt:lpstr>高级检索-期刊</vt:lpstr>
      <vt:lpstr>高级检索-会议</vt:lpstr>
      <vt:lpstr>高级检索-了解行业前沿动态</vt:lpstr>
      <vt:lpstr>高级检索-了解行业前沿动态</vt:lpstr>
      <vt:lpstr>可视化分析</vt:lpstr>
      <vt:lpstr>可视化分析</vt:lpstr>
      <vt:lpstr>可视化分析</vt:lpstr>
      <vt:lpstr>PowerPoint 演示文稿</vt:lpstr>
      <vt:lpstr>论文写作的步骤 </vt:lpstr>
      <vt:lpstr>知网节 </vt:lpstr>
      <vt:lpstr>知网节 </vt:lpstr>
      <vt:lpstr>知网节 </vt:lpstr>
      <vt:lpstr>知网节 </vt:lpstr>
      <vt:lpstr>在线阅读 </vt:lpstr>
      <vt:lpstr>在线阅读 </vt:lpstr>
      <vt:lpstr>论文写作的步骤 </vt:lpstr>
      <vt:lpstr>创作-导出引文格式</vt:lpstr>
      <vt:lpstr>创作-导出引文格式</vt:lpstr>
      <vt:lpstr>创作-导出引文格式</vt:lpstr>
      <vt:lpstr>论文写作的步骤 </vt:lpstr>
      <vt:lpstr>培训反馈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清</dc:creator>
  <cp:lastModifiedBy>郭晴晴</cp:lastModifiedBy>
  <cp:revision>1283</cp:revision>
  <dcterms:created xsi:type="dcterms:W3CDTF">1900-01-01T00:00:00Z</dcterms:created>
  <dcterms:modified xsi:type="dcterms:W3CDTF">2022-11-23T04:56:41Z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CD8589C696024941A5A3A2FBF371071A</vt:lpwstr>
  </property>
</Properties>
</file>